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4" r:id="rId4"/>
    <p:sldId id="261" r:id="rId5"/>
    <p:sldId id="262" r:id="rId6"/>
    <p:sldId id="265" r:id="rId7"/>
    <p:sldId id="297" r:id="rId8"/>
    <p:sldId id="298" r:id="rId9"/>
    <p:sldId id="299" r:id="rId10"/>
    <p:sldId id="300" r:id="rId11"/>
    <p:sldId id="301" r:id="rId12"/>
    <p:sldId id="303" r:id="rId13"/>
    <p:sldId id="305" r:id="rId14"/>
    <p:sldId id="306" r:id="rId15"/>
    <p:sldId id="291" r:id="rId16"/>
  </p:sldIdLst>
  <p:sldSz cx="9144000" cy="5143500" type="screen16x9"/>
  <p:notesSz cx="6858000" cy="9144000"/>
  <p:embeddedFontLst>
    <p:embeddedFont>
      <p:font typeface="Bitter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78" d="100"/>
          <a:sy n="78" d="100"/>
        </p:scale>
        <p:origin x="98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1"/>
            <a:ext cx="1228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26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60341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gif"/><Relationship Id="rId4" Type="http://schemas.openxmlformats.org/officeDocument/2006/relationships/audio" Target="../media/media3.mp3"/><Relationship Id="rId9" Type="http://schemas.openxmlformats.org/officeDocument/2006/relationships/image" Target="../media/image5.gif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2.png"/><Relationship Id="rId2" Type="http://schemas.openxmlformats.org/officeDocument/2006/relationships/audio" Target="../media/media3.mp3"/><Relationship Id="rId16" Type="http://schemas.openxmlformats.org/officeDocument/2006/relationships/image" Target="../media/image12.png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2.png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3.mp3"/><Relationship Id="rId16" Type="http://schemas.openxmlformats.org/officeDocument/2006/relationships/image" Target="../media/image12.png"/><Relationship Id="rId20" Type="http://schemas.openxmlformats.org/officeDocument/2006/relationships/image" Target="../media/image2.png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7.gif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423820" y="1384413"/>
            <a:ext cx="8112842" cy="181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CHÀO </a:t>
            </a:r>
            <a:r>
              <a:rPr lang="en-US" sz="3000">
                <a:solidFill>
                  <a:schemeClr val="accent2">
                    <a:lumMod val="50000"/>
                  </a:schemeClr>
                </a:solidFill>
                <a:latin typeface="+mn-lt"/>
              </a:rPr>
              <a:t>MỪNG QUÝ THẦY CÔ VÀ CÁC EM HỌC SINH</a:t>
            </a:r>
            <a:br>
              <a:rPr lang="en-US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THAM </a:t>
            </a:r>
            <a:r>
              <a:rPr lang="en-US" sz="3000">
                <a:solidFill>
                  <a:schemeClr val="accent2">
                    <a:lumMod val="50000"/>
                  </a:schemeClr>
                </a:solidFill>
                <a:latin typeface="+mn-lt"/>
              </a:rPr>
              <a:t>DỰ CHUYÊN ĐỀ HÔM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NAY!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7</a:t>
            </a:r>
            <a:endParaRPr sz="2000" dirty="0">
              <a:latin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674058" y="3992611"/>
            <a:ext cx="1701132" cy="1703888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525187" y="3321637"/>
            <a:ext cx="1207077" cy="1541205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861798" y="3120876"/>
            <a:ext cx="1643022" cy="827836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01B5654-4FC0-57E1-62EA-B59DB10CA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5350" y="4292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BD88-8237-3CC5-FEBD-8EBB5EDD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</a:t>
            </a:r>
            <a:r>
              <a:rPr lang="en-US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hợp lí</a:t>
            </a:r>
            <a:endParaRPr lang="en-US" sz="8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3D59-1187-0E3E-D074-831A7E1F29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Phương pháp giải: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Chú ý các số hạng đối nhau, cách đặt nhân tử chung, nhóm một cách hợp lí để việc tính toán trở nên đơn giản hơn.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Bài toán.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nl-NL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hợp lí: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410075" algn="l"/>
              </a:tabLst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05749F-E87B-2DCF-5EB3-48556C49B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562269"/>
              </p:ext>
            </p:extLst>
          </p:nvPr>
        </p:nvGraphicFramePr>
        <p:xfrm>
          <a:off x="847725" y="3617913"/>
          <a:ext cx="24209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393480" progId="Equation.DSMT4">
                  <p:embed/>
                </p:oleObj>
              </mc:Choice>
              <mc:Fallback>
                <p:oleObj name="Equation" r:id="rId2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725" y="3617913"/>
                        <a:ext cx="2420938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F3E08F-5A03-2F2E-4581-05FD212CC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348625"/>
              </p:ext>
            </p:extLst>
          </p:nvPr>
        </p:nvGraphicFramePr>
        <p:xfrm>
          <a:off x="4686102" y="3600450"/>
          <a:ext cx="2629098" cy="69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605" imgH="426049" progId="Equation.DSMT4">
                  <p:embed/>
                </p:oleObj>
              </mc:Choice>
              <mc:Fallback>
                <p:oleObj name="Equation" r:id="rId4" imgW="1612605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102" y="3600450"/>
                        <a:ext cx="2629098" cy="693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6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2A4C-D3FE-D371-E6D3-19EC02D149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bài 2: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816497-8A9E-6162-7198-63EBF86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91194"/>
              </p:ext>
            </p:extLst>
          </p:nvPr>
        </p:nvGraphicFramePr>
        <p:xfrm>
          <a:off x="762000" y="2343150"/>
          <a:ext cx="711958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5868" imgH="426049" progId="Equation.DSMT4">
                  <p:embed/>
                </p:oleObj>
              </mc:Choice>
              <mc:Fallback>
                <p:oleObj name="Equation" r:id="rId2" imgW="3975868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2343150"/>
                        <a:ext cx="711958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FE0967-95EF-E19F-4FDF-FAD415F39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27029"/>
              </p:ext>
            </p:extLst>
          </p:nvPr>
        </p:nvGraphicFramePr>
        <p:xfrm>
          <a:off x="838200" y="3463444"/>
          <a:ext cx="6045006" cy="69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13244" imgH="426049" progId="Equation.DSMT4">
                  <p:embed/>
                </p:oleObj>
              </mc:Choice>
              <mc:Fallback>
                <p:oleObj name="Equation" r:id="rId4" imgW="3713244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463444"/>
                        <a:ext cx="6045006" cy="692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1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5E7C-AB67-18DC-FB45-BF485086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3: </a:t>
            </a:r>
            <a:r>
              <a:rPr lang="nl-NL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chưa biết: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210A1-16D5-4D32-02AB-E61D9326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527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410075" algn="l"/>
              </a:tabLst>
            </a:pPr>
            <a:r>
              <a:rPr lang="nl-NL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Phương pháp giải: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Sử dụng quy tắc chuyển vế để đổi chỗ các hạng tử ở hai vế của đẳng thức.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+Thêm, bớt các hạng tử ở cả hai vế để được đẳng thức     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720"/>
              </a:spcBef>
              <a:spcAft>
                <a:spcPts val="600"/>
              </a:spcAft>
            </a:pPr>
            <a:r>
              <a:rPr lang="nl-NL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Bài toán</a:t>
            </a:r>
          </a:p>
          <a:p>
            <a:pPr algn="just">
              <a:lnSpc>
                <a:spcPct val="115000"/>
              </a:lnSpc>
              <a:spcBef>
                <a:spcPts val="720"/>
              </a:spcBef>
              <a:spcAft>
                <a:spcPts val="600"/>
              </a:spcAft>
            </a:pPr>
            <a:r>
              <a:rPr lang="nl-NL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nl-NL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x biết:</a:t>
            </a:r>
          </a:p>
          <a:p>
            <a:pPr algn="just">
              <a:lnSpc>
                <a:spcPct val="115000"/>
              </a:lnSpc>
              <a:spcBef>
                <a:spcPts val="720"/>
              </a:spcBef>
              <a:spcAft>
                <a:spcPts val="600"/>
              </a:spcAft>
            </a:pPr>
            <a:endParaRPr lang="nl-NL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720"/>
              </a:spcBef>
              <a:spcAft>
                <a:spcPts val="600"/>
              </a:spcAft>
            </a:pP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9A488B-4F65-B47B-CA16-78E21DD17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37969"/>
              </p:ext>
            </p:extLst>
          </p:nvPr>
        </p:nvGraphicFramePr>
        <p:xfrm>
          <a:off x="1108075" y="3654425"/>
          <a:ext cx="21304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393480" progId="Equation.DSMT4">
                  <p:embed/>
                </p:oleObj>
              </mc:Choice>
              <mc:Fallback>
                <p:oleObj name="Equation" r:id="rId2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8075" y="3654425"/>
                        <a:ext cx="2130425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F78E464-B780-B50A-7111-8F1B17508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04689"/>
              </p:ext>
            </p:extLst>
          </p:nvPr>
        </p:nvGraphicFramePr>
        <p:xfrm>
          <a:off x="4495800" y="3578225"/>
          <a:ext cx="234424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2466" imgH="426049" progId="Equation.DSMT4">
                  <p:embed/>
                </p:oleObj>
              </mc:Choice>
              <mc:Fallback>
                <p:oleObj name="Equation" r:id="rId4" imgW="1212466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3578225"/>
                        <a:ext cx="234424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5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55BA-818E-8F24-B0DA-3931A6D16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C7A7-C981-7657-DC52-752D16C8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8877"/>
            <a:ext cx="8382000" cy="40457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314E24-73A8-21B6-81D0-7A2CE89C0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525484"/>
              </p:ext>
            </p:extLst>
          </p:nvPr>
        </p:nvGraphicFramePr>
        <p:xfrm>
          <a:off x="763588" y="738188"/>
          <a:ext cx="2281237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260440" progId="Equation.DSMT4">
                  <p:embed/>
                </p:oleObj>
              </mc:Choice>
              <mc:Fallback>
                <p:oleObj name="Equation" r:id="rId2" imgW="1371600" imgH="226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588" y="738188"/>
                        <a:ext cx="2281237" cy="376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0A0D03-DBC9-2A3C-2397-A3EEDA3CB756}"/>
              </a:ext>
            </a:extLst>
          </p:cNvPr>
          <p:cNvSpPr txBox="1"/>
          <p:nvPr/>
        </p:nvSpPr>
        <p:spPr>
          <a:xfrm>
            <a:off x="762000" y="203200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3:</a:t>
            </a:r>
          </a:p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A47B706-CA49-F3AA-453B-5F43B857E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48436"/>
              </p:ext>
            </p:extLst>
          </p:nvPr>
        </p:nvGraphicFramePr>
        <p:xfrm>
          <a:off x="4724400" y="823074"/>
          <a:ext cx="2667000" cy="368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2070000" progId="Equation.DSMT4">
                  <p:embed/>
                </p:oleObj>
              </mc:Choice>
              <mc:Fallback>
                <p:oleObj name="Equation" r:id="rId4" imgW="149832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823074"/>
                        <a:ext cx="2667000" cy="368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1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1EA3-3AB9-BFDA-8FA4-552C8D42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F6E6-B400-2E53-FE7B-D85EB401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LUYỆN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CC105-CEA3-7C41-E6FF-F6B41B87BF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1:</a:t>
            </a:r>
            <a:r>
              <a:rPr lang="nl-NL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tính: </a:t>
            </a:r>
            <a:r>
              <a:rPr 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endParaRPr lang="nl-NL" sz="20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endParaRPr lang="nl-NL" sz="20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nl-NL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hợp lí: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endParaRPr lang="nl-NL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 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x biết: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410075" algn="l"/>
              </a:tabLst>
            </a:pP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66460F-98FA-9EF7-2F38-30844F9B2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523017"/>
              </p:ext>
            </p:extLst>
          </p:nvPr>
        </p:nvGraphicFramePr>
        <p:xfrm>
          <a:off x="2952750" y="1557339"/>
          <a:ext cx="2228850" cy="76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482400" progId="Equation.DSMT4">
                  <p:embed/>
                </p:oleObj>
              </mc:Choice>
              <mc:Fallback>
                <p:oleObj name="Equation" r:id="rId2" imgW="1409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2750" y="1557339"/>
                        <a:ext cx="2228850" cy="76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9CF5CBA-F678-C123-3301-6B66052C0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84568"/>
              </p:ext>
            </p:extLst>
          </p:nvPr>
        </p:nvGraphicFramePr>
        <p:xfrm>
          <a:off x="2850706" y="2435807"/>
          <a:ext cx="2590800" cy="71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50227" imgH="426049" progId="Equation.DSMT4">
                  <p:embed/>
                </p:oleObj>
              </mc:Choice>
              <mc:Fallback>
                <p:oleObj name="Equation" r:id="rId4" imgW="1550227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0706" y="2435807"/>
                        <a:ext cx="2590800" cy="71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755D7F9-8555-AAB0-85BC-423F07A0F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15362"/>
              </p:ext>
            </p:extLst>
          </p:nvPr>
        </p:nvGraphicFramePr>
        <p:xfrm>
          <a:off x="3048000" y="3409950"/>
          <a:ext cx="2341563" cy="78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5198" imgH="426049" progId="Equation.DSMT4">
                  <p:embed/>
                </p:oleObj>
              </mc:Choice>
              <mc:Fallback>
                <p:oleObj name="Equation" r:id="rId6" imgW="1275198" imgH="426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409950"/>
                        <a:ext cx="2341563" cy="78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64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2004505"/>
            <a:ext cx="6380888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 QUÝ THẦY CÔ VÀ CÁC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ĐÃ LẮNG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 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9990F24-C240-1845-37D4-933FDDE1F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8226" y="60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3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3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1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6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6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90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10" y="599932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CHUYÊN ĐỀ: 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THỰC 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 CÁC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 TÍNH.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TẮC CHUYỂN VẾ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1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3E1D0F-7F38-87E5-434E-442B63DC750B}"/>
              </a:ext>
            </a:extLst>
          </p:cNvPr>
          <p:cNvSpPr txBox="1"/>
          <p:nvPr/>
        </p:nvSpPr>
        <p:spPr>
          <a:xfrm>
            <a:off x="3762356" y="394825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CHÂU QUYỀN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CÂU CÁ 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084228" y="3343918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CHƠI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  <p:pic>
        <p:nvPicPr>
          <p:cNvPr id="4" name="DiCauCa-V.A-2731507">
            <a:hlinkClick r:id="" action="ppaction://media"/>
            <a:extLst>
              <a:ext uri="{FF2B5EF4-FFF2-40B4-BE49-F238E27FC236}">
                <a16:creationId xmlns:a16="http://schemas.microsoft.com/office/drawing/2014/main" id="{5D10F180-74EC-62BA-D8BB-95DAE5F67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78800" y="7122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35" y="181337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3" y="2569019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73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51519" y="38769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78" y="844363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699" y="111185"/>
                <a:ext cx="5408717" cy="14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200" b="1" noProof="1">
                    <a:cs typeface="Arial" panose="020B0604020202020204" pitchFamily="34" charset="0"/>
                  </a:rPr>
                  <a:t>Câu 1:</a:t>
                </a:r>
                <a:r>
                  <a:rPr lang="en-US" sz="3200" b="1" noProof="1">
                    <a:cs typeface="Arial" panose="020B0604020202020204" pitchFamily="34" charset="0"/>
                  </a:rPr>
                  <a:t> </a:t>
                </a:r>
                <a:r>
                  <a:rPr lang="nl-NL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br>
                  <a:rPr lang="nl-NL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l-NL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−0,25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−0,75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" y="111185"/>
                <a:ext cx="5408717" cy="1418978"/>
              </a:xfrm>
              <a:prstGeom prst="rect">
                <a:avLst/>
              </a:prstGeom>
              <a:blipFill>
                <a:blip r:embed="rId15"/>
                <a:stretch>
                  <a:fillRect l="-2815" t="-6438" r="-450" b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C.Đúng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A.60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B.89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.50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DiCauCa-V.A-2731507">
            <a:hlinkClick r:id="" action="ppaction://media"/>
            <a:extLst>
              <a:ext uri="{FF2B5EF4-FFF2-40B4-BE49-F238E27FC236}">
                <a16:creationId xmlns:a16="http://schemas.microsoft.com/office/drawing/2014/main" id="{AA4968E1-D585-AA24-9A17-44CC147FD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10344" y="196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0.53924 3.08642E-6 L 0.53924 0.0179 L 2.77778E-7 0.0179 L 2.77778E-7 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D.2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68550" y="126395"/>
                <a:ext cx="3886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200" b="1" noProof="1">
                    <a:cs typeface="Arial" panose="020B0604020202020204" pitchFamily="34" charset="0"/>
                  </a:rPr>
                  <a:t>Câu </a:t>
                </a:r>
                <a:r>
                  <a:rPr lang="en-US" sz="32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200" b="1" noProof="1">
                    <a:cs typeface="Arial" panose="020B0604020202020204" pitchFamily="34" charset="0"/>
                  </a:rPr>
                  <a:t>:</a:t>
                </a:r>
                <a:r>
                  <a:rPr lang="en-US" sz="32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N,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sz="320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pt-BR" sz="3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pt-BR" sz="320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b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quả là:</a:t>
                </a:r>
                <a:endPara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50" y="126395"/>
                <a:ext cx="3886200" cy="1569660"/>
              </a:xfrm>
              <a:prstGeom prst="rect">
                <a:avLst/>
              </a:prstGeom>
              <a:blipFill>
                <a:blip r:embed="rId14"/>
                <a:stretch>
                  <a:fillRect l="-3918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Đúng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A.1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B.3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C.0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DiCauCa-V.A-2731507">
            <a:hlinkClick r:id="" action="ppaction://media"/>
            <a:extLst>
              <a:ext uri="{FF2B5EF4-FFF2-40B4-BE49-F238E27FC236}">
                <a16:creationId xmlns:a16="http://schemas.microsoft.com/office/drawing/2014/main" id="{1994132F-23C3-50E8-44CB-F9B4505D5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88167" y="3854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</a:t>
                  </a:r>
                  <a:r>
                    <a:rPr lang="en-US" sz="2400" b="1" noProof="1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2"/>
                  <a:stretch>
                    <a:fillRect l="-3429" t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285750"/>
                <a:ext cx="3886200" cy="14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200" b="1" noProof="1">
                    <a:cs typeface="Arial" panose="020B0604020202020204" pitchFamily="34" charset="0"/>
                  </a:rPr>
                  <a:t>Câu </a:t>
                </a:r>
                <a:r>
                  <a:rPr lang="en-US" sz="32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200" b="1" noProof="1">
                    <a:cs typeface="Arial" panose="020B0604020202020204" pitchFamily="34" charset="0"/>
                  </a:rPr>
                  <a:t>:</a:t>
                </a:r>
                <a:r>
                  <a:rPr lang="en-US" sz="32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x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nl-NL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nl-NL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5750"/>
                <a:ext cx="3886200" cy="1418978"/>
              </a:xfrm>
              <a:prstGeom prst="rect">
                <a:avLst/>
              </a:prstGeom>
              <a:blipFill>
                <a:blip r:embed="rId15"/>
                <a:stretch>
                  <a:fillRect l="-3918" t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</a:t>
                  </a:r>
                  <a:r>
                    <a:rPr lang="en-US" sz="2400" b="1" noProof="1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7"/>
                  <a:stretch>
                    <a:fillRect l="-3429" t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</a:t>
                  </a:r>
                  <a:r>
                    <a:rPr lang="en-US" sz="2400" b="1" noProof="1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8"/>
                  <a:stretch>
                    <a:fillRect t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:a16="http://schemas.microsoft.com/office/drawing/2014/main" id="{8759F8F5-EA73-4ECF-8396-C55219BE69C7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</a:t>
                  </a:r>
                  <a:r>
                    <a:rPr lang="en-US" sz="2000" b="1" noProof="1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:a16="http://schemas.microsoft.com/office/drawing/2014/main" id="{8759F8F5-EA73-4ECF-8396-C55219BE6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9"/>
                  <a:stretch>
                    <a:fillRect t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DiCauCa-V.A-2731507">
            <a:hlinkClick r:id="" action="ppaction://media"/>
            <a:extLst>
              <a:ext uri="{FF2B5EF4-FFF2-40B4-BE49-F238E27FC236}">
                <a16:creationId xmlns:a16="http://schemas.microsoft.com/office/drawing/2014/main" id="{12342979-6878-0B4E-3322-30D4C2CD2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43286" y="3854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19763"/>
              </p:ext>
            </p:extLst>
          </p:nvPr>
        </p:nvGraphicFramePr>
        <p:xfrm>
          <a:off x="3048000" y="3534937"/>
          <a:ext cx="2044382" cy="51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53800" progId="Equation.DSMT4">
                  <p:embed/>
                </p:oleObj>
              </mc:Choice>
              <mc:Fallback>
                <p:oleObj name="Equation" r:id="rId2" imgW="10159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34937"/>
                        <a:ext cx="2044382" cy="515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5029" y="468508"/>
            <a:ext cx="828675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ta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5642" y="3054997"/>
            <a:ext cx="6963971" cy="73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2930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I. </a:t>
            </a:r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TẮT LÍ THUYẾT.</a:t>
            </a:r>
            <a:endParaRPr lang="en-US" sz="21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24000" y="2738850"/>
            <a:ext cx="371475" cy="170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3486153" y="2733699"/>
            <a:ext cx="371475" cy="170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82F8A-9FF9-2A34-08C2-B18DEB523ABA}"/>
              </a:ext>
            </a:extLst>
          </p:cNvPr>
          <p:cNvSpPr txBox="1"/>
          <p:nvPr/>
        </p:nvSpPr>
        <p:spPr>
          <a:xfrm>
            <a:off x="244767" y="3867078"/>
            <a:ext cx="83472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Quy tắc chuyển vế:</a:t>
            </a:r>
            <a:endParaRPr lang="en-US" sz="20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chuyển một số hạng tử từ vế này sang vế kia của một đẳng thức, ta phải đổi dấu hạng tử đó.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200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F1F5-9DF7-64EC-30D7-10CB1CE4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II. CÁC DẠNG BÀI TẬP</a:t>
            </a:r>
            <a:b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phép tính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4851-922C-ACCA-2CD9-AA17FAA7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4410075" algn="l"/>
              </a:tabLst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Phương pháp giải: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Thực hiện theo đúng thứ tự thực hiện phép tính, chú ý biểu thức có ngoặc và nâng lên lũy thừa.</a:t>
            </a:r>
          </a:p>
          <a:p>
            <a:pPr marL="0" indent="0">
              <a:buNone/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Bài toán.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1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phép tính:</a:t>
            </a:r>
          </a:p>
          <a:p>
            <a:pPr marL="0" indent="0">
              <a:buNone/>
            </a:pPr>
            <a:endParaRPr lang="nl-NL" sz="18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6059E0D-1843-4FA9-F31E-9E0DA8A9B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835557"/>
              </p:ext>
            </p:extLst>
          </p:nvPr>
        </p:nvGraphicFramePr>
        <p:xfrm>
          <a:off x="533400" y="3028950"/>
          <a:ext cx="1978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93480" progId="Equation.DSMT4">
                  <p:embed/>
                </p:oleObj>
              </mc:Choice>
              <mc:Fallback>
                <p:oleObj name="Equation" r:id="rId2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028950"/>
                        <a:ext cx="19780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6D9E404-5901-1FCA-A119-AE6B16389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37955"/>
              </p:ext>
            </p:extLst>
          </p:nvPr>
        </p:nvGraphicFramePr>
        <p:xfrm>
          <a:off x="4630738" y="3014663"/>
          <a:ext cx="21955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419040" progId="Equation.DSMT4">
                  <p:embed/>
                </p:oleObj>
              </mc:Choice>
              <mc:Fallback>
                <p:oleObj name="Equation" r:id="rId4" imgW="1168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738" y="3014663"/>
                        <a:ext cx="2195512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3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EE45-56EC-8853-3396-F40C2522C03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1: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BFCA16-C595-FE22-2637-994B4E8F3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12613"/>
              </p:ext>
            </p:extLst>
          </p:nvPr>
        </p:nvGraphicFramePr>
        <p:xfrm>
          <a:off x="685800" y="1962150"/>
          <a:ext cx="6387896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640" imgH="393480" progId="Equation.DSMT4">
                  <p:embed/>
                </p:oleObj>
              </mc:Choice>
              <mc:Fallback>
                <p:oleObj name="Equation" r:id="rId2" imgW="2933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962150"/>
                        <a:ext cx="6387896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39995B-6B3C-A40B-244F-8C734BC2F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64296"/>
              </p:ext>
            </p:extLst>
          </p:nvPr>
        </p:nvGraphicFramePr>
        <p:xfrm>
          <a:off x="723900" y="3134944"/>
          <a:ext cx="5624512" cy="86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419040" progId="Equation.DSMT4">
                  <p:embed/>
                </p:oleObj>
              </mc:Choice>
              <mc:Fallback>
                <p:oleObj name="Equation" r:id="rId4" imgW="2730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" y="3134944"/>
                        <a:ext cx="5624512" cy="863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906</TotalTime>
  <Words>520</Words>
  <Application>Microsoft Office PowerPoint</Application>
  <PresentationFormat>On-screen Show (16:9)</PresentationFormat>
  <Paragraphs>70</Paragraphs>
  <Slides>15</Slides>
  <Notes>4</Notes>
  <HiddenSlides>0</HiddenSlides>
  <MMClips>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Lato</vt:lpstr>
      <vt:lpstr>Calibri</vt:lpstr>
      <vt:lpstr>Bitter</vt:lpstr>
      <vt:lpstr>Cambria Math</vt:lpstr>
      <vt:lpstr>Times New Roman</vt:lpstr>
      <vt:lpstr>Office Theme</vt:lpstr>
      <vt:lpstr>MathType 7.0 Equation</vt:lpstr>
      <vt:lpstr>Toán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II. CÁC DẠNG BÀI TẬP Dạng 1: Thực hiện phép tính</vt:lpstr>
      <vt:lpstr>PowerPoint Presentation</vt:lpstr>
      <vt:lpstr>Dạng 2: Tính hợp lí</vt:lpstr>
      <vt:lpstr>PowerPoint Presentation</vt:lpstr>
      <vt:lpstr>Dạng 3: Tìm giá trị chưa biết:</vt:lpstr>
      <vt:lpstr>PowerPoint Presentation</vt:lpstr>
      <vt:lpstr>BÀI TẬP TỰ LUYỆN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44</cp:revision>
  <dcterms:created xsi:type="dcterms:W3CDTF">2018-01-14T04:30:44Z</dcterms:created>
  <dcterms:modified xsi:type="dcterms:W3CDTF">2024-10-28T14:56:28Z</dcterms:modified>
</cp:coreProperties>
</file>