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2" r:id="rId3"/>
    <p:sldId id="260" r:id="rId4"/>
    <p:sldId id="262" r:id="rId5"/>
    <p:sldId id="264" r:id="rId6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1" r:id="rId15"/>
    <p:sldId id="273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FFCC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62" y="-90"/>
      </p:cViewPr>
      <p:guideLst>
        <p:guide orient="horz" pos="2197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Header Placeholder 1536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15363" name="Date Placeholder 1536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15364" name="Slide Image Placeholder 1536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Text Placeholder 1536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5366" name="Footer Placeholder 1536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15367" name="Slide Number Placeholder 1536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16386" name="Slide Image Placeholder 16385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387" name="Text Placeholder 1638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3335" y="13970"/>
            <a:ext cx="9130665" cy="6843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65430" y="762000"/>
            <a:ext cx="8514715" cy="31388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/>
            <a:r>
              <a:rPr lang="en-US" sz="6000" b="1" i="1">
                <a:solidFill>
                  <a:srgbClr val="FF0000"/>
                </a:solidFill>
                <a:latin typeface="Times New Roman" panose="02020603050405020304" pitchFamily="18" charset="0"/>
              </a:rPr>
              <a:t>TỔNG KẾT TỪ VỰNG</a:t>
            </a:r>
            <a:endParaRPr lang="en-US" sz="6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LUYỆN TẬP TỔNG HỢP</a:t>
            </a:r>
            <a:endParaRPr lang="en-US" sz="6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SG" altLang="x-none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2" name="Text Box 22531"/>
          <p:cNvSpPr txBox="1"/>
          <p:nvPr/>
        </p:nvSpPr>
        <p:spPr>
          <a:xfrm>
            <a:off x="1066800" y="231775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>
                <a:latin typeface=".VnTimeH" panose="020B7200000000000000" pitchFamily="34" charset="0"/>
              </a:rPr>
              <a:t>II. </a:t>
            </a:r>
            <a:r>
              <a:rPr sz="2400" b="1" err="1">
                <a:latin typeface=".VnTimeH" panose="020B7200000000000000" pitchFamily="34" charset="0"/>
              </a:rPr>
              <a:t>Sù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ph¸t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triÓn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cña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tõ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vùng</a:t>
            </a:r>
            <a:r>
              <a:rPr>
                <a:latin typeface=".VnTimeH" panose="020B7200000000000000" pitchFamily="34" charset="0"/>
              </a:rPr>
              <a:t> </a:t>
            </a:r>
            <a:endParaRPr>
              <a:latin typeface=".VnTimeH" panose="020B7200000000000000" pitchFamily="34" charset="0"/>
            </a:endParaRPr>
          </a:p>
        </p:txBody>
      </p:sp>
      <p:sp>
        <p:nvSpPr>
          <p:cNvPr id="22535" name="Text Box 22534"/>
          <p:cNvSpPr txBox="1"/>
          <p:nvPr/>
        </p:nvSpPr>
        <p:spPr>
          <a:xfrm>
            <a:off x="441325" y="1066800"/>
            <a:ext cx="8245475" cy="4769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Bµi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3 : §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äc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®o¹n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¬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sau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vµ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tr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¶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lêi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c©u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hái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?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	“</a:t>
            </a:r>
            <a:r>
              <a:rPr sz="2800" b="1" i="1">
                <a:solidFill>
                  <a:srgbClr val="FF3300"/>
                </a:solidFill>
                <a:latin typeface=".VnTimeH" panose="020B7200000000000000" pitchFamily="34" charset="0"/>
              </a:rPr>
              <a:t>¸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o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anh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r¸ch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u="sng" err="1">
                <a:solidFill>
                  <a:srgbClr val="FF3300"/>
                </a:solidFill>
                <a:latin typeface=".VnTime" panose="020B7200000000000000" pitchFamily="34" charset="0"/>
              </a:rPr>
              <a:t>vai</a:t>
            </a:r>
            <a:endParaRPr sz="2800" b="1" i="1" u="sng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QuÇn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t«i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cã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vµi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m¶nh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v¸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sz="2800" b="1" i="1" u="sng" err="1">
                <a:solidFill>
                  <a:srgbClr val="FF3300"/>
                </a:solidFill>
                <a:latin typeface=".VnTime" panose="020B7200000000000000" pitchFamily="34" charset="0"/>
              </a:rPr>
              <a:t>MiÖng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c­êi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buèt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gi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¸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sz="2800" b="1" i="1" u="sng" err="1">
                <a:solidFill>
                  <a:srgbClr val="FF3300"/>
                </a:solidFill>
                <a:latin typeface=".VnTime" panose="020B7200000000000000" pitchFamily="34" charset="0"/>
              </a:rPr>
              <a:t>Ch©n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kh«ng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giµy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Th­¬ng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nhau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u="sng" err="1">
                <a:solidFill>
                  <a:srgbClr val="FF3300"/>
                </a:solidFill>
                <a:latin typeface=".VnTime" panose="020B7200000000000000" pitchFamily="34" charset="0"/>
              </a:rPr>
              <a:t>tay</a:t>
            </a:r>
            <a:r>
              <a:rPr sz="2800" b="1" i="1" u="sng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n¾m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lÊy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bµn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u="sng" err="1">
                <a:solidFill>
                  <a:srgbClr val="FF3300"/>
                </a:solidFill>
                <a:latin typeface=".VnTime" panose="020B7200000000000000" pitchFamily="34" charset="0"/>
              </a:rPr>
              <a:t>tay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	§ªm nay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rõng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hoang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s­¬ng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muèi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	§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øng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c¹nh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bªn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nhau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chê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giÆc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tíi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sz="2800" b="1" i="1" u="sng">
                <a:solidFill>
                  <a:srgbClr val="FF3300"/>
                </a:solidFill>
                <a:latin typeface=".VnTime" panose="020B7200000000000000" pitchFamily="34" charset="0"/>
              </a:rPr>
              <a:t>§</a:t>
            </a:r>
            <a:r>
              <a:rPr sz="2800" b="1" i="1" u="sng" err="1">
                <a:solidFill>
                  <a:srgbClr val="FF3300"/>
                </a:solidFill>
                <a:latin typeface=".VnTime" panose="020B7200000000000000" pitchFamily="34" charset="0"/>
              </a:rPr>
              <a:t>Çu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sóng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treo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.”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400">
                <a:solidFill>
                  <a:srgbClr val="FF3300"/>
                </a:solidFill>
                <a:latin typeface=".VnTime" panose="020B7200000000000000" pitchFamily="34" charset="0"/>
              </a:rPr>
              <a:t>     				</a:t>
            </a:r>
            <a:r>
              <a:rPr sz="2400">
                <a:solidFill>
                  <a:srgbClr val="0000FF"/>
                </a:solidFill>
                <a:latin typeface=".VnTime" panose="020B7200000000000000" pitchFamily="34" charset="0"/>
              </a:rPr>
              <a:t>	(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ChÝnh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- §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ång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chÝ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  <a:endParaRPr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22537" name="Picture 22536" descr="bb_foo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500"/>
            <a:ext cx="72390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22538" descr="Bai tho Dong 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828800"/>
            <a:ext cx="19050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9" name="Text Box 23558"/>
          <p:cNvSpPr txBox="1"/>
          <p:nvPr/>
        </p:nvSpPr>
        <p:spPr>
          <a:xfrm>
            <a:off x="533400" y="13716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Từ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dùng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theo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nghĩa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gốc</a:t>
            </a:r>
            <a:r>
              <a:rPr>
                <a:latin typeface="Times New Roman" panose="02020603050405020304" pitchFamily="18" charset="0"/>
              </a:rPr>
              <a:t> </a:t>
            </a:r>
            <a:endParaRPr i="1">
              <a:latin typeface="Times New Roman" panose="02020603050405020304" pitchFamily="18" charset="0"/>
            </a:endParaRPr>
          </a:p>
        </p:txBody>
      </p:sp>
      <p:sp>
        <p:nvSpPr>
          <p:cNvPr id="23561" name="Text Box 23560"/>
          <p:cNvSpPr txBox="1"/>
          <p:nvPr/>
        </p:nvSpPr>
        <p:spPr>
          <a:xfrm>
            <a:off x="381000" y="3962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Từ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dùng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theo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nghĩa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FF3300"/>
                </a:solidFill>
                <a:latin typeface="Times New Roman" panose="02020603050405020304" pitchFamily="18" charset="0"/>
              </a:rPr>
              <a:t>chuyển</a:t>
            </a:r>
            <a:r>
              <a:rPr>
                <a:latin typeface="Times New Roman" panose="02020603050405020304" pitchFamily="18" charset="0"/>
              </a:rPr>
              <a:t> </a:t>
            </a:r>
            <a:endParaRPr>
              <a:latin typeface="Times New Roman" panose="02020603050405020304" pitchFamily="18" charset="0"/>
            </a:endParaRPr>
          </a:p>
        </p:txBody>
      </p:sp>
      <p:grpSp>
        <p:nvGrpSpPr>
          <p:cNvPr id="23575" name="Group 23574"/>
          <p:cNvGrpSpPr/>
          <p:nvPr/>
        </p:nvGrpSpPr>
        <p:grpSpPr>
          <a:xfrm>
            <a:off x="3962400" y="1066800"/>
            <a:ext cx="2362200" cy="1752600"/>
            <a:chOff x="2352" y="624"/>
            <a:chExt cx="1488" cy="1104"/>
          </a:xfrm>
        </p:grpSpPr>
        <p:sp>
          <p:nvSpPr>
            <p:cNvPr id="23567" name="Text Box 23566"/>
            <p:cNvSpPr txBox="1"/>
            <p:nvPr/>
          </p:nvSpPr>
          <p:spPr>
            <a:xfrm>
              <a:off x="3120" y="624"/>
              <a:ext cx="62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400" b="1" err="1">
                  <a:latin typeface="Times New Roman" panose="02020603050405020304" pitchFamily="18" charset="0"/>
                </a:rPr>
                <a:t>miệng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3569" name="Text Box 23568"/>
            <p:cNvSpPr txBox="1"/>
            <p:nvPr/>
          </p:nvSpPr>
          <p:spPr>
            <a:xfrm>
              <a:off x="3120" y="1008"/>
              <a:ext cx="5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400" b="1" err="1">
                  <a:latin typeface="Times New Roman" panose="02020603050405020304" pitchFamily="18" charset="0"/>
                </a:rPr>
                <a:t>chân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3571" name="Text Box 23570"/>
            <p:cNvSpPr txBox="1"/>
            <p:nvPr/>
          </p:nvSpPr>
          <p:spPr>
            <a:xfrm>
              <a:off x="3168" y="1440"/>
              <a:ext cx="6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400" b="1" err="1">
                  <a:latin typeface="Times New Roman" panose="02020603050405020304" pitchFamily="18" charset="0"/>
                </a:rPr>
                <a:t>tay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3572" name="Straight Connector 23571"/>
            <p:cNvSpPr/>
            <p:nvPr/>
          </p:nvSpPr>
          <p:spPr>
            <a:xfrm flipV="1">
              <a:off x="2352" y="816"/>
              <a:ext cx="624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3" name="Straight Connector 23572"/>
            <p:cNvSpPr/>
            <p:nvPr/>
          </p:nvSpPr>
          <p:spPr>
            <a:xfrm>
              <a:off x="2352" y="1008"/>
              <a:ext cx="76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4" name="Straight Connector 23573"/>
            <p:cNvSpPr/>
            <p:nvPr/>
          </p:nvSpPr>
          <p:spPr>
            <a:xfrm>
              <a:off x="2352" y="1008"/>
              <a:ext cx="816" cy="5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3579" name="Group 23578"/>
          <p:cNvGrpSpPr/>
          <p:nvPr/>
        </p:nvGrpSpPr>
        <p:grpSpPr>
          <a:xfrm>
            <a:off x="4191000" y="3581400"/>
            <a:ext cx="3733800" cy="1676400"/>
            <a:chOff x="2448" y="2256"/>
            <a:chExt cx="2352" cy="1056"/>
          </a:xfrm>
        </p:grpSpPr>
        <p:sp>
          <p:nvSpPr>
            <p:cNvPr id="23563" name="Text Box 23562"/>
            <p:cNvSpPr txBox="1"/>
            <p:nvPr/>
          </p:nvSpPr>
          <p:spPr>
            <a:xfrm>
              <a:off x="3168" y="2256"/>
              <a:ext cx="16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400" b="1" err="1">
                  <a:latin typeface="Times New Roman" panose="02020603050405020304" pitchFamily="18" charset="0"/>
                </a:rPr>
                <a:t>Vai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3565" name="Text Box 23564"/>
            <p:cNvSpPr txBox="1"/>
            <p:nvPr/>
          </p:nvSpPr>
          <p:spPr>
            <a:xfrm>
              <a:off x="3168" y="3024"/>
              <a:ext cx="14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400" b="1" err="1">
                  <a:latin typeface="Times New Roman" panose="02020603050405020304" pitchFamily="18" charset="0"/>
                </a:rPr>
                <a:t>Đầu</a:t>
              </a:r>
              <a:endParaRPr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3576" name="Straight Connector 23575"/>
            <p:cNvSpPr/>
            <p:nvPr/>
          </p:nvSpPr>
          <p:spPr>
            <a:xfrm flipV="1">
              <a:off x="2448" y="2448"/>
              <a:ext cx="67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77" name="Straight Connector 23576"/>
            <p:cNvSpPr/>
            <p:nvPr/>
          </p:nvSpPr>
          <p:spPr>
            <a:xfrm>
              <a:off x="2448" y="2640"/>
              <a:ext cx="672" cy="4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3580" name="Text Box 23579"/>
          <p:cNvSpPr txBox="1"/>
          <p:nvPr/>
        </p:nvSpPr>
        <p:spPr>
          <a:xfrm>
            <a:off x="5486400" y="5410200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/>
              <a:t>( </a:t>
            </a:r>
            <a:r>
              <a:rPr b="1" i="1" err="1"/>
              <a:t>ẩn</a:t>
            </a:r>
            <a:r>
              <a:rPr b="1" i="1"/>
              <a:t> </a:t>
            </a:r>
            <a:r>
              <a:rPr b="1" i="1" err="1"/>
              <a:t>dụ</a:t>
            </a:r>
            <a:r>
              <a:rPr b="1" i="1"/>
              <a:t> </a:t>
            </a:r>
            <a:r>
              <a:rPr b="1"/>
              <a:t>)</a:t>
            </a:r>
            <a:endParaRPr b="1"/>
          </a:p>
        </p:txBody>
      </p:sp>
      <p:sp>
        <p:nvSpPr>
          <p:cNvPr id="23581" name="Text Box 23580"/>
          <p:cNvSpPr txBox="1"/>
          <p:nvPr/>
        </p:nvSpPr>
        <p:spPr>
          <a:xfrm>
            <a:off x="5638800" y="4267200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/>
              <a:t>( </a:t>
            </a:r>
            <a:r>
              <a:rPr b="1" i="1" err="1"/>
              <a:t>hoán</a:t>
            </a:r>
            <a:r>
              <a:rPr b="1" i="1"/>
              <a:t> </a:t>
            </a:r>
            <a:r>
              <a:rPr b="1" i="1" err="1"/>
              <a:t>dụ</a:t>
            </a:r>
            <a:r>
              <a:rPr b="1" i="1"/>
              <a:t> </a:t>
            </a:r>
            <a:r>
              <a:rPr b="1"/>
              <a:t>)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1" grpId="0"/>
      <p:bldP spid="23580" grpId="0"/>
      <p:bldP spid="23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83" name="Text Box 24582"/>
          <p:cNvSpPr txBox="1"/>
          <p:nvPr/>
        </p:nvSpPr>
        <p:spPr>
          <a:xfrm>
            <a:off x="304800" y="228600"/>
            <a:ext cx="8610600" cy="64008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sz="2400">
                <a:solidFill>
                  <a:srgbClr val="FF3300"/>
                </a:solidFill>
                <a:latin typeface=".VnTimeH" panose="020B7200000000000000" pitchFamily="34" charset="0"/>
              </a:rPr>
              <a:t>3.§äc ®o¹n </a:t>
            </a:r>
            <a:r>
              <a:rPr sz="2400" err="1">
                <a:solidFill>
                  <a:srgbClr val="FF3300"/>
                </a:solidFill>
                <a:latin typeface=".VnTimeH" panose="020B7200000000000000" pitchFamily="34" charset="0"/>
              </a:rPr>
              <a:t>trÝch</a:t>
            </a:r>
            <a:r>
              <a:rPr sz="2400">
                <a:solidFill>
                  <a:srgbClr val="FF3300"/>
                </a:solidFill>
                <a:latin typeface=".VnTimeH" panose="020B7200000000000000" pitchFamily="34" charset="0"/>
              </a:rPr>
              <a:t> </a:t>
            </a:r>
            <a:r>
              <a:rPr sz="2400" err="1">
                <a:solidFill>
                  <a:srgbClr val="FF3300"/>
                </a:solidFill>
                <a:latin typeface=".VnTimeH" panose="020B7200000000000000" pitchFamily="34" charset="0"/>
              </a:rPr>
              <a:t>sau</a:t>
            </a:r>
            <a:r>
              <a:rPr sz="2400">
                <a:solidFill>
                  <a:srgbClr val="FF3300"/>
                </a:solidFill>
                <a:latin typeface=".VnTimeH" panose="020B7200000000000000" pitchFamily="34" charset="0"/>
              </a:rPr>
              <a:t>:</a:t>
            </a:r>
            <a:endParaRPr sz="2400">
              <a:solidFill>
                <a:srgbClr val="FF3300"/>
              </a:solidFill>
              <a:latin typeface=".VnTimeH" panose="020B7200000000000000" pitchFamily="34" charset="0"/>
            </a:endParaRPr>
          </a:p>
          <a:p>
            <a:endParaRPr sz="260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600" b="1" i="1">
                <a:latin typeface=".VnTimeH" panose="020B7200000000000000" pitchFamily="34" charset="0"/>
              </a:rPr>
              <a:t>  ë</a:t>
            </a:r>
            <a:r>
              <a:rPr sz="2600" b="1" i="1">
                <a:latin typeface=".VnTime" panose="020B7200000000000000" pitchFamily="34" charset="0"/>
              </a:rPr>
              <a:t> ®©y </a:t>
            </a:r>
            <a:r>
              <a:rPr sz="2600" b="1" i="1" err="1">
                <a:latin typeface=".VnTime" panose="020B7200000000000000" pitchFamily="34" charset="0"/>
              </a:rPr>
              <a:t>ng­êi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gäi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tªn</a:t>
            </a:r>
            <a:r>
              <a:rPr sz="2600" b="1" i="1">
                <a:latin typeface=".VnTime" panose="020B7200000000000000" pitchFamily="34" charset="0"/>
              </a:rPr>
              <a:t> ®</a:t>
            </a:r>
            <a:r>
              <a:rPr sz="2600" b="1" i="1" err="1">
                <a:latin typeface=".VnTime" panose="020B7200000000000000" pitchFamily="34" charset="0"/>
              </a:rPr>
              <a:t>Êt</a:t>
            </a:r>
            <a:r>
              <a:rPr sz="2600" b="1" i="1">
                <a:latin typeface=".VnTime" panose="020B7200000000000000" pitchFamily="34" charset="0"/>
              </a:rPr>
              <a:t>, </a:t>
            </a:r>
            <a:r>
              <a:rPr sz="2600" b="1" i="1" err="1">
                <a:latin typeface=".VnTime" panose="020B7200000000000000" pitchFamily="34" charset="0"/>
              </a:rPr>
              <a:t>tªn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s«ng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kh«ng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ph¶i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b»ng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lang="en-US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danh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tõ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mÜ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lÖ</a:t>
            </a:r>
            <a:r>
              <a:rPr sz="2600" b="1" i="1">
                <a:latin typeface=".VnTime" panose="020B7200000000000000" pitchFamily="34" charset="0"/>
              </a:rPr>
              <a:t>, mµ </a:t>
            </a:r>
            <a:r>
              <a:rPr sz="2600" b="1" i="1" err="1">
                <a:latin typeface=".VnTime" panose="020B7200000000000000" pitchFamily="34" charset="0"/>
              </a:rPr>
              <a:t>cø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theo</a:t>
            </a:r>
            <a:r>
              <a:rPr sz="2600" b="1" i="1">
                <a:latin typeface=".VnTime" panose="020B7200000000000000" pitchFamily="34" charset="0"/>
              </a:rPr>
              <a:t> ®</a:t>
            </a:r>
            <a:r>
              <a:rPr sz="2600" b="1" i="1" err="1">
                <a:latin typeface=".VnTime" panose="020B7200000000000000" pitchFamily="34" charset="0"/>
              </a:rPr>
              <a:t>Æc</a:t>
            </a:r>
            <a:r>
              <a:rPr sz="2600" b="1" i="1">
                <a:latin typeface=".VnTime" panose="020B7200000000000000" pitchFamily="34" charset="0"/>
              </a:rPr>
              <a:t> ®</a:t>
            </a:r>
            <a:r>
              <a:rPr sz="2600" b="1" i="1" err="1">
                <a:latin typeface=".VnTime" panose="020B7200000000000000" pitchFamily="34" charset="0"/>
              </a:rPr>
              <a:t>iÓm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riªng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biÖt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cña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nã</a:t>
            </a:r>
            <a:r>
              <a:rPr sz="2600" b="1" i="1">
                <a:latin typeface=".VnTime" panose="020B7200000000000000" pitchFamily="34" charset="0"/>
              </a:rPr>
              <a:t> mµ </a:t>
            </a:r>
            <a:r>
              <a:rPr sz="2600" b="1" i="1" err="1">
                <a:latin typeface=".VnTime" panose="020B7200000000000000" pitchFamily="34" charset="0"/>
              </a:rPr>
              <a:t>gäi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thµnh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tªn</a:t>
            </a:r>
            <a:r>
              <a:rPr sz="2600" b="1" i="1">
                <a:latin typeface=".VnTime" panose="020B7200000000000000" pitchFamily="34" charset="0"/>
              </a:rPr>
              <a:t>. Ch¼ng h¹n </a:t>
            </a:r>
            <a:r>
              <a:rPr sz="2600" b="1" i="1" err="1">
                <a:latin typeface=".VnTime" panose="020B7200000000000000" pitchFamily="34" charset="0"/>
              </a:rPr>
              <a:t>nh</a:t>
            </a:r>
            <a:r>
              <a:rPr sz="2600" b="1" i="1">
                <a:latin typeface=".VnTime" panose="020B7200000000000000" pitchFamily="34" charset="0"/>
              </a:rPr>
              <a:t>­ </a:t>
            </a:r>
            <a:r>
              <a:rPr sz="2600" b="1" i="1" err="1">
                <a:latin typeface=".VnTime" panose="020B7200000000000000" pitchFamily="34" charset="0"/>
              </a:rPr>
              <a:t>gäi</a:t>
            </a:r>
            <a:r>
              <a:rPr sz="2600" b="1" i="1">
                <a:latin typeface=".VnTime" panose="020B7200000000000000" pitchFamily="34" charset="0"/>
              </a:rPr>
              <a:t> r¹ch </a:t>
            </a:r>
            <a:r>
              <a:rPr sz="2600" b="1" i="1" err="1">
                <a:latin typeface=".VnTimeH" panose="020B7200000000000000" pitchFamily="34" charset="0"/>
              </a:rPr>
              <a:t>m</a:t>
            </a:r>
            <a:r>
              <a:rPr sz="2600" b="1" i="1" err="1">
                <a:latin typeface=".VnTime" panose="020B7200000000000000" pitchFamily="34" charset="0"/>
              </a:rPr>
              <a:t>¸i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GiÇm</a:t>
            </a:r>
            <a:r>
              <a:rPr sz="2600" b="1" i="1">
                <a:latin typeface=".VnTime" panose="020B7200000000000000" pitchFamily="34" charset="0"/>
              </a:rPr>
              <a:t> ,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hai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bªn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bê</a:t>
            </a:r>
            <a:r>
              <a:rPr sz="2600" b="1" i="1">
                <a:latin typeface=".VnTime" panose="020B7200000000000000" pitchFamily="34" charset="0"/>
              </a:rPr>
              <a:t> r¹ch </a:t>
            </a:r>
            <a:r>
              <a:rPr sz="2600" b="1" i="1" err="1">
                <a:latin typeface=".VnTime" panose="020B7200000000000000" pitchFamily="34" charset="0"/>
              </a:rPr>
              <a:t>mäc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toµn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lang="en-US" sz="26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c©y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m¸i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giÇm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cäng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trßn</a:t>
            </a:r>
            <a:r>
              <a:rPr sz="2600" b="1" i="1">
                <a:latin typeface=".VnTime" panose="020B7200000000000000" pitchFamily="34" charset="0"/>
              </a:rPr>
              <a:t> , </a:t>
            </a:r>
            <a:r>
              <a:rPr sz="2600" b="1" i="1" err="1">
                <a:latin typeface=".VnTime" panose="020B7200000000000000" pitchFamily="34" charset="0"/>
              </a:rPr>
              <a:t>xèp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nhÑ</a:t>
            </a:r>
            <a:r>
              <a:rPr sz="2600" b="1" i="1">
                <a:latin typeface=".VnTime" panose="020B7200000000000000" pitchFamily="34" charset="0"/>
              </a:rPr>
              <a:t>, </a:t>
            </a:r>
            <a:r>
              <a:rPr sz="2600" b="1" i="1" err="1">
                <a:latin typeface=".VnTime" panose="020B7200000000000000" pitchFamily="34" charset="0"/>
              </a:rPr>
              <a:t>trªn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chØ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xße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ra</a:t>
            </a:r>
            <a:r>
              <a:rPr sz="2600" b="1" i="1">
                <a:latin typeface=".VnTime" panose="020B7200000000000000" pitchFamily="34" charset="0"/>
              </a:rPr>
              <a:t> ®</a:t>
            </a:r>
            <a:r>
              <a:rPr sz="2600" b="1" i="1" err="1">
                <a:latin typeface=".VnTime" panose="020B7200000000000000" pitchFamily="34" charset="0"/>
              </a:rPr>
              <a:t>éc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mét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c¸i</a:t>
            </a:r>
            <a:r>
              <a:rPr sz="2600" b="1" i="1">
                <a:latin typeface=".VnTime" panose="020B7200000000000000" pitchFamily="34" charset="0"/>
              </a:rPr>
              <a:t> l¸ </a:t>
            </a:r>
            <a:r>
              <a:rPr sz="2600" b="1" i="1" err="1">
                <a:latin typeface=".VnTime" panose="020B7200000000000000" pitchFamily="34" charset="0"/>
              </a:rPr>
              <a:t>xanh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lang="en-US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chiÕc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b¬i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chÌo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nhá</a:t>
            </a:r>
            <a:r>
              <a:rPr sz="2600" b="1" i="1">
                <a:latin typeface=".VnTime" panose="020B7200000000000000" pitchFamily="34" charset="0"/>
              </a:rPr>
              <a:t>; </a:t>
            </a:r>
            <a:r>
              <a:rPr sz="2600" b="1" i="1" err="1">
                <a:latin typeface=".VnTime" panose="020B7200000000000000" pitchFamily="34" charset="0"/>
              </a:rPr>
              <a:t>gäi</a:t>
            </a:r>
            <a:r>
              <a:rPr sz="2600" b="1" i="1">
                <a:latin typeface=".VnTime" panose="020B7200000000000000" pitchFamily="34" charset="0"/>
              </a:rPr>
              <a:t> lµ </a:t>
            </a:r>
            <a:r>
              <a:rPr sz="2600" b="1" i="1" err="1">
                <a:latin typeface=".VnTime" panose="020B7200000000000000" pitchFamily="34" charset="0"/>
              </a:rPr>
              <a:t>kªnh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Bä</a:t>
            </a:r>
            <a:r>
              <a:rPr sz="2600" b="1" i="1">
                <a:latin typeface=".VnTime" panose="020B7200000000000000" pitchFamily="34" charset="0"/>
              </a:rPr>
              <a:t> M¾t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sz="2600" b="1" i="1">
                <a:latin typeface=".VnTime" panose="020B7200000000000000" pitchFamily="34" charset="0"/>
              </a:rPr>
              <a:t> ë ®</a:t>
            </a:r>
            <a:r>
              <a:rPr sz="2600" b="1" i="1" err="1">
                <a:latin typeface=".VnTime" panose="020B7200000000000000" pitchFamily="34" charset="0"/>
              </a:rPr>
              <a:t>ã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tô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tËp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kh«ng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biÕt</a:t>
            </a:r>
            <a:r>
              <a:rPr sz="2600" b="1" i="1">
                <a:latin typeface=".VnTime" panose="020B7200000000000000" pitchFamily="34" charset="0"/>
              </a:rPr>
              <a:t> c¬ man </a:t>
            </a:r>
            <a:r>
              <a:rPr sz="2600" b="1" i="1" err="1">
                <a:latin typeface=".VnTime" panose="020B7200000000000000" pitchFamily="34" charset="0"/>
              </a:rPr>
              <a:t>nµo</a:t>
            </a:r>
            <a:r>
              <a:rPr sz="2600" b="1" i="1">
                <a:latin typeface=".VnTime" panose="020B7200000000000000" pitchFamily="34" charset="0"/>
              </a:rPr>
              <a:t> lµ </a:t>
            </a:r>
            <a:r>
              <a:rPr sz="2600" b="1" i="1" err="1">
                <a:latin typeface=".VnTime" panose="020B7200000000000000" pitchFamily="34" charset="0"/>
              </a:rPr>
              <a:t>bä</a:t>
            </a:r>
            <a:r>
              <a:rPr sz="2600" b="1" i="1">
                <a:latin typeface=".VnTime" panose="020B7200000000000000" pitchFamily="34" charset="0"/>
              </a:rPr>
              <a:t> m¾t ®en </a:t>
            </a:r>
            <a:r>
              <a:rPr sz="2600" b="1" i="1" err="1">
                <a:latin typeface=".VnTime" panose="020B7200000000000000" pitchFamily="34" charset="0"/>
              </a:rPr>
              <a:t>nh</a:t>
            </a:r>
            <a:r>
              <a:rPr sz="2600" b="1" i="1">
                <a:latin typeface=".VnTime" panose="020B7200000000000000" pitchFamily="34" charset="0"/>
              </a:rPr>
              <a:t>­ h¹t </a:t>
            </a:r>
            <a:r>
              <a:rPr sz="2600" b="1" i="1" err="1">
                <a:latin typeface=".VnTime" panose="020B7200000000000000" pitchFamily="34" charset="0"/>
              </a:rPr>
              <a:t>võng</a:t>
            </a:r>
            <a:r>
              <a:rPr sz="2600" b="1" i="1">
                <a:latin typeface=".VnTime" panose="020B7200000000000000" pitchFamily="34" charset="0"/>
              </a:rPr>
              <a:t>, </a:t>
            </a:r>
            <a:r>
              <a:rPr sz="2600" b="1" i="1" err="1">
                <a:latin typeface=".VnTime" panose="020B7200000000000000" pitchFamily="34" charset="0"/>
              </a:rPr>
              <a:t>chóng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cø</a:t>
            </a:r>
            <a:r>
              <a:rPr sz="2600" b="1" i="1">
                <a:latin typeface=".VnTime" panose="020B7200000000000000" pitchFamily="34" charset="0"/>
              </a:rPr>
              <a:t> bay </a:t>
            </a:r>
            <a:r>
              <a:rPr sz="2600" b="1" i="1" err="1">
                <a:latin typeface=".VnTime" panose="020B7200000000000000" pitchFamily="34" charset="0"/>
              </a:rPr>
              <a:t>theo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thuyÒn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tõng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bÇy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nh</a:t>
            </a:r>
            <a:r>
              <a:rPr sz="2600" b="1" i="1">
                <a:latin typeface=".VnTime" panose="020B7200000000000000" pitchFamily="34" charset="0"/>
              </a:rPr>
              <a:t>­ </a:t>
            </a:r>
            <a:r>
              <a:rPr lang="en-US" sz="26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sz="2600" b="1" i="1">
                <a:latin typeface=".VnTime" panose="020B7200000000000000" pitchFamily="34" charset="0"/>
              </a:rPr>
              <a:t> ®¸m </a:t>
            </a:r>
            <a:r>
              <a:rPr sz="2600" b="1" i="1" err="1">
                <a:latin typeface=".VnTime" panose="020B7200000000000000" pitchFamily="34" charset="0"/>
              </a:rPr>
              <a:t>m©y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nhá</a:t>
            </a:r>
            <a:r>
              <a:rPr sz="2600" b="1" i="1">
                <a:latin typeface=".VnTime" panose="020B7200000000000000" pitchFamily="34" charset="0"/>
              </a:rPr>
              <a:t>, </a:t>
            </a:r>
            <a:r>
              <a:rPr sz="2600" b="1" i="1" err="1">
                <a:latin typeface=".VnTime" panose="020B7200000000000000" pitchFamily="34" charset="0"/>
              </a:rPr>
              <a:t>ta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bÞ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nã</a:t>
            </a:r>
            <a:r>
              <a:rPr sz="2600" b="1" i="1">
                <a:latin typeface=".VnTime" panose="020B7200000000000000" pitchFamily="34" charset="0"/>
              </a:rPr>
              <a:t> ®</a:t>
            </a:r>
            <a:r>
              <a:rPr sz="2600" b="1" i="1" err="1">
                <a:latin typeface=".VnTime" panose="020B7200000000000000" pitchFamily="34" charset="0"/>
              </a:rPr>
              <a:t>èt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vµo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da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thÞt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chç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nµo</a:t>
            </a:r>
            <a:r>
              <a:rPr sz="2600" b="1" i="1">
                <a:latin typeface=".VnTime" panose="020B7200000000000000" pitchFamily="34" charset="0"/>
              </a:rPr>
              <a:t> lµ </a:t>
            </a:r>
            <a:r>
              <a:rPr sz="2600" b="1" i="1" err="1">
                <a:latin typeface=".VnTime" panose="020B7200000000000000" pitchFamily="34" charset="0"/>
              </a:rPr>
              <a:t>chç</a:t>
            </a:r>
            <a:r>
              <a:rPr sz="2600" b="1" i="1">
                <a:latin typeface=".VnTime" panose="020B7200000000000000" pitchFamily="34" charset="0"/>
              </a:rPr>
              <a:t> ®</a:t>
            </a:r>
            <a:r>
              <a:rPr sz="2600" b="1" i="1" err="1">
                <a:latin typeface=".VnTime" panose="020B7200000000000000" pitchFamily="34" charset="0"/>
              </a:rPr>
              <a:t>ã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ngøa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ng¸y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næi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mÈn</a:t>
            </a:r>
            <a:r>
              <a:rPr sz="2600" b="1" i="1">
                <a:latin typeface=".VnTime" panose="020B7200000000000000" pitchFamily="34" charset="0"/>
              </a:rPr>
              <a:t> ®</a:t>
            </a:r>
            <a:r>
              <a:rPr sz="2600" b="1" i="1" err="1">
                <a:latin typeface=".VnTime" panose="020B7200000000000000" pitchFamily="34" charset="0"/>
              </a:rPr>
              <a:t>á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tÊy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lªn</a:t>
            </a:r>
            <a:r>
              <a:rPr sz="2600" b="1" i="1">
                <a:latin typeface=".VnTime" panose="020B7200000000000000" pitchFamily="34" charset="0"/>
              </a:rPr>
              <a:t>; </a:t>
            </a:r>
            <a:r>
              <a:rPr sz="2600" b="1" i="1" err="1">
                <a:latin typeface=".VnTime" panose="020B7200000000000000" pitchFamily="34" charset="0"/>
              </a:rPr>
              <a:t>gäi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kªnh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H" panose="020B7200000000000000" pitchFamily="34" charset="0"/>
              </a:rPr>
              <a:t>k</a:t>
            </a:r>
            <a:r>
              <a:rPr sz="2600" b="1" i="1" err="1">
                <a:latin typeface=".VnTime" panose="020B7200000000000000" pitchFamily="34" charset="0"/>
              </a:rPr>
              <a:t>hÝa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sz="2600" b="1" i="1">
                <a:latin typeface=".VnTime" panose="020B7200000000000000" pitchFamily="34" charset="0"/>
              </a:rPr>
              <a:t> ë ®</a:t>
            </a:r>
            <a:r>
              <a:rPr sz="2600" b="1" i="1" err="1">
                <a:latin typeface=".VnTime" panose="020B7200000000000000" pitchFamily="34" charset="0"/>
              </a:rPr>
              <a:t>ã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hai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bªn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bê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tËp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trung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toµn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lang="en-US" sz="26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sz="2600" b="1" i="1">
                <a:latin typeface=".VnTime" panose="020B7200000000000000" pitchFamily="34" charset="0"/>
              </a:rPr>
              <a:t>  con </a:t>
            </a:r>
            <a:r>
              <a:rPr sz="2600" b="1" i="1" err="1">
                <a:latin typeface=".VnTime" panose="020B7200000000000000" pitchFamily="34" charset="0"/>
              </a:rPr>
              <a:t>ba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khÝa</a:t>
            </a:r>
            <a:r>
              <a:rPr sz="2600" b="1" i="1">
                <a:latin typeface=".VnTime" panose="020B7200000000000000" pitchFamily="34" charset="0"/>
              </a:rPr>
              <a:t>, </a:t>
            </a:r>
            <a:r>
              <a:rPr sz="2600" b="1" i="1" err="1">
                <a:latin typeface=".VnTime" panose="020B7200000000000000" pitchFamily="34" charset="0"/>
              </a:rPr>
              <a:t>chóng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b¸m</a:t>
            </a:r>
            <a:r>
              <a:rPr sz="2600" b="1" i="1">
                <a:latin typeface=".VnTime" panose="020B7200000000000000" pitchFamily="34" charset="0"/>
              </a:rPr>
              <a:t> ®</a:t>
            </a:r>
            <a:r>
              <a:rPr sz="2600" b="1" i="1" err="1">
                <a:latin typeface=".VnTime" panose="020B7200000000000000" pitchFamily="34" charset="0"/>
              </a:rPr>
              <a:t>Æc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sÖt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quanh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c¸c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gèc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c©y</a:t>
            </a:r>
            <a:r>
              <a:rPr sz="2600" b="1" i="1">
                <a:latin typeface=".VnTime" panose="020B7200000000000000" pitchFamily="34" charset="0"/>
              </a:rPr>
              <a:t> (</a:t>
            </a:r>
            <a:r>
              <a:rPr sz="2600" b="1" i="1" err="1">
                <a:latin typeface=".VnTime" panose="020B7200000000000000" pitchFamily="34" charset="0"/>
              </a:rPr>
              <a:t>Ba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KhÝa</a:t>
            </a:r>
            <a:r>
              <a:rPr sz="2600" b="1" i="1">
                <a:latin typeface=".VnTime" panose="020B7200000000000000" pitchFamily="34" charset="0"/>
              </a:rPr>
              <a:t> lµ </a:t>
            </a:r>
            <a:r>
              <a:rPr sz="2600" b="1" i="1" err="1">
                <a:latin typeface=".VnTime" panose="020B7200000000000000" pitchFamily="34" charset="0"/>
              </a:rPr>
              <a:t>mét</a:t>
            </a:r>
            <a:r>
              <a:rPr sz="2600" b="1" i="1">
                <a:latin typeface=".VnTime" panose="020B7200000000000000" pitchFamily="34" charset="0"/>
              </a:rPr>
              <a:t> lo¹i </a:t>
            </a:r>
            <a:r>
              <a:rPr sz="2600" b="1" i="1" err="1">
                <a:latin typeface=".VnTime" panose="020B7200000000000000" pitchFamily="34" charset="0"/>
              </a:rPr>
              <a:t>cßng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biÓn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lai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cua</a:t>
            </a:r>
            <a:r>
              <a:rPr sz="2600" b="1" i="1">
                <a:latin typeface=".VnTime" panose="020B7200000000000000" pitchFamily="34" charset="0"/>
              </a:rPr>
              <a:t>, </a:t>
            </a:r>
            <a:r>
              <a:rPr sz="2600" b="1" i="1" err="1">
                <a:latin typeface=".VnTime" panose="020B7200000000000000" pitchFamily="34" charset="0"/>
              </a:rPr>
              <a:t>cµng</a:t>
            </a:r>
            <a:r>
              <a:rPr sz="2600" b="1" i="1">
                <a:latin typeface=".VnTime" panose="020B7200000000000000" pitchFamily="34" charset="0"/>
              </a:rPr>
              <a:t> s¾c </a:t>
            </a:r>
            <a:r>
              <a:rPr sz="2600" b="1" i="1" err="1">
                <a:latin typeface=".VnTime" panose="020B7200000000000000" pitchFamily="34" charset="0"/>
              </a:rPr>
              <a:t>tÝm</a:t>
            </a:r>
            <a:r>
              <a:rPr sz="2600" b="1" i="1">
                <a:latin typeface=".VnTime" panose="020B7200000000000000" pitchFamily="34" charset="0"/>
              </a:rPr>
              <a:t>  ®</a:t>
            </a:r>
            <a:r>
              <a:rPr sz="2600" b="1" i="1" err="1">
                <a:latin typeface=".VnTime" panose="020B7200000000000000" pitchFamily="34" charset="0"/>
              </a:rPr>
              <a:t>á</a:t>
            </a:r>
            <a:r>
              <a:rPr sz="2600" b="1" i="1">
                <a:latin typeface=".VnTime" panose="020B7200000000000000" pitchFamily="34" charset="0"/>
              </a:rPr>
              <a:t>, </a:t>
            </a:r>
            <a:r>
              <a:rPr sz="2600" b="1" i="1" err="1">
                <a:latin typeface=".VnTime" panose="020B7200000000000000" pitchFamily="34" charset="0"/>
              </a:rPr>
              <a:t>lµm</a:t>
            </a:r>
            <a:r>
              <a:rPr sz="2600" b="1" i="1">
                <a:latin typeface=".VnTime" panose="020B7200000000000000" pitchFamily="34" charset="0"/>
              </a:rPr>
              <a:t> m¾m </a:t>
            </a:r>
            <a:r>
              <a:rPr sz="2600" b="1" i="1" err="1">
                <a:latin typeface=".VnTime" panose="020B7200000000000000" pitchFamily="34" charset="0"/>
              </a:rPr>
              <a:t>xÐ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ra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trén</a:t>
            </a:r>
            <a:r>
              <a:rPr sz="2600" b="1" i="1">
                <a:latin typeface=".VnTime" panose="020B7200000000000000" pitchFamily="34" charset="0"/>
              </a:rPr>
              <a:t>  </a:t>
            </a:r>
            <a:r>
              <a:rPr sz="2600" b="1" i="1" err="1">
                <a:latin typeface=".VnTime" panose="020B7200000000000000" pitchFamily="34" charset="0"/>
              </a:rPr>
              <a:t>tái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ít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rÊt</a:t>
            </a:r>
            <a:r>
              <a:rPr sz="2600" b="1" i="1">
                <a:latin typeface=".VnTime" panose="020B7200000000000000" pitchFamily="34" charset="0"/>
              </a:rPr>
              <a:t> </a:t>
            </a:r>
            <a:r>
              <a:rPr sz="2600" b="1" i="1" err="1">
                <a:latin typeface=".VnTime" panose="020B7200000000000000" pitchFamily="34" charset="0"/>
              </a:rPr>
              <a:t>ngon</a:t>
            </a:r>
            <a:r>
              <a:rPr sz="2600" b="1" i="1">
                <a:latin typeface=".VnTime" panose="020B7200000000000000" pitchFamily="34" charset="0"/>
              </a:rPr>
              <a:t>)</a:t>
            </a:r>
            <a:endParaRPr sz="2600" b="1" i="1">
              <a:latin typeface=".VnTime" panose="020B7200000000000000" pitchFamily="34" charset="0"/>
            </a:endParaRPr>
          </a:p>
          <a:p>
            <a:r>
              <a:rPr sz="2400" b="1" i="1">
                <a:latin typeface=".VnTime" panose="020B7200000000000000" pitchFamily="34" charset="0"/>
              </a:rPr>
              <a:t>                                             </a:t>
            </a:r>
            <a:endParaRPr sz="2400" b="1" i="1">
              <a:latin typeface=".VnTime" panose="020B7200000000000000" pitchFamily="34" charset="0"/>
            </a:endParaRPr>
          </a:p>
          <a:p>
            <a:pPr algn="r"/>
            <a:r>
              <a:rPr sz="2400" b="1" i="1">
                <a:latin typeface=".VnTime" panose="020B7200000000000000" pitchFamily="34" charset="0"/>
              </a:rPr>
              <a:t> </a:t>
            </a:r>
            <a:r>
              <a:rPr sz="2400" b="1" i="1">
                <a:solidFill>
                  <a:srgbClr val="FF3300"/>
                </a:solidFill>
                <a:latin typeface=".VnTime" panose="020B7200000000000000" pitchFamily="34" charset="0"/>
              </a:rPr>
              <a:t>(  §</a:t>
            </a:r>
            <a:r>
              <a:rPr sz="2400" b="1" i="1" err="1">
                <a:solidFill>
                  <a:srgbClr val="FF3300"/>
                </a:solidFill>
                <a:latin typeface=".VnTime" panose="020B7200000000000000" pitchFamily="34" charset="0"/>
              </a:rPr>
              <a:t>oµn</a:t>
            </a:r>
            <a:r>
              <a:rPr sz="24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3300"/>
                </a:solidFill>
                <a:latin typeface=".VnTime" panose="020B7200000000000000" pitchFamily="34" charset="0"/>
              </a:rPr>
              <a:t>Giái</a:t>
            </a:r>
            <a:r>
              <a:rPr sz="2400" b="1" i="1">
                <a:solidFill>
                  <a:srgbClr val="FF3300"/>
                </a:solidFill>
                <a:latin typeface=".VnTime" panose="020B7200000000000000" pitchFamily="34" charset="0"/>
              </a:rPr>
              <a:t>- §</a:t>
            </a:r>
            <a:r>
              <a:rPr sz="2400" b="1" i="1" err="1">
                <a:solidFill>
                  <a:srgbClr val="FF3300"/>
                </a:solidFill>
                <a:latin typeface=".VnTime" panose="020B7200000000000000" pitchFamily="34" charset="0"/>
              </a:rPr>
              <a:t>Êt</a:t>
            </a:r>
            <a:r>
              <a:rPr sz="2400" b="1" i="1">
                <a:solidFill>
                  <a:srgbClr val="FF3300"/>
                </a:solidFill>
                <a:latin typeface=".VnTime" panose="020B7200000000000000" pitchFamily="34" charset="0"/>
              </a:rPr>
              <a:t>  </a:t>
            </a:r>
            <a:r>
              <a:rPr sz="2400" b="1" i="1" err="1">
                <a:solidFill>
                  <a:srgbClr val="FF3300"/>
                </a:solidFill>
                <a:latin typeface=".VnTime" panose="020B7200000000000000" pitchFamily="34" charset="0"/>
              </a:rPr>
              <a:t>rõng</a:t>
            </a:r>
            <a:r>
              <a:rPr sz="2400" b="1" i="1">
                <a:solidFill>
                  <a:srgbClr val="FF3300"/>
                </a:solidFill>
                <a:latin typeface=".VnTime" panose="020B7200000000000000" pitchFamily="34" charset="0"/>
              </a:rPr>
              <a:t>  </a:t>
            </a:r>
            <a:r>
              <a:rPr sz="2400" b="1" i="1" err="1">
                <a:solidFill>
                  <a:srgbClr val="FF3300"/>
                </a:solidFill>
                <a:latin typeface=".VnTime" panose="020B7200000000000000" pitchFamily="34" charset="0"/>
              </a:rPr>
              <a:t>ph­¬ng</a:t>
            </a:r>
            <a:r>
              <a:rPr sz="2400" b="1" i="1">
                <a:solidFill>
                  <a:srgbClr val="FF3300"/>
                </a:solidFill>
                <a:latin typeface=".VnTime" panose="020B7200000000000000" pitchFamily="34" charset="0"/>
              </a:rPr>
              <a:t> Nam)</a:t>
            </a:r>
            <a:endParaRPr sz="2400" b="1" i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24584" name="Straight Connector 24583"/>
          <p:cNvSpPr/>
          <p:nvPr/>
        </p:nvSpPr>
        <p:spPr>
          <a:xfrm>
            <a:off x="5334000" y="2286000"/>
            <a:ext cx="1447800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5" name="Straight Connector 24584"/>
          <p:cNvSpPr/>
          <p:nvPr/>
        </p:nvSpPr>
        <p:spPr>
          <a:xfrm>
            <a:off x="990600" y="3429000"/>
            <a:ext cx="1447800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6" name="Straight Connector 24585"/>
          <p:cNvSpPr/>
          <p:nvPr/>
        </p:nvSpPr>
        <p:spPr>
          <a:xfrm>
            <a:off x="6400800" y="4648200"/>
            <a:ext cx="1447800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7" name="Straight Connector 24586"/>
          <p:cNvSpPr/>
          <p:nvPr/>
        </p:nvSpPr>
        <p:spPr>
          <a:xfrm>
            <a:off x="3505200" y="2667000"/>
            <a:ext cx="1447800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8" name="Straight Connector 24587"/>
          <p:cNvSpPr/>
          <p:nvPr/>
        </p:nvSpPr>
        <p:spPr>
          <a:xfrm>
            <a:off x="5486400" y="5029200"/>
            <a:ext cx="1447800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9" name="Text Box 26628"/>
          <p:cNvSpPr txBox="1"/>
          <p:nvPr/>
        </p:nvSpPr>
        <p:spPr>
          <a:xfrm>
            <a:off x="76200" y="914400"/>
            <a:ext cx="3588385" cy="28917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endParaRPr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r>
              <a:rPr sz="2800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III.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c¸ch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ph¸t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triÓn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tõ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endParaRPr sz="28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vùng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tiÕng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ViÖt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: </a:t>
            </a:r>
            <a:endParaRPr sz="28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rPr>
              <a:t>           </a:t>
            </a:r>
            <a:endParaRPr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endParaRPr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endParaRPr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endParaRPr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  <a:p>
            <a:endParaRPr>
              <a:effectLst>
                <a:outerShdw blurRad="38100" dist="38100" dir="2700000">
                  <a:srgbClr val="FFFFFF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6638" name="Text Box 26637"/>
          <p:cNvSpPr txBox="1"/>
          <p:nvPr/>
        </p:nvSpPr>
        <p:spPr>
          <a:xfrm>
            <a:off x="304800" y="4267200"/>
            <a:ext cx="8686800" cy="946150"/>
          </a:xfrm>
          <a:prstGeom prst="rect">
            <a:avLst/>
          </a:prstGeom>
          <a:solidFill>
            <a:srgbClr val="990033"/>
          </a:solidFill>
          <a:ln w="9525">
            <a:noFill/>
          </a:ln>
        </p:spPr>
        <p:txBody>
          <a:bodyPr>
            <a:spAutoFit/>
          </a:bodyPr>
          <a:p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L­u ý 2: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Tõ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vùng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TiÕng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ViÖt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lu«n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ph¸t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triÓn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m¹nh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mÏ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, t¹o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nªn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sù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phong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phó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vµ ®a d¹ng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cho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TiÕng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ViÖt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.</a:t>
            </a:r>
            <a:r>
              <a:rPr sz="24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endParaRPr sz="2400" b="1" i="1">
              <a:solidFill>
                <a:srgbClr val="FFFF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</p:txBody>
      </p:sp>
      <p:grpSp>
        <p:nvGrpSpPr>
          <p:cNvPr id="26642" name="Group 26641"/>
          <p:cNvGrpSpPr/>
          <p:nvPr/>
        </p:nvGrpSpPr>
        <p:grpSpPr>
          <a:xfrm>
            <a:off x="3429000" y="1119188"/>
            <a:ext cx="5715000" cy="1917700"/>
            <a:chOff x="2160" y="705"/>
            <a:chExt cx="3600" cy="1208"/>
          </a:xfrm>
        </p:grpSpPr>
        <p:sp>
          <p:nvSpPr>
            <p:cNvPr id="26631" name="Text Box 26630"/>
            <p:cNvSpPr txBox="1"/>
            <p:nvPr/>
          </p:nvSpPr>
          <p:spPr>
            <a:xfrm>
              <a:off x="3264" y="705"/>
              <a:ext cx="241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Ph¸t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triÓn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nghÜa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cña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tõ</a:t>
              </a:r>
              <a:endParaRPr sz="2800" b="1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26633" name="Text Box 26632"/>
            <p:cNvSpPr txBox="1"/>
            <p:nvPr/>
          </p:nvSpPr>
          <p:spPr>
            <a:xfrm>
              <a:off x="3216" y="1137"/>
              <a:ext cx="228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T¹o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tõ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lang="en-US"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míi</a:t>
              </a:r>
              <a:endParaRPr sz="2800" b="1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26635" name="Text Box 26634"/>
            <p:cNvSpPr txBox="1"/>
            <p:nvPr/>
          </p:nvSpPr>
          <p:spPr>
            <a:xfrm>
              <a:off x="3264" y="1584"/>
              <a:ext cx="249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M­în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tõ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lang="en-US"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ngữ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n­íc</a:t>
              </a:r>
              <a:r>
                <a:rPr sz="2800" b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 </a:t>
              </a:r>
              <a:r>
                <a:rPr sz="2800" b="1" err="1">
                  <a:effectLst>
                    <a:outerShdw blurRad="38100" dist="38100" dir="2700000">
                      <a:srgbClr val="FFFFFF"/>
                    </a:outerShdw>
                  </a:effectLst>
                  <a:latin typeface=".VnTime" panose="020B7200000000000000" pitchFamily="34" charset="0"/>
                </a:rPr>
                <a:t>ngoµi</a:t>
              </a:r>
              <a:endParaRPr sz="2800" b="1">
                <a:effectLst>
                  <a:outerShdw blurRad="38100" dist="38100" dir="2700000">
                    <a:srgbClr val="FFFFFF"/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26639" name="Straight Connector 26638"/>
            <p:cNvSpPr/>
            <p:nvPr/>
          </p:nvSpPr>
          <p:spPr>
            <a:xfrm flipV="1">
              <a:off x="2160" y="960"/>
              <a:ext cx="1056" cy="4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640" name="Straight Connector 26639"/>
            <p:cNvSpPr/>
            <p:nvPr/>
          </p:nvSpPr>
          <p:spPr>
            <a:xfrm flipV="1">
              <a:off x="2160" y="1392"/>
              <a:ext cx="96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641" name="Straight Connector 26640"/>
            <p:cNvSpPr/>
            <p:nvPr/>
          </p:nvSpPr>
          <p:spPr>
            <a:xfrm>
              <a:off x="2160" y="1440"/>
              <a:ext cx="96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Title 307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706562"/>
          </a:xfrm>
        </p:spPr>
        <p:txBody>
          <a:bodyPr anchor="ctr" anchorCtr="0"/>
          <a:p>
            <a:pPr algn="l"/>
            <a:r>
              <a:rPr sz="2800" i="1" err="1">
                <a:solidFill>
                  <a:srgbClr val="FF3300"/>
                </a:solidFill>
              </a:rPr>
              <a:t>Bài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tập</a:t>
            </a:r>
            <a:r>
              <a:rPr sz="2800" i="1">
                <a:solidFill>
                  <a:srgbClr val="FF3300"/>
                </a:solidFill>
              </a:rPr>
              <a:t>: </a:t>
            </a:r>
            <a:r>
              <a:rPr sz="2800" i="1" err="1">
                <a:solidFill>
                  <a:srgbClr val="FF3300"/>
                </a:solidFill>
              </a:rPr>
              <a:t>Hãy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ghi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tên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các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sự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vật</a:t>
            </a:r>
            <a:r>
              <a:rPr sz="2800" i="1">
                <a:solidFill>
                  <a:srgbClr val="FF3300"/>
                </a:solidFill>
              </a:rPr>
              <a:t>, </a:t>
            </a:r>
            <a:r>
              <a:rPr sz="2800" i="1" err="1">
                <a:solidFill>
                  <a:srgbClr val="FF3300"/>
                </a:solidFill>
              </a:rPr>
              <a:t>hiện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tượng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được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đặt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tên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theo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cách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dùng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từ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ngữ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có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sẵn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dựa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vào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đặc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điểm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của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sự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vật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hiện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tượng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được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gọi</a:t>
            </a:r>
            <a:r>
              <a:rPr sz="2800" i="1">
                <a:solidFill>
                  <a:srgbClr val="FF3300"/>
                </a:solidFill>
              </a:rPr>
              <a:t> </a:t>
            </a:r>
            <a:r>
              <a:rPr sz="2800" i="1" err="1">
                <a:solidFill>
                  <a:srgbClr val="FF3300"/>
                </a:solidFill>
              </a:rPr>
              <a:t>tên</a:t>
            </a:r>
            <a:r>
              <a:rPr sz="2800" i="1">
                <a:solidFill>
                  <a:srgbClr val="FF3300"/>
                </a:solidFill>
              </a:rPr>
              <a:t>?</a:t>
            </a:r>
            <a:br>
              <a:rPr sz="2800" i="1">
                <a:solidFill>
                  <a:srgbClr val="FF3300"/>
                </a:solidFill>
              </a:rPr>
            </a:br>
            <a:endParaRPr sz="2800" i="1">
              <a:solidFill>
                <a:srgbClr val="FF3300"/>
              </a:solidFill>
            </a:endParaRPr>
          </a:p>
        </p:txBody>
      </p:sp>
      <p:pic>
        <p:nvPicPr>
          <p:cNvPr id="30724" name="Picture 30723" descr="ca ki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3429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30724" descr="che moc c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14800"/>
            <a:ext cx="33528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6" name="Text Box 30725"/>
          <p:cNvSpPr txBox="1"/>
          <p:nvPr/>
        </p:nvSpPr>
        <p:spPr>
          <a:xfrm>
            <a:off x="4876800" y="2438400"/>
            <a:ext cx="3657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800" b="1" i="1" err="1">
                <a:latin typeface="Times New Roman" panose="02020603050405020304" pitchFamily="18" charset="0"/>
              </a:rPr>
              <a:t>Cá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kiếm</a:t>
            </a:r>
            <a:r>
              <a:rPr sz="2800" b="1" i="1">
                <a:latin typeface="Times New Roman" panose="02020603050405020304" pitchFamily="18" charset="0"/>
              </a:rPr>
              <a:t>: </a:t>
            </a:r>
            <a:r>
              <a:rPr sz="2800" b="1" i="1" err="1">
                <a:latin typeface="Times New Roman" panose="02020603050405020304" pitchFamily="18" charset="0"/>
              </a:rPr>
              <a:t>loại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cá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có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đầu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dài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nhọn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như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kiếm</a:t>
            </a:r>
            <a:endParaRPr sz="2800" b="1" i="1">
              <a:latin typeface="Times New Roman" panose="02020603050405020304" pitchFamily="18" charset="0"/>
            </a:endParaRPr>
          </a:p>
        </p:txBody>
      </p:sp>
      <p:sp>
        <p:nvSpPr>
          <p:cNvPr id="30727" name="Text Box 30726"/>
          <p:cNvSpPr txBox="1"/>
          <p:nvPr/>
        </p:nvSpPr>
        <p:spPr>
          <a:xfrm>
            <a:off x="5181600" y="4648200"/>
            <a:ext cx="3733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2800" b="1" i="1" err="1">
                <a:latin typeface="Times New Roman" panose="02020603050405020304" pitchFamily="18" charset="0"/>
              </a:rPr>
              <a:t>Chè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móc</a:t>
            </a:r>
            <a:r>
              <a:rPr sz="2800" b="1" i="1">
                <a:latin typeface="Times New Roman" panose="02020603050405020304" pitchFamily="18" charset="0"/>
              </a:rPr>
              <a:t>   </a:t>
            </a:r>
            <a:r>
              <a:rPr sz="2800" b="1" i="1" err="1">
                <a:latin typeface="Times New Roman" panose="02020603050405020304" pitchFamily="18" charset="0"/>
              </a:rPr>
              <a:t>câu</a:t>
            </a:r>
            <a:r>
              <a:rPr sz="2800" b="1" i="1">
                <a:latin typeface="Times New Roman" panose="02020603050405020304" pitchFamily="18" charset="0"/>
              </a:rPr>
              <a:t>: </a:t>
            </a:r>
            <a:r>
              <a:rPr sz="2800" b="1" i="1" err="1">
                <a:latin typeface="Times New Roman" panose="02020603050405020304" pitchFamily="18" charset="0"/>
              </a:rPr>
              <a:t>loại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chè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sợi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như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hình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móc</a:t>
            </a:r>
            <a:r>
              <a:rPr sz="2800" b="1" i="1">
                <a:latin typeface="Times New Roman" panose="02020603050405020304" pitchFamily="18" charset="0"/>
              </a:rPr>
              <a:t> </a:t>
            </a:r>
            <a:r>
              <a:rPr sz="2800" b="1" i="1" err="1">
                <a:latin typeface="Times New Roman" panose="02020603050405020304" pitchFamily="18" charset="0"/>
              </a:rPr>
              <a:t>câu</a:t>
            </a:r>
            <a:endParaRPr sz="28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9" name="Text Box 31748"/>
          <p:cNvSpPr txBox="1"/>
          <p:nvPr/>
        </p:nvSpPr>
        <p:spPr>
          <a:xfrm>
            <a:off x="2286000" y="304800"/>
            <a:ext cx="495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>
                <a:latin typeface=".VnTime" panose="020B7200000000000000" pitchFamily="34" charset="0"/>
              </a:rPr>
              <a:t> III.  </a:t>
            </a:r>
            <a:r>
              <a:rPr sz="2400" b="1" err="1">
                <a:latin typeface=".VnTimeH" panose="020B7200000000000000" pitchFamily="34" charset="0"/>
              </a:rPr>
              <a:t>Tr­êng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tõ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vùng</a:t>
            </a:r>
            <a:endParaRPr sz="2400" b="1">
              <a:latin typeface=".VnTimeH" panose="020B7200000000000000" pitchFamily="34" charset="0"/>
            </a:endParaRPr>
          </a:p>
        </p:txBody>
      </p:sp>
      <p:sp>
        <p:nvSpPr>
          <p:cNvPr id="31750" name="Text Box 31749"/>
          <p:cNvSpPr txBox="1"/>
          <p:nvPr/>
        </p:nvSpPr>
        <p:spPr>
          <a:xfrm>
            <a:off x="0" y="865188"/>
            <a:ext cx="8991600" cy="31076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457200" indent="-457200">
              <a:buAutoNum type="arabicPeriod"/>
            </a:pPr>
            <a:r>
              <a:rPr sz="2800" err="1">
                <a:latin typeface=".VnTime" panose="020B7200000000000000" pitchFamily="34" charset="0"/>
              </a:rPr>
              <a:t>Ph©n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tÝch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c¸i</a:t>
            </a:r>
            <a:r>
              <a:rPr sz="2800">
                <a:latin typeface=".VnTime" panose="020B7200000000000000" pitchFamily="34" charset="0"/>
              </a:rPr>
              <a:t> hay, </a:t>
            </a:r>
            <a:r>
              <a:rPr sz="2800" err="1">
                <a:latin typeface=".VnTime" panose="020B7200000000000000" pitchFamily="34" charset="0"/>
              </a:rPr>
              <a:t>c¸i</a:t>
            </a:r>
            <a:r>
              <a:rPr sz="2800">
                <a:latin typeface=".VnTime" panose="020B7200000000000000" pitchFamily="34" charset="0"/>
              </a:rPr>
              <a:t> ®</a:t>
            </a:r>
            <a:r>
              <a:rPr sz="2800" err="1">
                <a:latin typeface=".VnTime" panose="020B7200000000000000" pitchFamily="34" charset="0"/>
              </a:rPr>
              <a:t>Ñp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trong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c¸ch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sö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dông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tõ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trong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bµi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th</a:t>
            </a:r>
            <a:r>
              <a:rPr sz="2800">
                <a:latin typeface=".VnTime" panose="020B7200000000000000" pitchFamily="34" charset="0"/>
              </a:rPr>
              <a:t>¬ </a:t>
            </a:r>
            <a:r>
              <a:rPr sz="2800" err="1">
                <a:latin typeface=".VnTime" panose="020B7200000000000000" pitchFamily="34" charset="0"/>
              </a:rPr>
              <a:t>sau</a:t>
            </a:r>
            <a:r>
              <a:rPr sz="2800">
                <a:latin typeface=".VnTime" panose="020B7200000000000000" pitchFamily="34" charset="0"/>
              </a:rPr>
              <a:t>?</a:t>
            </a:r>
            <a:endParaRPr sz="2800">
              <a:latin typeface=".VnTime" panose="020B7200000000000000" pitchFamily="34" charset="0"/>
            </a:endParaRPr>
          </a:p>
          <a:p>
            <a:pPr marL="457200" indent="-457200">
              <a:buNone/>
            </a:pPr>
            <a:r>
              <a:rPr sz="2800">
                <a:latin typeface=".VnTime" panose="020B7200000000000000" pitchFamily="34" charset="0"/>
              </a:rPr>
              <a:t>                         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“</a:t>
            </a:r>
            <a:r>
              <a:rPr sz="2800" b="1" i="1">
                <a:solidFill>
                  <a:srgbClr val="FF3300"/>
                </a:solidFill>
                <a:latin typeface=".VnTimeH" panose="020B7200000000000000" pitchFamily="34" charset="0"/>
              </a:rPr>
              <a:t>¸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o ®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á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em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®i </a:t>
            </a:r>
            <a:r>
              <a:rPr lang="en-US" sz="2800" b="1" i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phè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®«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marL="457200" indent="-457200">
              <a:buNone/>
            </a:pP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                        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C©y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xanh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­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còng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¸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theo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hång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marL="457200" indent="-457200">
              <a:buNone/>
            </a:pP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                        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Em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®i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löa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ch¸y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trong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bao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m¾t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marL="457200" indent="-457200">
              <a:buNone/>
            </a:pP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                        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Anh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®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øng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thµnh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tro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em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biÕt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kh«ng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”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marL="457200" indent="-457200">
              <a:buNone/>
            </a:pPr>
            <a:r>
              <a:rPr sz="2800">
                <a:latin typeface=".VnTime" panose="020B7200000000000000" pitchFamily="34" charset="0"/>
              </a:rPr>
              <a:t>                                                        (</a:t>
            </a:r>
            <a:r>
              <a:rPr sz="2800" err="1">
                <a:latin typeface=".VnTime" panose="020B7200000000000000" pitchFamily="34" charset="0"/>
              </a:rPr>
              <a:t>Vò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H" panose="020B7200000000000000" pitchFamily="34" charset="0"/>
              </a:rPr>
              <a:t>q</a:t>
            </a:r>
            <a:r>
              <a:rPr sz="2800" err="1">
                <a:latin typeface=".VnTime" panose="020B7200000000000000" pitchFamily="34" charset="0"/>
              </a:rPr>
              <a:t>uÇn</a:t>
            </a:r>
            <a:r>
              <a:rPr sz="2800">
                <a:latin typeface=".VnTime" panose="020B7200000000000000" pitchFamily="34" charset="0"/>
              </a:rPr>
              <a:t> </a:t>
            </a:r>
            <a:r>
              <a:rPr sz="2800" err="1">
                <a:latin typeface=".VnTime" panose="020B7200000000000000" pitchFamily="34" charset="0"/>
              </a:rPr>
              <a:t>Ph­¬ng-</a:t>
            </a:r>
            <a:r>
              <a:rPr sz="2800" err="1">
                <a:latin typeface=".VnTimeH" panose="020B7200000000000000" pitchFamily="34" charset="0"/>
              </a:rPr>
              <a:t>¸</a:t>
            </a:r>
            <a:r>
              <a:rPr sz="2800" err="1">
                <a:latin typeface=".VnTime" panose="020B7200000000000000" pitchFamily="34" charset="0"/>
              </a:rPr>
              <a:t>o</a:t>
            </a:r>
            <a:r>
              <a:rPr sz="2800">
                <a:latin typeface=".VnTime" panose="020B7200000000000000" pitchFamily="34" charset="0"/>
              </a:rPr>
              <a:t> ®</a:t>
            </a:r>
            <a:r>
              <a:rPr sz="2800" err="1">
                <a:latin typeface=".VnTime" panose="020B7200000000000000" pitchFamily="34" charset="0"/>
              </a:rPr>
              <a:t>á</a:t>
            </a:r>
            <a:r>
              <a:rPr sz="2800">
                <a:latin typeface=".VnTime" panose="020B7200000000000000" pitchFamily="34" charset="0"/>
              </a:rPr>
              <a:t>)</a:t>
            </a:r>
            <a:endParaRPr sz="2800">
              <a:latin typeface=".VnTime" panose="020B7200000000000000" pitchFamily="34" charset="0"/>
            </a:endParaRPr>
          </a:p>
        </p:txBody>
      </p:sp>
      <p:sp>
        <p:nvSpPr>
          <p:cNvPr id="31751" name="Text Box 31750"/>
          <p:cNvSpPr txBox="1"/>
          <p:nvPr/>
        </p:nvSpPr>
        <p:spPr>
          <a:xfrm>
            <a:off x="76200" y="4038600"/>
            <a:ext cx="69342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sz="2800" b="1" err="1">
                <a:latin typeface=".VnTime" panose="020B7200000000000000" pitchFamily="34" charset="0"/>
              </a:rPr>
              <a:t>C¸c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tõ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“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xanh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” “®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á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” “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hång</a:t>
            </a:r>
            <a:r>
              <a:rPr sz="2800" b="1">
                <a:latin typeface=".VnTime" panose="020B7200000000000000" pitchFamily="34" charset="0"/>
              </a:rPr>
              <a:t>” </a:t>
            </a:r>
            <a:r>
              <a:rPr sz="2800" b="1" err="1">
                <a:latin typeface=".VnTime" panose="020B7200000000000000" pitchFamily="34" charset="0"/>
              </a:rPr>
              <a:t>thuéc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tr­êng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tõ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vùng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mµu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 s¾c.</a:t>
            </a:r>
            <a:endParaRPr sz="2800" b="1">
              <a:solidFill>
                <a:srgbClr val="FF6600"/>
              </a:solidFill>
              <a:latin typeface=".VnTime" panose="020B7200000000000000" pitchFamily="34" charset="0"/>
            </a:endParaRPr>
          </a:p>
          <a:p>
            <a:r>
              <a:rPr sz="2800" b="1" err="1">
                <a:latin typeface=".VnTime" panose="020B7200000000000000" pitchFamily="34" charset="0"/>
              </a:rPr>
              <a:t>C¸c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tõ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“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ch¸y</a:t>
            </a:r>
            <a:r>
              <a:rPr lang="en-US" sz="2800" b="1">
                <a:solidFill>
                  <a:srgbClr val="FF6600"/>
                </a:solidFill>
                <a:latin typeface=".VnTime" panose="020B7200000000000000" pitchFamily="34" charset="0"/>
              </a:rPr>
              <a:t>,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 “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löa</a:t>
            </a:r>
            <a:r>
              <a:rPr lang="en-US" sz="2800" b="1" err="1">
                <a:solidFill>
                  <a:srgbClr val="FF6600"/>
                </a:solidFill>
                <a:latin typeface=".VnTime" panose="020B7200000000000000" pitchFamily="34" charset="0"/>
              </a:rPr>
              <a:t>, 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 “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tro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”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thuéc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tr­êng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tõ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latin typeface=".VnTime" panose="020B7200000000000000" pitchFamily="34" charset="0"/>
              </a:rPr>
              <a:t>vùng</a:t>
            </a:r>
            <a:r>
              <a:rPr sz="2800" b="1"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liªn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quan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 ®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Õn</a:t>
            </a:r>
            <a:r>
              <a:rPr sz="2800" b="1">
                <a:solidFill>
                  <a:srgbClr val="FF6600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6600"/>
                </a:solidFill>
                <a:latin typeface=".VnTime" panose="020B7200000000000000" pitchFamily="34" charset="0"/>
              </a:rPr>
              <a:t>löa</a:t>
            </a:r>
            <a:r>
              <a:rPr lang="en-US" sz="2800" b="1" err="1">
                <a:solidFill>
                  <a:srgbClr val="FF6600"/>
                </a:solidFill>
                <a:latin typeface=".VnTime" panose="020B7200000000000000" pitchFamily="34" charset="0"/>
              </a:rPr>
              <a:t>.</a:t>
            </a:r>
            <a:endParaRPr lang="en-US" sz="2800" b="1" err="1"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  <p:sp>
        <p:nvSpPr>
          <p:cNvPr id="31753" name="Text Box 31752"/>
          <p:cNvSpPr txBox="1"/>
          <p:nvPr/>
        </p:nvSpPr>
        <p:spPr>
          <a:xfrm>
            <a:off x="0" y="5943600"/>
            <a:ext cx="9236075" cy="946150"/>
          </a:xfrm>
          <a:prstGeom prst="rect">
            <a:avLst/>
          </a:prstGeom>
          <a:solidFill>
            <a:srgbClr val="990033"/>
          </a:solidFill>
          <a:ln w="9525">
            <a:noFill/>
          </a:ln>
        </p:spPr>
        <p:txBody>
          <a:bodyPr>
            <a:spAutoFit/>
          </a:bodyPr>
          <a:p>
            <a:r>
              <a:rPr sz="2800" b="1" i="1" u="sng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L­u ý 3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: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ViÖc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sö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dông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c¸c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tõ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cïng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tr­êng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tõ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vùng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t¹o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nªn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sù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gîi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c¶m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,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sinh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éng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vµ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hiÖuqu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¶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cho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sù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diÔn</a:t>
            </a:r>
            <a:r>
              <a:rPr sz="2800" b="1" i="1">
                <a:solidFill>
                  <a:srgbClr val="FFFF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®¹t</a:t>
            </a:r>
            <a:endParaRPr sz="2800" b="1" i="1">
              <a:solidFill>
                <a:srgbClr val="FFFF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ldLvl="0" animBg="1"/>
      <p:bldP spid="31751" grpId="0" bldLvl="0" animBg="1"/>
      <p:bldP spid="317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32769"/>
          <p:cNvSpPr txBox="1"/>
          <p:nvPr/>
        </p:nvSpPr>
        <p:spPr>
          <a:xfrm>
            <a:off x="2286000" y="304800"/>
            <a:ext cx="495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>
                <a:latin typeface=".VnTime" panose="020B7200000000000000" pitchFamily="34" charset="0"/>
              </a:rPr>
              <a:t> IV.  </a:t>
            </a:r>
            <a:r>
              <a:rPr sz="2400" b="1" err="1">
                <a:latin typeface=".VnTimeH" panose="020B7200000000000000" pitchFamily="34" charset="0"/>
              </a:rPr>
              <a:t>ChuÈn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mùc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sö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dông</a:t>
            </a:r>
            <a:r>
              <a:rPr sz="2400" b="1">
                <a:latin typeface=".VnTimeH" panose="020B7200000000000000" pitchFamily="34" charset="0"/>
              </a:rPr>
              <a:t> </a:t>
            </a:r>
            <a:r>
              <a:rPr sz="2400" b="1" err="1">
                <a:latin typeface=".VnTimeH" panose="020B7200000000000000" pitchFamily="34" charset="0"/>
              </a:rPr>
              <a:t>tõ</a:t>
            </a:r>
            <a:r>
              <a:rPr sz="2400" b="1">
                <a:latin typeface=".VnTimeH" panose="020B7200000000000000" pitchFamily="34" charset="0"/>
              </a:rPr>
              <a:t> </a:t>
            </a:r>
            <a:endParaRPr sz="2400" b="1">
              <a:latin typeface=".VnTimeH" panose="020B7200000000000000" pitchFamily="34" charset="0"/>
            </a:endParaRPr>
          </a:p>
        </p:txBody>
      </p:sp>
      <p:sp>
        <p:nvSpPr>
          <p:cNvPr id="32774" name="Vertical Scroll 32773"/>
          <p:cNvSpPr/>
          <p:nvPr/>
        </p:nvSpPr>
        <p:spPr>
          <a:xfrm>
            <a:off x="609600" y="1143000"/>
            <a:ext cx="8001000" cy="3581400"/>
          </a:xfrm>
          <a:prstGeom prst="verticalScroll">
            <a:avLst>
              <a:gd name="adj" fmla="val 12500"/>
            </a:avLst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Một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ông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sính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chữ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bất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chợt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lên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cơn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đau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ruột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endParaRPr sz="2800" b="1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thừa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.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Bà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vợ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hốt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hoảng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bảo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con:</a:t>
            </a:r>
            <a:endParaRPr sz="2800" b="1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Mau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đi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gọi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bác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sĩ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ngay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!</a:t>
            </a:r>
            <a:endParaRPr sz="2800" b="1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Trong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cơn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đau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quằn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quại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,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ông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ta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vẫn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gượng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endParaRPr sz="2800" b="1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dậy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nói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với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theo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:</a:t>
            </a:r>
            <a:endParaRPr sz="2800" b="1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Đừng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…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đừng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gọi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bác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sĩ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,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gọi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cho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bố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đốc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FF66"/>
                </a:solidFill>
                <a:latin typeface="Times New Roman" panose="02020603050405020304" pitchFamily="18" charset="0"/>
              </a:rPr>
              <a:t>tờ</a:t>
            </a:r>
            <a:r>
              <a:rPr sz="2800" b="1">
                <a:solidFill>
                  <a:srgbClr val="FFFF66"/>
                </a:solidFill>
                <a:latin typeface="Times New Roman" panose="02020603050405020304" pitchFamily="18" charset="0"/>
              </a:rPr>
              <a:t>!</a:t>
            </a:r>
            <a:endParaRPr sz="2800" b="1">
              <a:solidFill>
                <a:srgbClr val="FFFF66"/>
              </a:solidFill>
              <a:latin typeface="Times New Roman" panose="02020603050405020304" pitchFamily="18" charset="0"/>
            </a:endParaRPr>
          </a:p>
          <a:p>
            <a:r>
              <a:rPr b="1" i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( Theo </a:t>
            </a:r>
            <a:r>
              <a:rPr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Truyện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cười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Việt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 Nam</a:t>
            </a:r>
            <a:r>
              <a:rPr b="1" i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5" name="Text Box 32774"/>
          <p:cNvSpPr txBox="1"/>
          <p:nvPr/>
        </p:nvSpPr>
        <p:spPr>
          <a:xfrm>
            <a:off x="0" y="5562600"/>
            <a:ext cx="9144000" cy="955675"/>
          </a:xfrm>
          <a:prstGeom prst="rect">
            <a:avLst/>
          </a:prstGeom>
          <a:solidFill>
            <a:srgbClr val="990033"/>
          </a:solidFill>
          <a:ln w="9525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sz="2800">
                <a:solidFill>
                  <a:schemeClr val="bg1"/>
                </a:solidFill>
                <a:latin typeface=".VnTime" panose="020B7200000000000000" pitchFamily="34" charset="0"/>
              </a:rPr>
              <a:t>*</a:t>
            </a:r>
            <a:r>
              <a:rPr sz="2800" b="1" u="sng">
                <a:solidFill>
                  <a:schemeClr val="bg1"/>
                </a:solidFill>
                <a:latin typeface=".VnTime" panose="020B7200000000000000" pitchFamily="34" charset="0"/>
              </a:rPr>
              <a:t>L­u ý4</a:t>
            </a:r>
            <a:r>
              <a:rPr sz="2800">
                <a:solidFill>
                  <a:schemeClr val="bg1"/>
                </a:solidFill>
                <a:latin typeface=".VnTime" panose="020B7200000000000000" pitchFamily="34" charset="0"/>
              </a:rPr>
              <a:t> :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CÇn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sö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dông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tõ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m­în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tõ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®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ång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nghÜa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®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óng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lóc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®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óng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chç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kh«ng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nªn</a:t>
            </a:r>
            <a:r>
              <a:rPr sz="2800" b="1" i="1">
                <a:solidFill>
                  <a:schemeClr val="bg1"/>
                </a:solidFill>
                <a:latin typeface=".VnTime" panose="020B7200000000000000" pitchFamily="34" charset="0"/>
              </a:rPr>
              <a:t> l¹m </a:t>
            </a:r>
            <a:r>
              <a:rPr sz="2800" b="1" i="1" err="1">
                <a:solidFill>
                  <a:schemeClr val="bg1"/>
                </a:solidFill>
                <a:latin typeface=".VnTime" panose="020B7200000000000000" pitchFamily="34" charset="0"/>
              </a:rPr>
              <a:t>dông</a:t>
            </a:r>
            <a:endParaRPr sz="2800" b="1" i="1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Text Box 33793"/>
          <p:cNvSpPr txBox="1"/>
          <p:nvPr/>
        </p:nvSpPr>
        <p:spPr>
          <a:xfrm>
            <a:off x="441325" y="4127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sz="2400">
              <a:latin typeface=".VnTime" panose="020B7200000000000000" pitchFamily="34" charset="0"/>
            </a:endParaRPr>
          </a:p>
        </p:txBody>
      </p:sp>
      <p:sp>
        <p:nvSpPr>
          <p:cNvPr id="33795" name="Text Box 33794"/>
          <p:cNvSpPr txBox="1"/>
          <p:nvPr/>
        </p:nvSpPr>
        <p:spPr>
          <a:xfrm>
            <a:off x="3160713" y="1143000"/>
            <a:ext cx="38496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H" panose="020B7200000000000000" pitchFamily="34" charset="0"/>
              </a:rPr>
              <a:t>H­íng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H" panose="020B7200000000000000" pitchFamily="34" charset="0"/>
              </a:rPr>
              <a:t>dÉn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H" panose="020B7200000000000000" pitchFamily="34" charset="0"/>
              </a:rPr>
              <a:t>vÒ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H" panose="020B7200000000000000" pitchFamily="34" charset="0"/>
              </a:rPr>
              <a:t>nh</a:t>
            </a:r>
            <a:r>
              <a:rPr sz="28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H" panose="020B7200000000000000" pitchFamily="34" charset="0"/>
              </a:rPr>
              <a:t>µ</a:t>
            </a:r>
            <a:endParaRPr sz="28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33796" name="Text Box 33795"/>
          <p:cNvSpPr txBox="1"/>
          <p:nvPr/>
        </p:nvSpPr>
        <p:spPr>
          <a:xfrm>
            <a:off x="1219200" y="3487738"/>
            <a:ext cx="68580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1.ViÕt ®o¹n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viÕt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vÒ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kØ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niÖm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®¸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ng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nhí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cña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em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trong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ã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cã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dïng</a:t>
            </a:r>
            <a:endParaRPr sz="2800" b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tõ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ång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nghÜa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,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tr¸i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nghi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· 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tõ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m­în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,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tõ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t­îng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thanh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tõ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t­îng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.</a:t>
            </a:r>
            <a:endParaRPr sz="2800" b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  <a:p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Häc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, so¹n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Lµng</a:t>
            </a:r>
            <a:r>
              <a:rPr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”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anose="020B7200000000000000" pitchFamily="34" charset="0"/>
              </a:rPr>
              <a:t>.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9217"/>
          <p:cNvSpPr txBox="1"/>
          <p:nvPr/>
        </p:nvSpPr>
        <p:spPr>
          <a:xfrm>
            <a:off x="0" y="180975"/>
            <a:ext cx="9144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>
                <a:solidFill>
                  <a:srgbClr val="FF3300"/>
                </a:solidFill>
                <a:latin typeface=".VnTimeH" panose="020B7200000000000000" pitchFamily="34" charset="0"/>
              </a:rPr>
              <a:t>                                   </a:t>
            </a:r>
            <a:r>
              <a:rPr sz="2800" b="1" err="1">
                <a:solidFill>
                  <a:srgbClr val="FF3300"/>
                </a:solidFill>
                <a:latin typeface=".VnTimeH" panose="020B7200000000000000" pitchFamily="34" charset="0"/>
              </a:rPr>
              <a:t>KiÓm</a:t>
            </a:r>
            <a:r>
              <a:rPr sz="2800" b="1">
                <a:solidFill>
                  <a:srgbClr val="FF3300"/>
                </a:solidFill>
                <a:latin typeface=".VnTimeH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H" panose="020B7200000000000000" pitchFamily="34" charset="0"/>
              </a:rPr>
              <a:t>tra</a:t>
            </a:r>
            <a:r>
              <a:rPr sz="2800" b="1">
                <a:solidFill>
                  <a:srgbClr val="FF3300"/>
                </a:solidFill>
                <a:latin typeface=".VnTimeH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H" panose="020B7200000000000000" pitchFamily="34" charset="0"/>
              </a:rPr>
              <a:t>bµi</a:t>
            </a:r>
            <a:r>
              <a:rPr sz="2800" b="1">
                <a:solidFill>
                  <a:srgbClr val="FF3300"/>
                </a:solidFill>
                <a:latin typeface=".VnTimeH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H" panose="020B7200000000000000" pitchFamily="34" charset="0"/>
              </a:rPr>
              <a:t>cò</a:t>
            </a:r>
            <a:r>
              <a:rPr sz="2800" b="1">
                <a:solidFill>
                  <a:srgbClr val="FF3300"/>
                </a:solidFill>
                <a:latin typeface=".VnTimeH" panose="020B7200000000000000" pitchFamily="34" charset="0"/>
              </a:rPr>
              <a:t>:</a:t>
            </a:r>
            <a:endParaRPr sz="2800" b="1">
              <a:solidFill>
                <a:srgbClr val="FF3300"/>
              </a:solidFill>
              <a:latin typeface=".VnTimeH" panose="020B7200000000000000" pitchFamily="34" charset="0"/>
            </a:endParaRPr>
          </a:p>
          <a:p>
            <a:pPr algn="ctr"/>
            <a:r>
              <a:rPr sz="2400">
                <a:latin typeface=".VnTime" panose="020B7200000000000000" pitchFamily="34" charset="0"/>
              </a:rPr>
              <a:t>  </a:t>
            </a:r>
            <a:r>
              <a:rPr sz="2800" b="1" i="1">
                <a:latin typeface=".VnTime" panose="020B7200000000000000" pitchFamily="34" charset="0"/>
              </a:rPr>
              <a:t>1.</a:t>
            </a:r>
            <a:r>
              <a:rPr lang="en-US" sz="2800" b="1" i="1">
                <a:latin typeface=".VnTime" panose="020B7200000000000000" pitchFamily="34" charset="0"/>
              </a:rPr>
              <a:t> </a:t>
            </a:r>
            <a:r>
              <a:rPr sz="2800" b="1" i="1">
                <a:latin typeface=".VnTime" panose="020B7200000000000000" pitchFamily="34" charset="0"/>
              </a:rPr>
              <a:t>Nèi </a:t>
            </a:r>
            <a:r>
              <a:rPr sz="2800" b="1" i="1" err="1">
                <a:latin typeface=".VnTime" panose="020B7200000000000000" pitchFamily="34" charset="0"/>
              </a:rPr>
              <a:t>tõ</a:t>
            </a:r>
            <a:r>
              <a:rPr sz="2800" b="1" i="1">
                <a:latin typeface=".VnTime" panose="020B7200000000000000" pitchFamily="34" charset="0"/>
              </a:rPr>
              <a:t> ë </a:t>
            </a:r>
            <a:r>
              <a:rPr sz="2800" b="1" i="1" err="1">
                <a:latin typeface=".VnTime" panose="020B7200000000000000" pitchFamily="34" charset="0"/>
              </a:rPr>
              <a:t>cét</a:t>
            </a:r>
            <a:r>
              <a:rPr sz="2800" b="1" i="1">
                <a:latin typeface=".VnTime" panose="020B7200000000000000" pitchFamily="34" charset="0"/>
              </a:rPr>
              <a:t> A </a:t>
            </a:r>
            <a:r>
              <a:rPr sz="2800" b="1" i="1" err="1">
                <a:latin typeface=".VnTime" panose="020B7200000000000000" pitchFamily="34" charset="0"/>
              </a:rPr>
              <a:t>víi</a:t>
            </a:r>
            <a:r>
              <a:rPr sz="2800" b="1" i="1">
                <a:latin typeface=".VnTime" panose="020B7200000000000000" pitchFamily="34" charset="0"/>
              </a:rPr>
              <a:t> </a:t>
            </a:r>
            <a:r>
              <a:rPr sz="2800" b="1" i="1" err="1">
                <a:latin typeface=".VnTime" panose="020B7200000000000000" pitchFamily="34" charset="0"/>
              </a:rPr>
              <a:t>néi</a:t>
            </a:r>
            <a:r>
              <a:rPr sz="2800" b="1" i="1">
                <a:latin typeface=".VnTime" panose="020B7200000000000000" pitchFamily="34" charset="0"/>
              </a:rPr>
              <a:t> dung ë </a:t>
            </a:r>
            <a:r>
              <a:rPr sz="2800" b="1" i="1" err="1">
                <a:latin typeface=".VnTime" panose="020B7200000000000000" pitchFamily="34" charset="0"/>
              </a:rPr>
              <a:t>cét</a:t>
            </a:r>
            <a:r>
              <a:rPr sz="2800" b="1" i="1">
                <a:latin typeface=".VnTime" panose="020B7200000000000000" pitchFamily="34" charset="0"/>
              </a:rPr>
              <a:t> B </a:t>
            </a:r>
            <a:r>
              <a:rPr sz="2800" b="1" i="1" err="1">
                <a:latin typeface=".VnTime" panose="020B7200000000000000" pitchFamily="34" charset="0"/>
              </a:rPr>
              <a:t>cho</a:t>
            </a:r>
            <a:r>
              <a:rPr sz="2800" b="1" i="1">
                <a:latin typeface=".VnTime" panose="020B7200000000000000" pitchFamily="34" charset="0"/>
              </a:rPr>
              <a:t> </a:t>
            </a:r>
            <a:r>
              <a:rPr sz="2800" b="1" i="1" err="1">
                <a:latin typeface=".VnTime" panose="020B7200000000000000" pitchFamily="34" charset="0"/>
              </a:rPr>
              <a:t>phï</a:t>
            </a:r>
            <a:r>
              <a:rPr sz="2800" b="1" i="1">
                <a:latin typeface=".VnTime" panose="020B7200000000000000" pitchFamily="34" charset="0"/>
              </a:rPr>
              <a:t> </a:t>
            </a:r>
            <a:r>
              <a:rPr sz="2800" b="1" i="1" err="1">
                <a:latin typeface=".VnTime" panose="020B7200000000000000" pitchFamily="34" charset="0"/>
              </a:rPr>
              <a:t>hîp</a:t>
            </a:r>
            <a:r>
              <a:rPr sz="2800" b="1" i="1">
                <a:latin typeface=".VnTime" panose="020B7200000000000000" pitchFamily="34" charset="0"/>
              </a:rPr>
              <a:t>?</a:t>
            </a:r>
            <a:endParaRPr sz="2800" b="1" i="1">
              <a:latin typeface=".VnTime" panose="020B7200000000000000" pitchFamily="34" charset="0"/>
            </a:endParaRPr>
          </a:p>
          <a:p>
            <a:endParaRPr sz="2800" b="1" i="1">
              <a:latin typeface=".VnTime" panose="020B7200000000000000" pitchFamily="34" charset="0"/>
            </a:endParaRPr>
          </a:p>
        </p:txBody>
      </p:sp>
      <p:sp>
        <p:nvSpPr>
          <p:cNvPr id="9219" name="Text Box 9218"/>
          <p:cNvSpPr txBox="1"/>
          <p:nvPr/>
        </p:nvSpPr>
        <p:spPr>
          <a:xfrm>
            <a:off x="533400" y="4492625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t>  </a:t>
            </a:r>
            <a:endParaRPr>
              <a:latin typeface=".VnTime" panose="020B7200000000000000" pitchFamily="34" charset="0"/>
            </a:endParaRPr>
          </a:p>
        </p:txBody>
      </p:sp>
      <p:graphicFrame>
        <p:nvGraphicFramePr>
          <p:cNvPr id="9244" name="Table 9243"/>
          <p:cNvGraphicFramePr/>
          <p:nvPr/>
        </p:nvGraphicFramePr>
        <p:xfrm>
          <a:off x="628650" y="1524000"/>
          <a:ext cx="8153400" cy="4875213"/>
        </p:xfrm>
        <a:graphic>
          <a:graphicData uri="http://schemas.openxmlformats.org/drawingml/2006/table">
            <a:tbl>
              <a:tblPr/>
              <a:tblGrid>
                <a:gridCol w="1644650"/>
                <a:gridCol w="6508750"/>
              </a:tblGrid>
              <a:tr h="660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solidFill>
                            <a:srgbClr val="0000FF"/>
                          </a:solidFill>
                        </a:rPr>
                        <a:t>A</a:t>
                      </a:r>
                      <a:endParaRPr lang="en-US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>
                          <a:solidFill>
                            <a:srgbClr val="0000FF"/>
                          </a:solidFill>
                        </a:rPr>
                        <a:t>B</a:t>
                      </a:r>
                      <a:endParaRPr lang="en-US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88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1.Tõ</a:t>
                      </a:r>
                      <a:endParaRPr sz="2400"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t­îng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1" err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   a  Lµ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tõ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m«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pháng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©m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thanh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cña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tù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nhiªn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,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cña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con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ng­êi</a:t>
                      </a:r>
                      <a:endParaRPr lang="en-US" sz="2400"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88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2.Tõ </a:t>
                      </a:r>
                      <a:endParaRPr sz="2400"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t­îng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thanh</a:t>
                      </a:r>
                      <a:endParaRPr lang="en-US" sz="2400"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 b . Lµ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tõ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biÓu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thÞ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kh¸i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niÖm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khoa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häc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,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c«ng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nghÖ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vµ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th­êng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®­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îc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dïng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trong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c¸c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b¶n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khoa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häc,</a:t>
                      </a:r>
                      <a:r>
                        <a:rPr lang="en-US"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c«ng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nghÖ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.</a:t>
                      </a:r>
                      <a:endParaRPr lang="en-US" sz="2400"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0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3 .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ThôËt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sz="2400"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c .  Lµ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tõ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gîi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t¶ </a:t>
                      </a:r>
                      <a:r>
                        <a:rPr lang="en-US" sz="2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¶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nh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d¸ng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vÎ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tr¹ng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th¸i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cña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sù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vËt</a:t>
                      </a: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.</a:t>
                      </a:r>
                      <a:endParaRPr sz="2400"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latin typeface=".VnTime" panose="020B7200000000000000" pitchFamily="34" charset="0"/>
                        </a:rPr>
                        <a:t>  </a:t>
                      </a:r>
                      <a:endParaRPr lang="en-US" sz="2400" b="1">
                        <a:solidFill>
                          <a:srgbClr val="0000FF"/>
                        </a:solidFill>
                        <a:latin typeface=".VnTime" panose="020B7200000000000000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7" name="Straight Connector 9236"/>
          <p:cNvSpPr/>
          <p:nvPr/>
        </p:nvSpPr>
        <p:spPr>
          <a:xfrm>
            <a:off x="1447800" y="3200400"/>
            <a:ext cx="914400" cy="1676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8" name="Straight Connector 9237"/>
          <p:cNvSpPr/>
          <p:nvPr/>
        </p:nvSpPr>
        <p:spPr>
          <a:xfrm flipV="1">
            <a:off x="1371600" y="2610485"/>
            <a:ext cx="1031240" cy="89471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9" name="Straight Connector 9238"/>
          <p:cNvSpPr/>
          <p:nvPr/>
        </p:nvSpPr>
        <p:spPr>
          <a:xfrm flipV="1">
            <a:off x="1186180" y="4178300"/>
            <a:ext cx="1174750" cy="80581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9242" name="Picture 9241" descr="Firewrk5"/>
          <p:cNvPicPr>
            <a:picLocks noChangeAspect="1"/>
          </p:cNvPicPr>
          <p:nvPr/>
        </p:nvPicPr>
        <p:blipFill>
          <a:blip r:embed="rId1">
            <a:clrChange>
              <a:clrFrom>
                <a:srgbClr val="004CB2"/>
              </a:clrFrom>
              <a:clrTo>
                <a:srgbClr val="99CC00"/>
              </a:clrTo>
            </a:clrChange>
            <a:clrChange>
              <a:clrFrom>
                <a:srgbClr val="0099FF"/>
              </a:clrFrom>
              <a:clrTo>
                <a:srgbClr val="003300"/>
              </a:clrTo>
            </a:clrChange>
            <a:clrChange>
              <a:clrFrom>
                <a:srgbClr val="00E5E5"/>
              </a:clrFrom>
              <a:clrTo>
                <a:srgbClr val="A90920"/>
              </a:clrTo>
            </a:clrChange>
          </a:blip>
          <a:stretch>
            <a:fillRect/>
          </a:stretch>
        </p:blipFill>
        <p:spPr>
          <a:xfrm>
            <a:off x="6629400" y="6019800"/>
            <a:ext cx="112236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Picture 9242" descr="Firewrk5"/>
          <p:cNvPicPr>
            <a:picLocks noChangeAspect="1"/>
          </p:cNvPicPr>
          <p:nvPr/>
        </p:nvPicPr>
        <p:blipFill>
          <a:blip r:embed="rId1">
            <a:clrChange>
              <a:clrFrom>
                <a:srgbClr val="004CB2"/>
              </a:clrFrom>
              <a:clrTo>
                <a:srgbClr val="99CC00"/>
              </a:clrTo>
            </a:clrChange>
            <a:clrChange>
              <a:clrFrom>
                <a:srgbClr val="0099FF"/>
              </a:clrFrom>
              <a:clrTo>
                <a:srgbClr val="003300"/>
              </a:clrTo>
            </a:clrChange>
            <a:clrChange>
              <a:clrFrom>
                <a:srgbClr val="00E5E5"/>
              </a:clrFrom>
              <a:clrTo>
                <a:srgbClr val="A90920"/>
              </a:clrTo>
            </a:clrChange>
          </a:blip>
          <a:stretch>
            <a:fillRect/>
          </a:stretch>
        </p:blipFill>
        <p:spPr>
          <a:xfrm>
            <a:off x="7696200" y="5562600"/>
            <a:ext cx="1122363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1265"/>
          <p:cNvSpPr>
            <a:spLocks noGrp="1"/>
          </p:cNvSpPr>
          <p:nvPr>
            <p:ph type="title"/>
          </p:nvPr>
        </p:nvSpPr>
        <p:spPr>
          <a:xfrm>
            <a:off x="760413" y="381000"/>
            <a:ext cx="7926387" cy="685800"/>
          </a:xfrm>
        </p:spPr>
        <p:txBody>
          <a:bodyPr anchor="ctr" anchorCtr="0"/>
          <a:p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C©u</a:t>
            </a:r>
            <a:r>
              <a:rPr sz="2800" b="1">
                <a:solidFill>
                  <a:srgbClr val="FF3300"/>
                </a:solidFill>
                <a:latin typeface=".VnTime" panose="020B7200000000000000" pitchFamily="34" charset="0"/>
              </a:rPr>
              <a:t> 2 : </a:t>
            </a:r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X¸c</a:t>
            </a:r>
            <a:r>
              <a:rPr sz="2800" b="1">
                <a:solidFill>
                  <a:srgbClr val="FF3300"/>
                </a:solidFill>
                <a:latin typeface=".VnTime" panose="020B7200000000000000" pitchFamily="34" charset="0"/>
              </a:rPr>
              <a:t> ®</a:t>
            </a:r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Þnh</a:t>
            </a:r>
            <a:r>
              <a:rPr sz="28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biÖn</a:t>
            </a:r>
            <a:r>
              <a:rPr sz="28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ph¸p</a:t>
            </a:r>
            <a:r>
              <a:rPr sz="28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tu</a:t>
            </a:r>
            <a:r>
              <a:rPr sz="28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tõ</a:t>
            </a:r>
            <a:r>
              <a:rPr sz="28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trong</a:t>
            </a:r>
            <a:r>
              <a:rPr sz="28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.VnTime" panose="020B7200000000000000" pitchFamily="34" charset="0"/>
              </a:rPr>
              <a:t>c©u</a:t>
            </a:r>
            <a:r>
              <a:rPr sz="4800"/>
              <a:t> </a:t>
            </a:r>
            <a:endParaRPr sz="4800"/>
          </a:p>
        </p:txBody>
      </p:sp>
      <p:sp>
        <p:nvSpPr>
          <p:cNvPr id="11267" name="Rounded Rectangle 11266"/>
          <p:cNvSpPr/>
          <p:nvPr/>
        </p:nvSpPr>
        <p:spPr>
          <a:xfrm>
            <a:off x="457200" y="1524000"/>
            <a:ext cx="8077200" cy="1905000"/>
          </a:xfrm>
          <a:prstGeom prst="roundRect">
            <a:avLst>
              <a:gd name="adj" fmla="val 21667"/>
            </a:avLst>
          </a:prstGeom>
          <a:solidFill>
            <a:srgbClr val="BCDEBC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200" b="1"/>
              <a:t>1. </a:t>
            </a:r>
            <a:r>
              <a:rPr sz="3200" b="1" err="1"/>
              <a:t>Không</a:t>
            </a:r>
            <a:r>
              <a:rPr sz="3200" b="1"/>
              <a:t> </a:t>
            </a:r>
            <a:r>
              <a:rPr sz="3200" b="1" err="1"/>
              <a:t>có</a:t>
            </a:r>
            <a:r>
              <a:rPr sz="3200" b="1"/>
              <a:t> </a:t>
            </a:r>
            <a:r>
              <a:rPr sz="3200" b="1" err="1"/>
              <a:t>kính</a:t>
            </a:r>
            <a:r>
              <a:rPr sz="3200" b="1"/>
              <a:t> </a:t>
            </a:r>
            <a:r>
              <a:rPr sz="3200" b="1" err="1"/>
              <a:t>không</a:t>
            </a:r>
            <a:r>
              <a:rPr sz="3200" b="1"/>
              <a:t> </a:t>
            </a:r>
            <a:r>
              <a:rPr sz="3200" b="1" err="1"/>
              <a:t>phải</a:t>
            </a:r>
            <a:r>
              <a:rPr sz="3200" b="1"/>
              <a:t> </a:t>
            </a:r>
            <a:r>
              <a:rPr sz="3200" b="1" err="1"/>
              <a:t>vì</a:t>
            </a:r>
            <a:r>
              <a:rPr sz="3200" b="1"/>
              <a:t> </a:t>
            </a:r>
            <a:r>
              <a:rPr sz="3200" b="1" err="1"/>
              <a:t>xe</a:t>
            </a:r>
            <a:r>
              <a:rPr sz="3200" b="1"/>
              <a:t> </a:t>
            </a:r>
            <a:r>
              <a:rPr sz="3200" b="1" err="1"/>
              <a:t>không</a:t>
            </a:r>
            <a:r>
              <a:rPr sz="3200" b="1"/>
              <a:t> </a:t>
            </a:r>
            <a:r>
              <a:rPr sz="3200" b="1" err="1"/>
              <a:t>có</a:t>
            </a:r>
            <a:r>
              <a:rPr sz="3200" b="1"/>
              <a:t> </a:t>
            </a:r>
            <a:r>
              <a:rPr sz="3200" b="1" err="1"/>
              <a:t>kính</a:t>
            </a:r>
            <a:br>
              <a:rPr sz="3200" b="1"/>
            </a:br>
            <a:r>
              <a:rPr sz="3200" b="1" err="1"/>
              <a:t>Bom</a:t>
            </a:r>
            <a:r>
              <a:rPr sz="3200" b="1"/>
              <a:t> </a:t>
            </a:r>
            <a:r>
              <a:rPr sz="3200" b="1" err="1"/>
              <a:t>giật</a:t>
            </a:r>
            <a:r>
              <a:rPr sz="3200" b="1"/>
              <a:t> </a:t>
            </a:r>
            <a:r>
              <a:rPr sz="3200" b="1" err="1"/>
              <a:t>bom</a:t>
            </a:r>
            <a:r>
              <a:rPr sz="3200" b="1"/>
              <a:t> rung </a:t>
            </a:r>
            <a:r>
              <a:rPr sz="3200" b="1" err="1"/>
              <a:t>kính</a:t>
            </a:r>
            <a:r>
              <a:rPr sz="3200" b="1"/>
              <a:t> </a:t>
            </a:r>
            <a:r>
              <a:rPr sz="3200" b="1" err="1"/>
              <a:t>vỡ</a:t>
            </a:r>
            <a:r>
              <a:rPr sz="3200" b="1"/>
              <a:t> </a:t>
            </a:r>
            <a:r>
              <a:rPr sz="3200" b="1" err="1"/>
              <a:t>đi</a:t>
            </a:r>
            <a:r>
              <a:rPr sz="3200" b="1"/>
              <a:t> </a:t>
            </a:r>
            <a:r>
              <a:rPr sz="3200" b="1" err="1"/>
              <a:t>rồi</a:t>
            </a:r>
            <a:r>
              <a:rPr sz="3200" b="1"/>
              <a:t>.</a:t>
            </a:r>
            <a:endParaRPr sz="3200" b="1"/>
          </a:p>
        </p:txBody>
      </p:sp>
      <p:sp>
        <p:nvSpPr>
          <p:cNvPr id="11268" name="Rounded Rectangle 11267"/>
          <p:cNvSpPr/>
          <p:nvPr/>
        </p:nvSpPr>
        <p:spPr>
          <a:xfrm>
            <a:off x="5867400" y="3276600"/>
            <a:ext cx="3124200" cy="838200"/>
          </a:xfrm>
          <a:prstGeom prst="roundRect">
            <a:avLst>
              <a:gd name="adj" fmla="val 21667"/>
            </a:avLst>
          </a:prstGeom>
          <a:solidFill>
            <a:srgbClr val="FFFF99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200" err="1">
                <a:solidFill>
                  <a:srgbClr val="FF3300"/>
                </a:solidFill>
              </a:rPr>
              <a:t>Điệp</a:t>
            </a:r>
            <a:r>
              <a:rPr sz="3200">
                <a:solidFill>
                  <a:srgbClr val="FF3300"/>
                </a:solidFill>
              </a:rPr>
              <a:t> </a:t>
            </a:r>
            <a:r>
              <a:rPr sz="3200" err="1">
                <a:solidFill>
                  <a:srgbClr val="FF3300"/>
                </a:solidFill>
              </a:rPr>
              <a:t>ngữ</a:t>
            </a:r>
            <a:endParaRPr sz="3200">
              <a:solidFill>
                <a:srgbClr val="FF3300"/>
              </a:solidFill>
            </a:endParaRPr>
          </a:p>
        </p:txBody>
      </p:sp>
      <p:sp>
        <p:nvSpPr>
          <p:cNvPr id="11269" name="Straight Connector 11268"/>
          <p:cNvSpPr/>
          <p:nvPr/>
        </p:nvSpPr>
        <p:spPr>
          <a:xfrm flipV="1">
            <a:off x="1219200" y="2209800"/>
            <a:ext cx="1828800" cy="0"/>
          </a:xfrm>
          <a:prstGeom prst="line">
            <a:avLst/>
          </a:prstGeom>
          <a:ln w="254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0" name="Straight Connector 11269"/>
          <p:cNvSpPr/>
          <p:nvPr/>
        </p:nvSpPr>
        <p:spPr>
          <a:xfrm>
            <a:off x="2819400" y="2743200"/>
            <a:ext cx="1905000" cy="0"/>
          </a:xfrm>
          <a:prstGeom prst="line">
            <a:avLst/>
          </a:prstGeom>
          <a:ln w="254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Straight Connector 11270"/>
          <p:cNvSpPr/>
          <p:nvPr/>
        </p:nvSpPr>
        <p:spPr>
          <a:xfrm>
            <a:off x="3200400" y="3167063"/>
            <a:ext cx="609600" cy="0"/>
          </a:xfrm>
          <a:prstGeom prst="line">
            <a:avLst/>
          </a:prstGeom>
          <a:ln w="254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2" name="Straight Connector 11271"/>
          <p:cNvSpPr/>
          <p:nvPr/>
        </p:nvSpPr>
        <p:spPr>
          <a:xfrm>
            <a:off x="1376363" y="3200400"/>
            <a:ext cx="609600" cy="0"/>
          </a:xfrm>
          <a:prstGeom prst="line">
            <a:avLst/>
          </a:prstGeom>
          <a:ln w="254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1274" name="Picture 11273" descr="Hacker-03-ju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34000"/>
            <a:ext cx="154146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Rounded Rectangle 11274"/>
          <p:cNvSpPr/>
          <p:nvPr/>
        </p:nvSpPr>
        <p:spPr>
          <a:xfrm>
            <a:off x="1066800" y="4119563"/>
            <a:ext cx="7467600" cy="1905000"/>
          </a:xfrm>
          <a:prstGeom prst="roundRect">
            <a:avLst>
              <a:gd name="adj" fmla="val 21667"/>
            </a:avLst>
          </a:prstGeom>
          <a:solidFill>
            <a:srgbClr val="BCDEBC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200" b="1"/>
              <a:t>  2.  </a:t>
            </a:r>
            <a:r>
              <a:rPr sz="3200" b="1" err="1"/>
              <a:t>Trăng</a:t>
            </a:r>
            <a:r>
              <a:rPr sz="3200" b="1"/>
              <a:t> </a:t>
            </a:r>
            <a:r>
              <a:rPr sz="3200" b="1" err="1"/>
              <a:t>bao</a:t>
            </a:r>
            <a:r>
              <a:rPr sz="3200" b="1"/>
              <a:t> </a:t>
            </a:r>
            <a:r>
              <a:rPr sz="3200" b="1" err="1"/>
              <a:t>nhiêu</a:t>
            </a:r>
            <a:r>
              <a:rPr sz="3200" b="1"/>
              <a:t> </a:t>
            </a:r>
            <a:r>
              <a:rPr sz="3200" b="1" err="1"/>
              <a:t>tuổi</a:t>
            </a:r>
            <a:r>
              <a:rPr sz="3200" b="1"/>
              <a:t> </a:t>
            </a:r>
            <a:r>
              <a:rPr sz="3200" b="1" err="1"/>
              <a:t>trăng</a:t>
            </a:r>
            <a:r>
              <a:rPr sz="3200" b="1"/>
              <a:t> </a:t>
            </a:r>
            <a:r>
              <a:rPr sz="3200" b="1" err="1"/>
              <a:t>già</a:t>
            </a:r>
            <a:br>
              <a:rPr sz="3200" b="1"/>
            </a:br>
            <a:r>
              <a:rPr sz="3200" b="1" err="1"/>
              <a:t>Núi</a:t>
            </a:r>
            <a:r>
              <a:rPr sz="3200" b="1"/>
              <a:t> </a:t>
            </a:r>
            <a:r>
              <a:rPr sz="3200" b="1" err="1"/>
              <a:t>bao</a:t>
            </a:r>
            <a:r>
              <a:rPr sz="3200" b="1"/>
              <a:t> </a:t>
            </a:r>
            <a:r>
              <a:rPr sz="3200" b="1" err="1"/>
              <a:t>nhiêu</a:t>
            </a:r>
            <a:r>
              <a:rPr sz="3200" b="1"/>
              <a:t> </a:t>
            </a:r>
            <a:r>
              <a:rPr sz="3200" b="1" err="1"/>
              <a:t>tuổi</a:t>
            </a:r>
            <a:r>
              <a:rPr sz="3200" b="1"/>
              <a:t> </a:t>
            </a:r>
            <a:r>
              <a:rPr sz="3200" b="1" err="1"/>
              <a:t>gọi</a:t>
            </a:r>
            <a:r>
              <a:rPr sz="3200" b="1"/>
              <a:t> </a:t>
            </a:r>
            <a:r>
              <a:rPr sz="3200" b="1" err="1"/>
              <a:t>là</a:t>
            </a:r>
            <a:r>
              <a:rPr sz="3200" b="1"/>
              <a:t> </a:t>
            </a:r>
            <a:r>
              <a:rPr sz="3200" b="1" err="1"/>
              <a:t>núi</a:t>
            </a:r>
            <a:r>
              <a:rPr sz="3200" b="1"/>
              <a:t> non.</a:t>
            </a:r>
            <a:endParaRPr sz="3200" b="1"/>
          </a:p>
        </p:txBody>
      </p:sp>
      <p:sp>
        <p:nvSpPr>
          <p:cNvPr id="11276" name="Rounded Rectangle 11275"/>
          <p:cNvSpPr/>
          <p:nvPr/>
        </p:nvSpPr>
        <p:spPr>
          <a:xfrm>
            <a:off x="5848350" y="5838825"/>
            <a:ext cx="3124200" cy="838200"/>
          </a:xfrm>
          <a:prstGeom prst="roundRect">
            <a:avLst>
              <a:gd name="adj" fmla="val 21667"/>
            </a:avLst>
          </a:prstGeom>
          <a:solidFill>
            <a:srgbClr val="FFFF99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200" err="1">
                <a:solidFill>
                  <a:srgbClr val="FF3300"/>
                </a:solidFill>
              </a:rPr>
              <a:t>Chơi</a:t>
            </a:r>
            <a:r>
              <a:rPr sz="3200">
                <a:solidFill>
                  <a:srgbClr val="FF3300"/>
                </a:solidFill>
              </a:rPr>
              <a:t> </a:t>
            </a:r>
            <a:r>
              <a:rPr sz="3200" err="1">
                <a:solidFill>
                  <a:srgbClr val="FF3300"/>
                </a:solidFill>
              </a:rPr>
              <a:t>chữ</a:t>
            </a:r>
            <a:endParaRPr sz="3200">
              <a:solidFill>
                <a:srgbClr val="FF3300"/>
              </a:solidFill>
            </a:endParaRPr>
          </a:p>
        </p:txBody>
      </p:sp>
      <p:sp>
        <p:nvSpPr>
          <p:cNvPr id="11277" name="Straight Connector 11276"/>
          <p:cNvSpPr/>
          <p:nvPr/>
        </p:nvSpPr>
        <p:spPr>
          <a:xfrm>
            <a:off x="6400800" y="5638800"/>
            <a:ext cx="1600200" cy="0"/>
          </a:xfrm>
          <a:prstGeom prst="line">
            <a:avLst/>
          </a:prstGeom>
          <a:ln w="254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5" grpId="0" animBg="1"/>
      <p:bldP spid="112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14337"/>
          <p:cNvGrpSpPr/>
          <p:nvPr/>
        </p:nvGrpSpPr>
        <p:grpSpPr>
          <a:xfrm>
            <a:off x="3263900" y="241300"/>
            <a:ext cx="2209800" cy="1371600"/>
            <a:chOff x="2160" y="288"/>
            <a:chExt cx="1392" cy="864"/>
          </a:xfrm>
        </p:grpSpPr>
        <p:sp>
          <p:nvSpPr>
            <p:cNvPr id="14339" name="Oval 14338"/>
            <p:cNvSpPr/>
            <p:nvPr/>
          </p:nvSpPr>
          <p:spPr>
            <a:xfrm>
              <a:off x="2160" y="288"/>
              <a:ext cx="1392" cy="864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40" name="Text Box 14339"/>
            <p:cNvSpPr txBox="1"/>
            <p:nvPr/>
          </p:nvSpPr>
          <p:spPr>
            <a:xfrm>
              <a:off x="2352" y="480"/>
              <a:ext cx="9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00CC"/>
                  </a:solidFill>
                </a:rPr>
                <a:t>Từ</a:t>
              </a:r>
              <a:r>
                <a:rPr sz="2000" b="1">
                  <a:solidFill>
                    <a:srgbClr val="0000CC"/>
                  </a:solidFill>
                </a:rPr>
                <a:t> </a:t>
              </a:r>
              <a:r>
                <a:rPr sz="2000" b="1" err="1">
                  <a:solidFill>
                    <a:srgbClr val="0000CC"/>
                  </a:solidFill>
                </a:rPr>
                <a:t>đơn</a:t>
              </a:r>
              <a:br>
                <a:rPr sz="2000" b="1">
                  <a:solidFill>
                    <a:srgbClr val="0000CC"/>
                  </a:solidFill>
                </a:rPr>
              </a:br>
              <a:r>
                <a:rPr sz="2000" b="1" err="1">
                  <a:solidFill>
                    <a:srgbClr val="0000CC"/>
                  </a:solidFill>
                </a:rPr>
                <a:t>Từ</a:t>
              </a:r>
              <a:r>
                <a:rPr sz="2000" b="1">
                  <a:solidFill>
                    <a:srgbClr val="0000CC"/>
                  </a:solidFill>
                </a:rPr>
                <a:t> </a:t>
              </a:r>
              <a:r>
                <a:rPr sz="2000" b="1" err="1">
                  <a:solidFill>
                    <a:srgbClr val="0000CC"/>
                  </a:solidFill>
                </a:rPr>
                <a:t>phức</a:t>
              </a:r>
              <a:endParaRPr sz="2000" b="1">
                <a:solidFill>
                  <a:srgbClr val="0000CC"/>
                </a:solidFill>
              </a:endParaRPr>
            </a:p>
          </p:txBody>
        </p:sp>
      </p:grpSp>
      <p:sp>
        <p:nvSpPr>
          <p:cNvPr id="14341" name="Straight Connector 14340"/>
          <p:cNvSpPr/>
          <p:nvPr/>
        </p:nvSpPr>
        <p:spPr>
          <a:xfrm>
            <a:off x="4483100" y="1612900"/>
            <a:ext cx="0" cy="1219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42" name="Group 14341"/>
          <p:cNvGrpSpPr/>
          <p:nvPr/>
        </p:nvGrpSpPr>
        <p:grpSpPr>
          <a:xfrm>
            <a:off x="5397500" y="698500"/>
            <a:ext cx="2133600" cy="1295400"/>
            <a:chOff x="2304" y="768"/>
            <a:chExt cx="1056" cy="624"/>
          </a:xfrm>
        </p:grpSpPr>
        <p:sp>
          <p:nvSpPr>
            <p:cNvPr id="14343" name="Oval 14342"/>
            <p:cNvSpPr/>
            <p:nvPr/>
          </p:nvSpPr>
          <p:spPr>
            <a:xfrm>
              <a:off x="2304" y="768"/>
              <a:ext cx="1056" cy="624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44" name="Text Box 14343"/>
            <p:cNvSpPr txBox="1"/>
            <p:nvPr/>
          </p:nvSpPr>
          <p:spPr>
            <a:xfrm>
              <a:off x="2352" y="969"/>
              <a:ext cx="960" cy="177"/>
            </a:xfrm>
            <a:prstGeom prst="rect">
              <a:avLst/>
            </a:prstGeom>
            <a:solidFill>
              <a:srgbClr val="FF99CC"/>
            </a:solidFill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00CC"/>
                  </a:solidFill>
                </a:rPr>
                <a:t>Thành</a:t>
              </a:r>
              <a:r>
                <a:rPr sz="2000" b="1">
                  <a:solidFill>
                    <a:srgbClr val="0000CC"/>
                  </a:solidFill>
                </a:rPr>
                <a:t> </a:t>
              </a:r>
              <a:r>
                <a:rPr sz="2000" b="1" err="1">
                  <a:solidFill>
                    <a:srgbClr val="0000CC"/>
                  </a:solidFill>
                </a:rPr>
                <a:t>ngữ</a:t>
              </a:r>
              <a:endParaRPr sz="2000" b="1">
                <a:solidFill>
                  <a:srgbClr val="0000CC"/>
                </a:solidFill>
              </a:endParaRPr>
            </a:p>
          </p:txBody>
        </p:sp>
      </p:grpSp>
      <p:sp>
        <p:nvSpPr>
          <p:cNvPr id="14345" name="Straight Connector 14344"/>
          <p:cNvSpPr/>
          <p:nvPr/>
        </p:nvSpPr>
        <p:spPr>
          <a:xfrm flipH="1">
            <a:off x="5016500" y="1917700"/>
            <a:ext cx="1066800" cy="990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46" name="Group 14345"/>
          <p:cNvGrpSpPr/>
          <p:nvPr/>
        </p:nvGrpSpPr>
        <p:grpSpPr>
          <a:xfrm>
            <a:off x="6540500" y="1765300"/>
            <a:ext cx="2133600" cy="1447800"/>
            <a:chOff x="4368" y="1632"/>
            <a:chExt cx="1056" cy="624"/>
          </a:xfrm>
        </p:grpSpPr>
        <p:sp>
          <p:nvSpPr>
            <p:cNvPr id="14347" name="Oval 14346"/>
            <p:cNvSpPr/>
            <p:nvPr/>
          </p:nvSpPr>
          <p:spPr>
            <a:xfrm>
              <a:off x="4368" y="1632"/>
              <a:ext cx="1056" cy="624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48" name="Text Box 14347"/>
            <p:cNvSpPr txBox="1"/>
            <p:nvPr/>
          </p:nvSpPr>
          <p:spPr>
            <a:xfrm>
              <a:off x="4416" y="1776"/>
              <a:ext cx="960" cy="1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0099"/>
                  </a:solidFill>
                </a:rPr>
                <a:t>Nghĩa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của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từ</a:t>
              </a:r>
              <a:endParaRPr sz="2000" b="1">
                <a:solidFill>
                  <a:srgbClr val="000099"/>
                </a:solidFill>
              </a:endParaRPr>
            </a:p>
          </p:txBody>
        </p:sp>
      </p:grpSp>
      <p:sp>
        <p:nvSpPr>
          <p:cNvPr id="14349" name="Straight Connector 14348"/>
          <p:cNvSpPr/>
          <p:nvPr/>
        </p:nvSpPr>
        <p:spPr>
          <a:xfrm flipH="1">
            <a:off x="5168900" y="2832100"/>
            <a:ext cx="1447800" cy="533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50" name="Group 14349"/>
          <p:cNvGrpSpPr/>
          <p:nvPr/>
        </p:nvGrpSpPr>
        <p:grpSpPr>
          <a:xfrm>
            <a:off x="6540500" y="3213100"/>
            <a:ext cx="2438400" cy="1676400"/>
            <a:chOff x="4224" y="2160"/>
            <a:chExt cx="1536" cy="1056"/>
          </a:xfrm>
        </p:grpSpPr>
        <p:sp>
          <p:nvSpPr>
            <p:cNvPr id="14351" name="Oval 14350"/>
            <p:cNvSpPr/>
            <p:nvPr/>
          </p:nvSpPr>
          <p:spPr>
            <a:xfrm>
              <a:off x="4224" y="2160"/>
              <a:ext cx="1536" cy="1056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52" name="Text Box 14351"/>
            <p:cNvSpPr txBox="1"/>
            <p:nvPr/>
          </p:nvSpPr>
          <p:spPr>
            <a:xfrm>
              <a:off x="4272" y="2400"/>
              <a:ext cx="1392" cy="7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FF0000"/>
                  </a:solidFill>
                </a:rPr>
                <a:t>Từ</a:t>
              </a:r>
              <a:r>
                <a:rPr sz="2000" b="1">
                  <a:solidFill>
                    <a:srgbClr val="FF0000"/>
                  </a:solidFill>
                </a:rPr>
                <a:t> </a:t>
              </a:r>
              <a:r>
                <a:rPr sz="2000" b="1" err="1">
                  <a:solidFill>
                    <a:srgbClr val="FF0000"/>
                  </a:solidFill>
                </a:rPr>
                <a:t>nhiều</a:t>
              </a:r>
              <a:r>
                <a:rPr sz="2000" b="1">
                  <a:solidFill>
                    <a:srgbClr val="FF0000"/>
                  </a:solidFill>
                </a:rPr>
                <a:t> </a:t>
              </a:r>
              <a:r>
                <a:rPr sz="2000" b="1" err="1">
                  <a:solidFill>
                    <a:srgbClr val="FF0000"/>
                  </a:solidFill>
                </a:rPr>
                <a:t>nghĩa</a:t>
              </a:r>
              <a:endParaRPr sz="2000" b="1">
                <a:solidFill>
                  <a:srgbClr val="FF00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0099"/>
                  </a:solidFill>
                </a:rPr>
                <a:t>Hiện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tượng</a:t>
              </a:r>
              <a:br>
                <a:rPr sz="2000" b="1">
                  <a:solidFill>
                    <a:srgbClr val="000099"/>
                  </a:solidFill>
                </a:rPr>
              </a:br>
              <a:r>
                <a:rPr sz="2000" b="1" err="1">
                  <a:solidFill>
                    <a:srgbClr val="000099"/>
                  </a:solidFill>
                </a:rPr>
                <a:t>chuyển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nghĩa</a:t>
              </a:r>
              <a:br>
                <a:rPr sz="2000" b="1">
                  <a:solidFill>
                    <a:srgbClr val="000099"/>
                  </a:solidFill>
                </a:rPr>
              </a:br>
              <a:r>
                <a:rPr sz="2000" b="1" err="1">
                  <a:solidFill>
                    <a:srgbClr val="000099"/>
                  </a:solidFill>
                </a:rPr>
                <a:t>của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từ</a:t>
              </a:r>
              <a:endParaRPr sz="2000" b="1">
                <a:solidFill>
                  <a:srgbClr val="000099"/>
                </a:solidFill>
              </a:endParaRPr>
            </a:p>
          </p:txBody>
        </p:sp>
      </p:grpSp>
      <p:sp>
        <p:nvSpPr>
          <p:cNvPr id="14353" name="Straight Connector 14352"/>
          <p:cNvSpPr/>
          <p:nvPr/>
        </p:nvSpPr>
        <p:spPr>
          <a:xfrm flipH="1" flipV="1">
            <a:off x="5191125" y="3657600"/>
            <a:ext cx="1349375" cy="4032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4" name="Straight Connector 14353"/>
          <p:cNvSpPr/>
          <p:nvPr/>
        </p:nvSpPr>
        <p:spPr>
          <a:xfrm flipH="1" flipV="1">
            <a:off x="4864100" y="3975100"/>
            <a:ext cx="990600" cy="914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55" name="Group 14354"/>
          <p:cNvGrpSpPr/>
          <p:nvPr/>
        </p:nvGrpSpPr>
        <p:grpSpPr>
          <a:xfrm>
            <a:off x="5321300" y="4660900"/>
            <a:ext cx="2514600" cy="1676400"/>
            <a:chOff x="3456" y="3072"/>
            <a:chExt cx="1584" cy="1056"/>
          </a:xfrm>
        </p:grpSpPr>
        <p:sp>
          <p:nvSpPr>
            <p:cNvPr id="14356" name="Oval 14355"/>
            <p:cNvSpPr/>
            <p:nvPr/>
          </p:nvSpPr>
          <p:spPr>
            <a:xfrm>
              <a:off x="3456" y="3072"/>
              <a:ext cx="1584" cy="1056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57" name="Text Box 14356"/>
            <p:cNvSpPr txBox="1"/>
            <p:nvPr/>
          </p:nvSpPr>
          <p:spPr>
            <a:xfrm>
              <a:off x="3600" y="3312"/>
              <a:ext cx="1344" cy="5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0099"/>
                  </a:solidFill>
                </a:rPr>
                <a:t>Từ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đồng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âm</a:t>
              </a:r>
              <a:endParaRPr sz="2000" b="1">
                <a:solidFill>
                  <a:srgbClr val="000099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FF0000"/>
                  </a:solidFill>
                </a:rPr>
                <a:t>Từ</a:t>
              </a:r>
              <a:r>
                <a:rPr sz="2000" b="1">
                  <a:solidFill>
                    <a:srgbClr val="FF0000"/>
                  </a:solidFill>
                </a:rPr>
                <a:t> </a:t>
              </a:r>
              <a:r>
                <a:rPr sz="2000" b="1" err="1">
                  <a:solidFill>
                    <a:srgbClr val="FF0000"/>
                  </a:solidFill>
                </a:rPr>
                <a:t>đồng</a:t>
              </a:r>
              <a:r>
                <a:rPr sz="2000" b="1">
                  <a:solidFill>
                    <a:srgbClr val="FF0000"/>
                  </a:solidFill>
                </a:rPr>
                <a:t> </a:t>
              </a:r>
              <a:r>
                <a:rPr sz="2000" b="1" err="1">
                  <a:solidFill>
                    <a:srgbClr val="FF0000"/>
                  </a:solidFill>
                </a:rPr>
                <a:t>nghĩa</a:t>
              </a:r>
              <a:endParaRPr sz="2000" b="1">
                <a:solidFill>
                  <a:srgbClr val="FF00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0099"/>
                  </a:solidFill>
                </a:rPr>
                <a:t>Từ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trái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nghĩa</a:t>
              </a:r>
              <a:endParaRPr sz="2000" b="1">
                <a:solidFill>
                  <a:srgbClr val="000099"/>
                </a:solidFill>
              </a:endParaRPr>
            </a:p>
          </p:txBody>
        </p:sp>
      </p:grpSp>
      <p:sp>
        <p:nvSpPr>
          <p:cNvPr id="14358" name="Straight Connector 14357"/>
          <p:cNvSpPr/>
          <p:nvPr/>
        </p:nvSpPr>
        <p:spPr>
          <a:xfrm>
            <a:off x="4406900" y="3975100"/>
            <a:ext cx="0" cy="1066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59" name="Group 14358"/>
          <p:cNvGrpSpPr/>
          <p:nvPr/>
        </p:nvGrpSpPr>
        <p:grpSpPr>
          <a:xfrm>
            <a:off x="3111500" y="4965700"/>
            <a:ext cx="2286000" cy="1676400"/>
            <a:chOff x="2064" y="3264"/>
            <a:chExt cx="1440" cy="1056"/>
          </a:xfrm>
        </p:grpSpPr>
        <p:sp>
          <p:nvSpPr>
            <p:cNvPr id="14360" name="Oval 14359"/>
            <p:cNvSpPr/>
            <p:nvPr/>
          </p:nvSpPr>
          <p:spPr>
            <a:xfrm>
              <a:off x="2064" y="3264"/>
              <a:ext cx="1440" cy="1056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61" name="Text Box 14360"/>
            <p:cNvSpPr txBox="1"/>
            <p:nvPr/>
          </p:nvSpPr>
          <p:spPr>
            <a:xfrm>
              <a:off x="2064" y="3456"/>
              <a:ext cx="1287" cy="5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0099"/>
                  </a:solidFill>
                </a:rPr>
                <a:t>Cấp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độ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khái</a:t>
              </a:r>
              <a:br>
                <a:rPr sz="2000" b="1">
                  <a:solidFill>
                    <a:srgbClr val="000099"/>
                  </a:solidFill>
                </a:rPr>
              </a:br>
              <a:r>
                <a:rPr sz="2000" b="1" err="1">
                  <a:solidFill>
                    <a:srgbClr val="000099"/>
                  </a:solidFill>
                </a:rPr>
                <a:t>quát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của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nghĩa</a:t>
              </a:r>
              <a:br>
                <a:rPr sz="2000" b="1">
                  <a:solidFill>
                    <a:srgbClr val="000099"/>
                  </a:solidFill>
                </a:rPr>
              </a:br>
              <a:r>
                <a:rPr sz="2000" b="1" err="1">
                  <a:solidFill>
                    <a:srgbClr val="000099"/>
                  </a:solidFill>
                </a:rPr>
                <a:t>từ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ngữ</a:t>
              </a:r>
              <a:endParaRPr sz="2000" b="1">
                <a:solidFill>
                  <a:srgbClr val="000099"/>
                </a:solidFill>
              </a:endParaRPr>
            </a:p>
          </p:txBody>
        </p:sp>
      </p:grpSp>
      <p:sp>
        <p:nvSpPr>
          <p:cNvPr id="14362" name="Straight Connector 14361"/>
          <p:cNvSpPr/>
          <p:nvPr/>
        </p:nvSpPr>
        <p:spPr>
          <a:xfrm flipH="1">
            <a:off x="2882900" y="4051300"/>
            <a:ext cx="1066800" cy="838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63" name="Group 14362"/>
          <p:cNvGrpSpPr/>
          <p:nvPr/>
        </p:nvGrpSpPr>
        <p:grpSpPr>
          <a:xfrm>
            <a:off x="977900" y="4660900"/>
            <a:ext cx="2209800" cy="1524000"/>
            <a:chOff x="1392" y="3120"/>
            <a:chExt cx="1056" cy="624"/>
          </a:xfrm>
        </p:grpSpPr>
        <p:sp>
          <p:nvSpPr>
            <p:cNvPr id="14364" name="Oval 14363"/>
            <p:cNvSpPr/>
            <p:nvPr/>
          </p:nvSpPr>
          <p:spPr>
            <a:xfrm>
              <a:off x="1392" y="3120"/>
              <a:ext cx="1056" cy="624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65" name="Text Box 14364"/>
            <p:cNvSpPr txBox="1"/>
            <p:nvPr/>
          </p:nvSpPr>
          <p:spPr>
            <a:xfrm>
              <a:off x="1440" y="3264"/>
              <a:ext cx="960" cy="2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0099"/>
                  </a:solidFill>
                </a:rPr>
                <a:t>Trường</a:t>
              </a:r>
              <a:br>
                <a:rPr sz="2000" b="1">
                  <a:solidFill>
                    <a:srgbClr val="000099"/>
                  </a:solidFill>
                </a:rPr>
              </a:br>
              <a:r>
                <a:rPr sz="2000" b="1" err="1">
                  <a:solidFill>
                    <a:srgbClr val="000099"/>
                  </a:solidFill>
                </a:rPr>
                <a:t>từ</a:t>
              </a:r>
              <a:r>
                <a:rPr sz="2000" b="1">
                  <a:solidFill>
                    <a:srgbClr val="000099"/>
                  </a:solidFill>
                </a:rPr>
                <a:t> </a:t>
              </a:r>
              <a:r>
                <a:rPr sz="2000" b="1" err="1">
                  <a:solidFill>
                    <a:srgbClr val="000099"/>
                  </a:solidFill>
                </a:rPr>
                <a:t>vựng</a:t>
              </a:r>
              <a:endParaRPr sz="2000" b="1">
                <a:solidFill>
                  <a:srgbClr val="000099"/>
                </a:solidFill>
              </a:endParaRPr>
            </a:p>
          </p:txBody>
        </p:sp>
      </p:grpSp>
      <p:sp>
        <p:nvSpPr>
          <p:cNvPr id="14366" name="Straight Connector 14365"/>
          <p:cNvSpPr/>
          <p:nvPr/>
        </p:nvSpPr>
        <p:spPr>
          <a:xfrm flipH="1">
            <a:off x="2120900" y="3746500"/>
            <a:ext cx="14478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67" name="Group 14366"/>
          <p:cNvGrpSpPr/>
          <p:nvPr/>
        </p:nvGrpSpPr>
        <p:grpSpPr>
          <a:xfrm>
            <a:off x="215900" y="3441700"/>
            <a:ext cx="1981200" cy="1371600"/>
            <a:chOff x="240" y="2304"/>
            <a:chExt cx="1248" cy="864"/>
          </a:xfrm>
        </p:grpSpPr>
        <p:sp>
          <p:nvSpPr>
            <p:cNvPr id="14368" name="Oval 14367"/>
            <p:cNvSpPr/>
            <p:nvPr/>
          </p:nvSpPr>
          <p:spPr>
            <a:xfrm>
              <a:off x="240" y="2304"/>
              <a:ext cx="1248" cy="864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69" name="Text Box 14368"/>
            <p:cNvSpPr txBox="1"/>
            <p:nvPr/>
          </p:nvSpPr>
          <p:spPr>
            <a:xfrm>
              <a:off x="240" y="2544"/>
              <a:ext cx="120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6600"/>
                  </a:solidFill>
                </a:rPr>
                <a:t>Sự</a:t>
              </a:r>
              <a:r>
                <a:rPr sz="2000" b="1">
                  <a:solidFill>
                    <a:srgbClr val="006600"/>
                  </a:solidFill>
                </a:rPr>
                <a:t> </a:t>
              </a:r>
              <a:r>
                <a:rPr sz="2000" b="1" err="1">
                  <a:solidFill>
                    <a:srgbClr val="006600"/>
                  </a:solidFill>
                </a:rPr>
                <a:t>phát</a:t>
              </a:r>
              <a:r>
                <a:rPr sz="2000" b="1">
                  <a:solidFill>
                    <a:srgbClr val="006600"/>
                  </a:solidFill>
                </a:rPr>
                <a:t> </a:t>
              </a:r>
              <a:r>
                <a:rPr sz="2000" b="1" err="1">
                  <a:solidFill>
                    <a:srgbClr val="006600"/>
                  </a:solidFill>
                </a:rPr>
                <a:t>triển</a:t>
              </a:r>
              <a:br>
                <a:rPr sz="2000" b="1">
                  <a:solidFill>
                    <a:srgbClr val="006600"/>
                  </a:solidFill>
                </a:rPr>
              </a:br>
              <a:r>
                <a:rPr sz="2000" b="1" err="1">
                  <a:solidFill>
                    <a:srgbClr val="006600"/>
                  </a:solidFill>
                </a:rPr>
                <a:t>của</a:t>
              </a:r>
              <a:r>
                <a:rPr sz="2000" b="1">
                  <a:solidFill>
                    <a:srgbClr val="006600"/>
                  </a:solidFill>
                </a:rPr>
                <a:t> </a:t>
              </a:r>
              <a:r>
                <a:rPr sz="2000" b="1" err="1">
                  <a:solidFill>
                    <a:srgbClr val="006600"/>
                  </a:solidFill>
                </a:rPr>
                <a:t>từ</a:t>
              </a:r>
              <a:r>
                <a:rPr sz="2000" b="1">
                  <a:solidFill>
                    <a:srgbClr val="006600"/>
                  </a:solidFill>
                </a:rPr>
                <a:t> </a:t>
              </a:r>
              <a:r>
                <a:rPr sz="2000" b="1" err="1">
                  <a:solidFill>
                    <a:srgbClr val="006600"/>
                  </a:solidFill>
                </a:rPr>
                <a:t>vựng</a:t>
              </a:r>
              <a:endParaRPr sz="2000" b="1">
                <a:solidFill>
                  <a:srgbClr val="006600"/>
                </a:solidFill>
              </a:endParaRPr>
            </a:p>
          </p:txBody>
        </p:sp>
      </p:grpSp>
      <p:sp>
        <p:nvSpPr>
          <p:cNvPr id="14370" name="Straight Connector 14369"/>
          <p:cNvSpPr/>
          <p:nvPr/>
        </p:nvSpPr>
        <p:spPr>
          <a:xfrm flipH="1" flipV="1">
            <a:off x="2349500" y="2908300"/>
            <a:ext cx="144780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71" name="Group 14370"/>
          <p:cNvGrpSpPr/>
          <p:nvPr/>
        </p:nvGrpSpPr>
        <p:grpSpPr>
          <a:xfrm>
            <a:off x="292100" y="2070100"/>
            <a:ext cx="2057400" cy="1371600"/>
            <a:chOff x="624" y="1632"/>
            <a:chExt cx="1056" cy="624"/>
          </a:xfrm>
        </p:grpSpPr>
        <p:sp>
          <p:nvSpPr>
            <p:cNvPr id="14372" name="Oval 14371"/>
            <p:cNvSpPr/>
            <p:nvPr/>
          </p:nvSpPr>
          <p:spPr>
            <a:xfrm>
              <a:off x="624" y="1632"/>
              <a:ext cx="1056" cy="624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73" name="Text Box 14372"/>
            <p:cNvSpPr txBox="1"/>
            <p:nvPr/>
          </p:nvSpPr>
          <p:spPr>
            <a:xfrm>
              <a:off x="672" y="1776"/>
              <a:ext cx="960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6600"/>
                  </a:solidFill>
                </a:rPr>
                <a:t>Từ</a:t>
              </a:r>
              <a:r>
                <a:rPr sz="2000" b="1">
                  <a:solidFill>
                    <a:srgbClr val="006600"/>
                  </a:solidFill>
                </a:rPr>
                <a:t> </a:t>
              </a:r>
              <a:r>
                <a:rPr sz="2000" b="1" err="1">
                  <a:solidFill>
                    <a:srgbClr val="006600"/>
                  </a:solidFill>
                </a:rPr>
                <a:t>mượn</a:t>
              </a:r>
              <a:endParaRPr sz="2000" b="1">
                <a:solidFill>
                  <a:srgbClr val="0066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990099"/>
                  </a:solidFill>
                </a:rPr>
                <a:t>Từ</a:t>
              </a:r>
              <a:r>
                <a:rPr sz="2000" b="1">
                  <a:solidFill>
                    <a:srgbClr val="990099"/>
                  </a:solidFill>
                </a:rPr>
                <a:t> </a:t>
              </a:r>
              <a:r>
                <a:rPr sz="2000" b="1" err="1">
                  <a:solidFill>
                    <a:srgbClr val="990099"/>
                  </a:solidFill>
                </a:rPr>
                <a:t>Hán</a:t>
              </a:r>
              <a:r>
                <a:rPr sz="2000" b="1">
                  <a:solidFill>
                    <a:srgbClr val="990099"/>
                  </a:solidFill>
                </a:rPr>
                <a:t> </a:t>
              </a:r>
              <a:r>
                <a:rPr sz="2000" b="1" err="1">
                  <a:solidFill>
                    <a:srgbClr val="990099"/>
                  </a:solidFill>
                </a:rPr>
                <a:t>Việt</a:t>
              </a:r>
              <a:endParaRPr sz="2000" b="1">
                <a:solidFill>
                  <a:srgbClr val="990099"/>
                </a:solidFill>
              </a:endParaRPr>
            </a:p>
          </p:txBody>
        </p:sp>
      </p:grpSp>
      <p:sp>
        <p:nvSpPr>
          <p:cNvPr id="14374" name="Straight Connector 14373"/>
          <p:cNvSpPr/>
          <p:nvPr/>
        </p:nvSpPr>
        <p:spPr>
          <a:xfrm flipH="1" flipV="1">
            <a:off x="3035300" y="2070100"/>
            <a:ext cx="1066800" cy="990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4375" name="Group 14374"/>
          <p:cNvGrpSpPr/>
          <p:nvPr/>
        </p:nvGrpSpPr>
        <p:grpSpPr>
          <a:xfrm>
            <a:off x="1282700" y="850900"/>
            <a:ext cx="2209800" cy="1371600"/>
            <a:chOff x="1392" y="960"/>
            <a:chExt cx="1056" cy="624"/>
          </a:xfrm>
        </p:grpSpPr>
        <p:sp>
          <p:nvSpPr>
            <p:cNvPr id="14376" name="Oval 14375"/>
            <p:cNvSpPr/>
            <p:nvPr/>
          </p:nvSpPr>
          <p:spPr>
            <a:xfrm>
              <a:off x="1392" y="960"/>
              <a:ext cx="1056" cy="624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77" name="Text Box 14376"/>
            <p:cNvSpPr txBox="1"/>
            <p:nvPr/>
          </p:nvSpPr>
          <p:spPr>
            <a:xfrm>
              <a:off x="1440" y="1067"/>
              <a:ext cx="960" cy="4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000" b="1" err="1">
                  <a:solidFill>
                    <a:srgbClr val="006600"/>
                  </a:solidFill>
                </a:rPr>
                <a:t>Thuật</a:t>
              </a:r>
              <a:r>
                <a:rPr sz="2000" b="1">
                  <a:solidFill>
                    <a:srgbClr val="006600"/>
                  </a:solidFill>
                </a:rPr>
                <a:t> </a:t>
              </a:r>
              <a:r>
                <a:rPr sz="2000" b="1" err="1">
                  <a:solidFill>
                    <a:srgbClr val="006600"/>
                  </a:solidFill>
                </a:rPr>
                <a:t>ngữ</a:t>
              </a:r>
              <a:br>
                <a:rPr sz="2000" b="1">
                  <a:solidFill>
                    <a:schemeClr val="tx2"/>
                  </a:solidFill>
                </a:rPr>
              </a:br>
              <a:r>
                <a:rPr sz="2000" b="1" err="1">
                  <a:solidFill>
                    <a:srgbClr val="990099"/>
                  </a:solidFill>
                </a:rPr>
                <a:t>Biệt</a:t>
              </a:r>
              <a:r>
                <a:rPr sz="2000" b="1">
                  <a:solidFill>
                    <a:srgbClr val="990099"/>
                  </a:solidFill>
                </a:rPr>
                <a:t> </a:t>
              </a:r>
              <a:r>
                <a:rPr sz="2000" b="1" err="1">
                  <a:solidFill>
                    <a:srgbClr val="990099"/>
                  </a:solidFill>
                </a:rPr>
                <a:t>ngữ</a:t>
              </a:r>
              <a:br>
                <a:rPr sz="2000" b="1">
                  <a:solidFill>
                    <a:srgbClr val="990099"/>
                  </a:solidFill>
                </a:rPr>
              </a:br>
              <a:r>
                <a:rPr sz="2000" b="1" err="1">
                  <a:solidFill>
                    <a:srgbClr val="990099"/>
                  </a:solidFill>
                </a:rPr>
                <a:t>xã</a:t>
              </a:r>
              <a:r>
                <a:rPr sz="2000" b="1">
                  <a:solidFill>
                    <a:srgbClr val="990099"/>
                  </a:solidFill>
                </a:rPr>
                <a:t> </a:t>
              </a:r>
              <a:r>
                <a:rPr sz="2000" b="1" err="1">
                  <a:solidFill>
                    <a:srgbClr val="990099"/>
                  </a:solidFill>
                </a:rPr>
                <a:t>hội</a:t>
              </a:r>
              <a:endParaRPr sz="2000" b="1">
                <a:solidFill>
                  <a:srgbClr val="990099"/>
                </a:solidFill>
              </a:endParaRPr>
            </a:p>
          </p:txBody>
        </p:sp>
      </p:grpSp>
      <p:grpSp>
        <p:nvGrpSpPr>
          <p:cNvPr id="14378" name="Group 14377"/>
          <p:cNvGrpSpPr/>
          <p:nvPr/>
        </p:nvGrpSpPr>
        <p:grpSpPr>
          <a:xfrm>
            <a:off x="3492500" y="2755900"/>
            <a:ext cx="1981200" cy="1447800"/>
            <a:chOff x="2352" y="2160"/>
            <a:chExt cx="960" cy="624"/>
          </a:xfrm>
        </p:grpSpPr>
        <p:sp>
          <p:nvSpPr>
            <p:cNvPr id="14379" name="Oval 14378"/>
            <p:cNvSpPr/>
            <p:nvPr/>
          </p:nvSpPr>
          <p:spPr>
            <a:xfrm>
              <a:off x="2352" y="2160"/>
              <a:ext cx="960" cy="624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380" name="Text Box 14379"/>
            <p:cNvSpPr txBox="1"/>
            <p:nvPr/>
          </p:nvSpPr>
          <p:spPr>
            <a:xfrm>
              <a:off x="2400" y="2352"/>
              <a:ext cx="864" cy="1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p>
              <a:pPr algn="ctr" eaLnBrk="1" hangingPunct="1">
                <a:lnSpc>
                  <a:spcPct val="90000"/>
                </a:lnSpc>
              </a:pPr>
              <a:r>
                <a:rPr sz="2200" b="1" err="1">
                  <a:solidFill>
                    <a:srgbClr val="FFFF99"/>
                  </a:solidFill>
                </a:rPr>
                <a:t>Từ</a:t>
              </a:r>
              <a:r>
                <a:rPr sz="2200" b="1">
                  <a:solidFill>
                    <a:srgbClr val="FFFF99"/>
                  </a:solidFill>
                </a:rPr>
                <a:t> </a:t>
              </a:r>
              <a:r>
                <a:rPr sz="2200" b="1" err="1">
                  <a:solidFill>
                    <a:srgbClr val="FFFF99"/>
                  </a:solidFill>
                </a:rPr>
                <a:t>vựng</a:t>
              </a:r>
              <a:endParaRPr sz="2200" b="1">
                <a:solidFill>
                  <a:srgbClr val="FFFF99"/>
                </a:solidFill>
              </a:endParaRPr>
            </a:p>
          </p:txBody>
        </p:sp>
      </p:grpSp>
      <p:sp>
        <p:nvSpPr>
          <p:cNvPr id="14381" name="32-Point Star 14380"/>
          <p:cNvSpPr/>
          <p:nvPr/>
        </p:nvSpPr>
        <p:spPr>
          <a:xfrm>
            <a:off x="2286000" y="1600200"/>
            <a:ext cx="4419600" cy="3581400"/>
          </a:xfrm>
          <a:prstGeom prst="star32">
            <a:avLst>
              <a:gd name="adj" fmla="val 37500"/>
            </a:avLst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sz="3200" err="1">
                <a:solidFill>
                  <a:srgbClr val="0000CC"/>
                </a:solidFill>
                <a:latin typeface=".VnArabia" pitchFamily="34" charset="0"/>
              </a:rPr>
              <a:t>Từ Vựng</a:t>
            </a:r>
            <a:endParaRPr lang="en-US" sz="3200">
              <a:solidFill>
                <a:srgbClr val="0000CC"/>
              </a:solidFill>
              <a:latin typeface=".VnArabia" pitchFamily="34" charset="0"/>
            </a:endParaRPr>
          </a:p>
        </p:txBody>
      </p:sp>
      <p:pic>
        <p:nvPicPr>
          <p:cNvPr id="14382" name="Picture 14381" descr="b26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00825"/>
            <a:ext cx="3086100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3" name="Picture 14382" descr="b26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6600825"/>
            <a:ext cx="3086100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84" name="Picture 14383" descr="b26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0" y="6600825"/>
            <a:ext cx="3086100" cy="25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17409"/>
          <p:cNvSpPr txBox="1"/>
          <p:nvPr/>
        </p:nvSpPr>
        <p:spPr>
          <a:xfrm>
            <a:off x="228600" y="814388"/>
            <a:ext cx="220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err="1">
                <a:solidFill>
                  <a:srgbClr val="FF3300"/>
                </a:solidFill>
                <a:latin typeface="Times New Roman" panose="02020603050405020304" pitchFamily="18" charset="0"/>
              </a:rPr>
              <a:t>Tiết</a:t>
            </a:r>
            <a:r>
              <a:rPr sz="2800" b="1">
                <a:solidFill>
                  <a:srgbClr val="FF3300"/>
                </a:solidFill>
                <a:latin typeface="Times New Roman" panose="02020603050405020304" pitchFamily="18" charset="0"/>
              </a:rPr>
              <a:t> 59</a:t>
            </a:r>
            <a:endParaRPr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7410"/>
          <p:cNvSpPr txBox="1"/>
          <p:nvPr/>
        </p:nvSpPr>
        <p:spPr>
          <a:xfrm>
            <a:off x="2971800" y="776288"/>
            <a:ext cx="3200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err="1">
                <a:solidFill>
                  <a:srgbClr val="FF3300"/>
                </a:solidFill>
                <a:latin typeface="Times New Roman" panose="02020603050405020304" pitchFamily="18" charset="0"/>
              </a:rPr>
              <a:t>Tiếng</a:t>
            </a:r>
            <a:r>
              <a:rPr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3300"/>
                </a:solidFill>
                <a:latin typeface="Times New Roman" panose="02020603050405020304" pitchFamily="18" charset="0"/>
              </a:rPr>
              <a:t>Việt</a:t>
            </a:r>
            <a:endParaRPr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17411"/>
          <p:cNvSpPr txBox="1"/>
          <p:nvPr/>
        </p:nvSpPr>
        <p:spPr>
          <a:xfrm>
            <a:off x="2057400" y="1981200"/>
            <a:ext cx="5410200" cy="128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TỔNG KẾT TỪ VỰNG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26" name="Picture 17425" descr="GARDO10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67350"/>
            <a:ext cx="1871663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Picture 17426" descr="GARDO10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5467350"/>
            <a:ext cx="1871663" cy="139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8" name="Text Box 17427"/>
          <p:cNvSpPr txBox="1"/>
          <p:nvPr/>
        </p:nvSpPr>
        <p:spPr>
          <a:xfrm>
            <a:off x="1143000" y="3962400"/>
            <a:ext cx="716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i="1">
                <a:solidFill>
                  <a:srgbClr val="0000FF"/>
                </a:solidFill>
                <a:latin typeface=".VnTime" panose="020B7200000000000000" pitchFamily="34" charset="0"/>
              </a:rPr>
              <a:t>I. </a:t>
            </a:r>
            <a:r>
              <a:rPr sz="3600" b="1" i="1" err="1">
                <a:solidFill>
                  <a:srgbClr val="0000FF"/>
                </a:solidFill>
                <a:latin typeface=".VnTime" panose="020B7200000000000000" pitchFamily="34" charset="0"/>
              </a:rPr>
              <a:t>NghÜa</a:t>
            </a:r>
            <a:r>
              <a:rPr sz="3600" b="1"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3600" b="1" i="1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sz="3600" b="1"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3600" b="1" i="1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sz="3600" b="1" i="1">
                <a:solidFill>
                  <a:srgbClr val="0000FF"/>
                </a:solidFill>
                <a:latin typeface=".VnTime" panose="020B7200000000000000" pitchFamily="34" charset="0"/>
              </a:rPr>
              <a:t> vµ </a:t>
            </a:r>
            <a:r>
              <a:rPr sz="3600" b="1" i="1" err="1">
                <a:solidFill>
                  <a:srgbClr val="0000FF"/>
                </a:solidFill>
                <a:latin typeface=".VnTime" panose="020B7200000000000000" pitchFamily="34" charset="0"/>
              </a:rPr>
              <a:t>c¸ch</a:t>
            </a:r>
            <a:r>
              <a:rPr sz="3600" b="1"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3600" b="1" i="1" err="1">
                <a:solidFill>
                  <a:srgbClr val="0000FF"/>
                </a:solidFill>
                <a:latin typeface=".VnTime" panose="020B7200000000000000" pitchFamily="34" charset="0"/>
              </a:rPr>
              <a:t>dïng</a:t>
            </a:r>
            <a:r>
              <a:rPr sz="3600" b="1"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3600" b="1" i="1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sz="3600" b="1"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endParaRPr sz="28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itle 1843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err="1">
                <a:latin typeface=".VnTimeH" panose="020B7200000000000000" pitchFamily="34" charset="0"/>
              </a:rPr>
              <a:t>Bµi</a:t>
            </a:r>
            <a:r>
              <a:rPr>
                <a:latin typeface=".VnTimeH" panose="020B7200000000000000" pitchFamily="34" charset="0"/>
              </a:rPr>
              <a:t> </a:t>
            </a:r>
            <a:r>
              <a:rPr err="1">
                <a:latin typeface=".VnTimeH" panose="020B7200000000000000" pitchFamily="34" charset="0"/>
              </a:rPr>
              <a:t>tËp</a:t>
            </a:r>
            <a:r>
              <a:rPr>
                <a:latin typeface=".VnTimeH" panose="020B7200000000000000" pitchFamily="34" charset="0"/>
              </a:rPr>
              <a:t> 1 </a:t>
            </a:r>
            <a:endParaRPr>
              <a:latin typeface=".VnTimeH" panose="020B7200000000000000" pitchFamily="34" charset="0"/>
            </a:endParaRPr>
          </a:p>
        </p:txBody>
      </p:sp>
      <p:sp>
        <p:nvSpPr>
          <p:cNvPr id="18436" name="Text Box 18435"/>
          <p:cNvSpPr txBox="1"/>
          <p:nvPr/>
        </p:nvSpPr>
        <p:spPr>
          <a:xfrm>
            <a:off x="1600200" y="14478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 So </a:t>
            </a:r>
            <a:r>
              <a:rPr sz="2800"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sánh</a:t>
            </a:r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dị</a:t>
            </a:r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bản</a:t>
            </a:r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 ca </a:t>
            </a:r>
            <a:r>
              <a:rPr sz="2800" b="1" i="1" err="1">
                <a:solidFill>
                  <a:srgbClr val="FF3300"/>
                </a:solidFill>
                <a:latin typeface="Times New Roman" panose="02020603050405020304" pitchFamily="18" charset="0"/>
              </a:rPr>
              <a:t>dao</a:t>
            </a:r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sz="28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18436"/>
          <p:cNvSpPr txBox="1"/>
          <p:nvPr/>
        </p:nvSpPr>
        <p:spPr>
          <a:xfrm>
            <a:off x="0" y="2286000"/>
            <a:ext cx="55626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     </a:t>
            </a:r>
            <a:r>
              <a:rPr sz="2400" b="1">
                <a:latin typeface="Times New Roman" panose="02020603050405020304" pitchFamily="18" charset="0"/>
              </a:rPr>
              <a:t>- </a:t>
            </a:r>
            <a:r>
              <a:rPr sz="2400" b="1" i="1" err="1">
                <a:latin typeface="Times New Roman" panose="02020603050405020304" pitchFamily="18" charset="0"/>
              </a:rPr>
              <a:t>Râu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tôm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nấu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với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ruột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bầu</a:t>
            </a:r>
            <a:endParaRPr sz="2400" b="1" i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 i="1" err="1">
                <a:latin typeface="Times New Roman" panose="02020603050405020304" pitchFamily="18" charset="0"/>
              </a:rPr>
              <a:t>Chồng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chan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vợ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húp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solidFill>
                  <a:srgbClr val="000000"/>
                </a:solidFill>
                <a:latin typeface="Times New Roman" panose="02020603050405020304" pitchFamily="18" charset="0"/>
              </a:rPr>
              <a:t>gật</a:t>
            </a:r>
            <a:r>
              <a:rPr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b="1" i="1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khen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ngon</a:t>
            </a:r>
            <a:endParaRPr sz="2400" b="1" i="1">
              <a:latin typeface="Times New Roman" panose="02020603050405020304" pitchFamily="18" charset="0"/>
            </a:endParaRPr>
          </a:p>
        </p:txBody>
      </p:sp>
      <p:sp>
        <p:nvSpPr>
          <p:cNvPr id="18438" name="Text Box 18437"/>
          <p:cNvSpPr txBox="1"/>
          <p:nvPr/>
        </p:nvSpPr>
        <p:spPr>
          <a:xfrm>
            <a:off x="0" y="4419600"/>
            <a:ext cx="63246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       </a:t>
            </a:r>
            <a:r>
              <a:rPr sz="2400" b="1" i="1">
                <a:latin typeface="Times New Roman" panose="02020603050405020304" pitchFamily="18" charset="0"/>
              </a:rPr>
              <a:t>- </a:t>
            </a:r>
            <a:r>
              <a:rPr sz="2400" b="1" i="1" err="1">
                <a:latin typeface="Times New Roman" panose="02020603050405020304" pitchFamily="18" charset="0"/>
              </a:rPr>
              <a:t>Râu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tôm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nấu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với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ruột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bù</a:t>
            </a:r>
            <a:endParaRPr sz="2400" b="1" i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 i="1" err="1">
                <a:latin typeface="Times New Roman" panose="02020603050405020304" pitchFamily="18" charset="0"/>
              </a:rPr>
              <a:t>Chồng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chan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vợ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húp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solidFill>
                  <a:srgbClr val="000000"/>
                </a:solidFill>
                <a:latin typeface="Times New Roman" panose="02020603050405020304" pitchFamily="18" charset="0"/>
              </a:rPr>
              <a:t>gật</a:t>
            </a:r>
            <a:r>
              <a:rPr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sz="2400" b="1" i="1" err="1">
                <a:solidFill>
                  <a:srgbClr val="000000"/>
                </a:solidFill>
                <a:latin typeface="Times New Roman" panose="02020603050405020304" pitchFamily="18" charset="0"/>
              </a:rPr>
              <a:t>gù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khen</a:t>
            </a:r>
            <a:r>
              <a:rPr sz="2400" b="1" i="1">
                <a:latin typeface="Times New Roman" panose="02020603050405020304" pitchFamily="18" charset="0"/>
              </a:rPr>
              <a:t> </a:t>
            </a:r>
            <a:r>
              <a:rPr sz="2400" b="1" i="1" err="1">
                <a:latin typeface="Times New Roman" panose="02020603050405020304" pitchFamily="18" charset="0"/>
              </a:rPr>
              <a:t>ngon</a:t>
            </a:r>
            <a:r>
              <a:rPr sz="2400" b="1">
                <a:latin typeface="Times New Roman" panose="02020603050405020304" pitchFamily="18" charset="0"/>
              </a:rPr>
              <a:t>.</a:t>
            </a:r>
            <a:endParaRPr sz="2400" b="1">
              <a:latin typeface="Times New Roman" panose="02020603050405020304" pitchFamily="18" charset="0"/>
            </a:endParaRPr>
          </a:p>
        </p:txBody>
      </p:sp>
      <p:sp>
        <p:nvSpPr>
          <p:cNvPr id="18439" name="Straight Connector 18438"/>
          <p:cNvSpPr/>
          <p:nvPr/>
        </p:nvSpPr>
        <p:spPr>
          <a:xfrm>
            <a:off x="2438400" y="3352800"/>
            <a:ext cx="1219200" cy="0"/>
          </a:xfrm>
          <a:prstGeom prst="line">
            <a:avLst/>
          </a:prstGeom>
          <a:ln w="317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0" name="Straight Connector 18439"/>
          <p:cNvSpPr/>
          <p:nvPr/>
        </p:nvSpPr>
        <p:spPr>
          <a:xfrm>
            <a:off x="2438400" y="5410200"/>
            <a:ext cx="1219200" cy="0"/>
          </a:xfrm>
          <a:prstGeom prst="line">
            <a:avLst/>
          </a:prstGeom>
          <a:ln w="317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1" name="Text Box 18440"/>
          <p:cNvSpPr txBox="1"/>
          <p:nvPr/>
        </p:nvSpPr>
        <p:spPr>
          <a:xfrm>
            <a:off x="5791200" y="2133600"/>
            <a:ext cx="30480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>
                <a:latin typeface="Times New Roman" panose="02020603050405020304" pitchFamily="18" charset="0"/>
              </a:rPr>
              <a:t>Cúi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xuống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rồi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ngẩng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lên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ngay</a:t>
            </a:r>
            <a:r>
              <a:rPr sz="2400" b="1">
                <a:latin typeface="Times New Roman" panose="02020603050405020304" pitchFamily="18" charset="0"/>
              </a:rPr>
              <a:t>, </a:t>
            </a:r>
            <a:r>
              <a:rPr sz="2400" b="1" err="1">
                <a:latin typeface="Times New Roman" panose="02020603050405020304" pitchFamily="18" charset="0"/>
              </a:rPr>
              <a:t>thường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để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chào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hỏi</a:t>
            </a:r>
            <a:r>
              <a:rPr sz="2400" b="1">
                <a:latin typeface="Times New Roman" panose="02020603050405020304" pitchFamily="18" charset="0"/>
              </a:rPr>
              <a:t> hay </a:t>
            </a:r>
            <a:r>
              <a:rPr sz="2400" b="1" err="1">
                <a:latin typeface="Times New Roman" panose="02020603050405020304" pitchFamily="18" charset="0"/>
              </a:rPr>
              <a:t>đồng</a:t>
            </a:r>
            <a:r>
              <a:rPr sz="2400" b="1">
                <a:latin typeface="Times New Roman" panose="02020603050405020304" pitchFamily="18" charset="0"/>
              </a:rPr>
              <a:t> ý.</a:t>
            </a:r>
            <a:endParaRPr sz="2400" b="1">
              <a:latin typeface="Times New Roman" panose="02020603050405020304" pitchFamily="18" charset="0"/>
            </a:endParaRPr>
          </a:p>
        </p:txBody>
      </p:sp>
      <p:sp>
        <p:nvSpPr>
          <p:cNvPr id="18442" name="Text Box 18441"/>
          <p:cNvSpPr txBox="1"/>
          <p:nvPr/>
        </p:nvSpPr>
        <p:spPr>
          <a:xfrm>
            <a:off x="5867400" y="4511675"/>
            <a:ext cx="2971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>
                <a:latin typeface="Times New Roman" panose="02020603050405020304" pitchFamily="18" charset="0"/>
              </a:rPr>
              <a:t>Gật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nhẹ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và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nhiều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lần</a:t>
            </a:r>
            <a:r>
              <a:rPr sz="2400" b="1">
                <a:latin typeface="Times New Roman" panose="02020603050405020304" pitchFamily="18" charset="0"/>
              </a:rPr>
              <a:t> - </a:t>
            </a:r>
            <a:r>
              <a:rPr sz="2400" b="1" err="1">
                <a:latin typeface="Times New Roman" panose="02020603050405020304" pitchFamily="18" charset="0"/>
              </a:rPr>
              <a:t>chỉ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sự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tán</a:t>
            </a:r>
            <a:r>
              <a:rPr sz="2400" b="1">
                <a:latin typeface="Times New Roman" panose="02020603050405020304" pitchFamily="18" charset="0"/>
              </a:rPr>
              <a:t> </a:t>
            </a:r>
            <a:r>
              <a:rPr sz="2400" b="1" err="1">
                <a:latin typeface="Times New Roman" panose="02020603050405020304" pitchFamily="18" charset="0"/>
              </a:rPr>
              <a:t>thưởng</a:t>
            </a:r>
            <a:endParaRPr sz="2400" b="1">
              <a:latin typeface="Times New Roman" panose="02020603050405020304" pitchFamily="18" charset="0"/>
            </a:endParaRPr>
          </a:p>
        </p:txBody>
      </p:sp>
      <p:pic>
        <p:nvPicPr>
          <p:cNvPr id="18444" name="Picture 18443" descr="bb_foo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500"/>
            <a:ext cx="72390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41" grpId="0"/>
      <p:bldP spid="18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s 19457"/>
          <p:cNvSpPr/>
          <p:nvPr/>
        </p:nvSpPr>
        <p:spPr>
          <a:xfrm>
            <a:off x="228600" y="1219200"/>
            <a:ext cx="86868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>
                <a:latin typeface=".VnTime" panose="020B7200000000000000" pitchFamily="34" charset="0"/>
              </a:rPr>
              <a:t> </a:t>
            </a:r>
            <a:r>
              <a:rPr sz="2400">
                <a:solidFill>
                  <a:srgbClr val="0000FF"/>
                </a:solidFill>
                <a:latin typeface=".VnTime" panose="020B7200000000000000" pitchFamily="34" charset="0"/>
              </a:rPr>
              <a:t>	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NhËn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xÐt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c¸ch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hiÓu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nghÜa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ng­êi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vî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trong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truyÖn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c­êi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.VnTime" panose="020B7200000000000000" pitchFamily="34" charset="0"/>
              </a:rPr>
              <a:t>sau</a:t>
            </a:r>
            <a:r>
              <a:rPr sz="2800" b="1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sz="28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endParaRPr sz="28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Chång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võa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ngåi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xem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bãng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®¸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võa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nãi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: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>
              <a:buChar char="-"/>
            </a:pP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§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éi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nµy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chØ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cã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mét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ch©n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sót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,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thµnh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ra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mÊy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lÇn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bá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lì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c¬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héi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ghi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bµn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>
              <a:buChar char="-"/>
            </a:pP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Vî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nghe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thÊy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liÒn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than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thë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: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-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Râ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khæ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!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Cã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mét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ch©n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cßn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ch¬i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bãng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lµm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  c¬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</a:rPr>
              <a:t>chø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</a:rPr>
              <a:t>!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19460" name="Rectangles 19459"/>
          <p:cNvSpPr/>
          <p:nvPr/>
        </p:nvSpPr>
        <p:spPr>
          <a:xfrm>
            <a:off x="2338388" y="454025"/>
            <a:ext cx="39100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err="1">
                <a:solidFill>
                  <a:srgbClr val="FF3300"/>
                </a:solidFill>
                <a:latin typeface=".VnTimeH" panose="020B7200000000000000" pitchFamily="34" charset="0"/>
              </a:rPr>
              <a:t>Bµi</a:t>
            </a:r>
            <a:r>
              <a:rPr sz="2400" b="1">
                <a:solidFill>
                  <a:srgbClr val="FF3300"/>
                </a:solidFill>
                <a:latin typeface=".VnTimeH" panose="020B7200000000000000" pitchFamily="34" charset="0"/>
              </a:rPr>
              <a:t> 2</a:t>
            </a:r>
            <a:r>
              <a:rPr sz="2400" b="1">
                <a:latin typeface=".VnTime" panose="020B7200000000000000" pitchFamily="34" charset="0"/>
              </a:rPr>
              <a:t> </a:t>
            </a:r>
            <a:endParaRPr sz="2000" b="1">
              <a:latin typeface=".VnTimeH" panose="020B7200000000000000" pitchFamily="34" charset="0"/>
            </a:endParaRPr>
          </a:p>
        </p:txBody>
      </p:sp>
      <p:pic>
        <p:nvPicPr>
          <p:cNvPr id="19469" name="Picture 19468" descr="bb_foo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05500"/>
            <a:ext cx="72390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8" name="Rectangles 21507"/>
          <p:cNvSpPr/>
          <p:nvPr/>
        </p:nvSpPr>
        <p:spPr>
          <a:xfrm>
            <a:off x="0" y="454025"/>
            <a:ext cx="36909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C¸ch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hiÓu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ng­êi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chång</a:t>
            </a:r>
            <a:endParaRPr sz="20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21511" name="Text Box 21510"/>
          <p:cNvSpPr txBox="1"/>
          <p:nvPr/>
        </p:nvSpPr>
        <p:spPr>
          <a:xfrm>
            <a:off x="609600" y="2590800"/>
            <a:ext cx="8534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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CÇu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thñ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Êy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chØ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cã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mét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ch©n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®Ó ®i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®¸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bãng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lµm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sao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®­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îc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cho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khæ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.</a:t>
            </a:r>
            <a:endParaRPr sz="2400" b="1">
              <a:latin typeface=".VnTime" panose="020B7200000000000000" pitchFamily="34" charset="0"/>
            </a:endParaRPr>
          </a:p>
        </p:txBody>
      </p:sp>
      <p:sp>
        <p:nvSpPr>
          <p:cNvPr id="21512" name="Text Box 21511"/>
          <p:cNvSpPr txBox="1"/>
          <p:nvPr/>
        </p:nvSpPr>
        <p:spPr>
          <a:xfrm>
            <a:off x="228600" y="3733800"/>
            <a:ext cx="8915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Đây </a:t>
            </a:r>
            <a:r>
              <a:rPr lang="en-US"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l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µ 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hiÖn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t­îng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“«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nãi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gµ, bµ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nãi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vÞt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”®· vi ph¹m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ph­¬ng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ch©m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Quan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hÖ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trong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héi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tho¹i, do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kh«ng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hiÓu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chÝnh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x¸c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nghÜa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cña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800" b="1" i="1" err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tõ</a:t>
            </a:r>
            <a:r>
              <a:rPr sz="2800" b="1" i="1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.</a:t>
            </a:r>
            <a:endParaRPr sz="2800" b="1" i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21513" name="Text Box 21512"/>
          <p:cNvSpPr txBox="1"/>
          <p:nvPr/>
        </p:nvSpPr>
        <p:spPr>
          <a:xfrm>
            <a:off x="2971800" y="5181600"/>
            <a:ext cx="6019800" cy="1552575"/>
          </a:xfrm>
          <a:prstGeom prst="rect">
            <a:avLst/>
          </a:prstGeom>
          <a:solidFill>
            <a:srgbClr val="004442"/>
          </a:solidFill>
          <a:ln w="9525">
            <a:noFill/>
          </a:ln>
        </p:spPr>
        <p:txBody>
          <a:bodyPr>
            <a:spAutoFit/>
          </a:bodyPr>
          <a:p>
            <a:r>
              <a:rPr u="sng">
                <a:solidFill>
                  <a:srgbClr val="FFFFCC"/>
                </a:solidFill>
                <a:latin typeface=".VnTime" panose="020B7200000000000000" pitchFamily="34" charset="0"/>
              </a:rPr>
              <a:t>*</a:t>
            </a:r>
            <a:r>
              <a:rPr sz="2400" b="1" i="1" u="sng">
                <a:solidFill>
                  <a:srgbClr val="FFFFCC"/>
                </a:solidFill>
                <a:latin typeface=".VnTime" panose="020B7200000000000000" pitchFamily="34" charset="0"/>
              </a:rPr>
              <a:t>L­u ý 1: :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§Ó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sö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dông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tèt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tiÕng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ViÖt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Trong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giao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tiÕp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chóng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ta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cÇn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ph¶i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n¾m  ®­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îc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®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Çy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 ®ñ,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chÝnh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x¸c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nghÜa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cña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tõ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vµ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lùa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chän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tõ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thÝch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 </a:t>
            </a:r>
            <a:r>
              <a:rPr sz="2400" b="1" i="1" err="1">
                <a:solidFill>
                  <a:srgbClr val="FFFFCC"/>
                </a:solidFill>
                <a:latin typeface=".VnTime" panose="020B7200000000000000" pitchFamily="34" charset="0"/>
              </a:rPr>
              <a:t>hîp</a:t>
            </a:r>
            <a:r>
              <a:rPr sz="2400" b="1" i="1">
                <a:solidFill>
                  <a:srgbClr val="FFFFCC"/>
                </a:solidFill>
                <a:latin typeface=".VnTime" panose="020B7200000000000000" pitchFamily="34" charset="0"/>
              </a:rPr>
              <a:t>.</a:t>
            </a:r>
            <a:endParaRPr b="1" i="1">
              <a:solidFill>
                <a:srgbClr val="FFFFCC"/>
              </a:solidFill>
              <a:latin typeface=".VnTime" panose="020B7200000000000000" pitchFamily="34" charset="0"/>
            </a:endParaRPr>
          </a:p>
        </p:txBody>
      </p:sp>
      <p:sp>
        <p:nvSpPr>
          <p:cNvPr id="21516" name="Rectangles 21515"/>
          <p:cNvSpPr/>
          <p:nvPr/>
        </p:nvSpPr>
        <p:spPr>
          <a:xfrm>
            <a:off x="533400" y="1066800"/>
            <a:ext cx="8610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 C¶ ®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éi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chØ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cã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mét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cÇu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thñ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cã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kh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¶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ghi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bµn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chø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kh«ng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ph¶i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cÇu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thñ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chØ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thuËn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mét</a:t>
            </a:r>
            <a:r>
              <a:rPr sz="2400" b="1"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sz="2400" b="1" err="1">
                <a:latin typeface=".VnTime" panose="020B7200000000000000" pitchFamily="34" charset="0"/>
                <a:sym typeface="Wingdings" panose="05000000000000000000" pitchFamily="2" charset="2"/>
              </a:rPr>
              <a:t>ch©n</a:t>
            </a:r>
            <a:r>
              <a:rPr lang="en-US" sz="2400" b="1" err="1">
                <a:latin typeface=".VnTime" panose="020B7200000000000000" pitchFamily="34" charset="0"/>
                <a:sym typeface="Wingdings" panose="05000000000000000000" pitchFamily="2" charset="2"/>
              </a:rPr>
              <a:t>.</a:t>
            </a:r>
            <a:endParaRPr lang="en-US" sz="2400" b="1" err="1">
              <a:latin typeface=".VnTime" panose="020B72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21517" name="Rectangles 21516"/>
          <p:cNvSpPr/>
          <p:nvPr/>
        </p:nvSpPr>
        <p:spPr>
          <a:xfrm>
            <a:off x="0" y="1981200"/>
            <a:ext cx="32162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C¸ch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hiÓu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ng­êi</a:t>
            </a:r>
            <a:r>
              <a:rPr sz="24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400" b="1" err="1">
                <a:solidFill>
                  <a:srgbClr val="0000FF"/>
                </a:solidFill>
                <a:latin typeface=".VnTime" panose="020B7200000000000000" pitchFamily="34" charset="0"/>
              </a:rPr>
              <a:t>vî</a:t>
            </a:r>
            <a:endParaRPr sz="20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pic>
        <p:nvPicPr>
          <p:cNvPr id="21518" name="Picture 21517" descr="GARDO10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10200"/>
            <a:ext cx="1871663" cy="139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1512">
                                            <p:txEl>
                                              <p:charRg st="0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1" grpId="0"/>
      <p:bldP spid="21513" grpId="0" animBg="1"/>
      <p:bldP spid="21516" grpId="0"/>
      <p:bldP spid="215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itle 2560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err="1">
                <a:latin typeface=".VnTimeH" panose="020B7200000000000000" pitchFamily="34" charset="0"/>
              </a:rPr>
              <a:t>Th¶o</a:t>
            </a:r>
            <a:r>
              <a:rPr>
                <a:latin typeface=".VnTimeH" panose="020B7200000000000000" pitchFamily="34" charset="0"/>
              </a:rPr>
              <a:t> </a:t>
            </a:r>
            <a:r>
              <a:rPr err="1">
                <a:latin typeface=".VnTimeH" panose="020B7200000000000000" pitchFamily="34" charset="0"/>
              </a:rPr>
              <a:t>luËn</a:t>
            </a:r>
            <a:r>
              <a:t> </a:t>
            </a:r>
          </a:p>
        </p:txBody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p>
            <a:pPr marL="609600" indent="-609600">
              <a:buFontTx/>
              <a:buAutoNum type="arabicPeriod"/>
            </a:pP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Lµm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thÕ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nµo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®Ó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sö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dông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®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óng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vµ hay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TiÕng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ViÖt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? </a:t>
            </a:r>
            <a:endParaRPr b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marL="609600" indent="-609600">
              <a:buFontTx/>
              <a:buNone/>
            </a:pPr>
            <a:endParaRPr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25604" name="Rectangles 25603"/>
          <p:cNvSpPr/>
          <p:nvPr/>
        </p:nvSpPr>
        <p:spPr>
          <a:xfrm>
            <a:off x="1371600" y="2514600"/>
            <a:ext cx="7772400" cy="167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609600" lvl="0" indent="-609600">
              <a:buFontTx/>
              <a:buNone/>
            </a:pP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     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CÇn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n¾m ®­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îc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chÝnh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x¸c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nghÜa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,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th­êng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xuyªn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trau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dåi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vèn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vµ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chó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ý ®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Æc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®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iÓm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huèng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khi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i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i="1" err="1">
                <a:solidFill>
                  <a:srgbClr val="0000FF"/>
                </a:solidFill>
                <a:latin typeface=".VnTime" panose="020B7200000000000000" pitchFamily="34" charset="0"/>
              </a:rPr>
              <a:t>tiÕp</a:t>
            </a:r>
            <a:r>
              <a:rPr>
                <a:latin typeface=".VnTime" panose="020B7200000000000000" pitchFamily="34" charset="0"/>
              </a:rPr>
              <a:t> </a:t>
            </a:r>
            <a:endParaRPr>
              <a:latin typeface=".VnTime" panose="020B7200000000000000" pitchFamily="34" charset="0"/>
            </a:endParaRPr>
          </a:p>
          <a:p>
            <a:pPr marL="609600" lvl="0" indent="-609600">
              <a:buFontTx/>
              <a:buNone/>
            </a:pPr>
            <a:endParaRPr>
              <a:latin typeface=".VnTime" panose="020B7200000000000000" pitchFamily="34" charset="0"/>
            </a:endParaRPr>
          </a:p>
        </p:txBody>
      </p:sp>
      <p:sp>
        <p:nvSpPr>
          <p:cNvPr id="25605" name="Rectangles 25604"/>
          <p:cNvSpPr/>
          <p:nvPr/>
        </p:nvSpPr>
        <p:spPr>
          <a:xfrm>
            <a:off x="609600" y="4267200"/>
            <a:ext cx="82296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609600" lvl="0" indent="-609600">
              <a:buFontTx/>
              <a:buNone/>
            </a:pP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2. Nh¾c l¹i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mét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sè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tr­êng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hîp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vÒ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tõ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®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ång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©m, ®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ång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nghÜa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,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tr¸i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nghÜa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,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nhiÒu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b="1" err="1">
                <a:solidFill>
                  <a:srgbClr val="FF3300"/>
                </a:solidFill>
                <a:latin typeface=".VnTime" panose="020B7200000000000000" pitchFamily="34" charset="0"/>
              </a:rPr>
              <a:t>nghÜa</a:t>
            </a:r>
            <a:r>
              <a:rPr b="1">
                <a:solidFill>
                  <a:srgbClr val="FF3300"/>
                </a:solidFill>
                <a:latin typeface=".VnTime" panose="020B7200000000000000" pitchFamily="34" charset="0"/>
              </a:rPr>
              <a:t>. </a:t>
            </a:r>
            <a:endParaRPr b="1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marL="609600" lvl="0" indent="-609600">
              <a:buFontTx/>
              <a:buNone/>
            </a:pPr>
            <a:endParaRPr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25606" name="Picture 25605" descr="bb_foo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500"/>
            <a:ext cx="72390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5061</Words>
  <Application>WPS Presentation</Application>
  <PresentationFormat/>
  <Paragraphs>216</Paragraphs>
  <Slides>17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.VnTimeH</vt:lpstr>
      <vt:lpstr>.VnTime</vt:lpstr>
      <vt:lpstr>.VnArabia</vt:lpstr>
      <vt:lpstr>Segoe Print</vt:lpstr>
      <vt:lpstr>Microsoft YaHei</vt:lpstr>
      <vt:lpstr>Arial Unicode MS</vt:lpstr>
      <vt:lpstr>Default Design</vt:lpstr>
      <vt:lpstr>PowerPoint 演示文稿</vt:lpstr>
      <vt:lpstr>PowerPoint 演示文稿</vt:lpstr>
      <vt:lpstr>C©u 2 : X¸c ®Þnh biÖn ph¸p tu tõ trong c©u </vt:lpstr>
      <vt:lpstr>PowerPoint 演示文稿</vt:lpstr>
      <vt:lpstr>PowerPoint 演示文稿</vt:lpstr>
      <vt:lpstr>Bµi tËp 1 </vt:lpstr>
      <vt:lpstr>PowerPoint 演示文稿</vt:lpstr>
      <vt:lpstr>PowerPoint 演示文稿</vt:lpstr>
      <vt:lpstr>Th¶o luËn </vt:lpstr>
      <vt:lpstr>PowerPoint 演示文稿</vt:lpstr>
      <vt:lpstr>PowerPoint 演示文稿</vt:lpstr>
      <vt:lpstr>PowerPoint 演示文稿</vt:lpstr>
      <vt:lpstr>PowerPoint 演示文稿</vt:lpstr>
      <vt:lpstr>Bài tập: Hãy ghi tên các sự vật, hiện tượng được đặt tên theo cách dùng từ ngữ có sẵn dựa vào đặc điểm của sự vật hiện tượng được gọi tên?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Thành Phạm</dc:creator>
  <cp:lastModifiedBy>thanh</cp:lastModifiedBy>
  <cp:revision>18</cp:revision>
  <dcterms:created xsi:type="dcterms:W3CDTF">2023-11-27T13:53:00Z</dcterms:created>
  <dcterms:modified xsi:type="dcterms:W3CDTF">2023-11-30T02:06:28Z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FC057C82BA0948A18218496F7BA48D29_13</vt:lpwstr>
  </property>
  <property fmtid="{D5CDD505-2E9C-101B-9397-08002B2CF9AE}" pid="4" name="KSOProductBuildVer">
    <vt:lpwstr>1033-12.2.0.13306</vt:lpwstr>
  </property>
</Properties>
</file>