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57" r:id="rId4"/>
    <p:sldId id="259" r:id="rId5"/>
    <p:sldId id="265" r:id="rId6"/>
    <p:sldId id="277" r:id="rId7"/>
    <p:sldId id="268" r:id="rId8"/>
    <p:sldId id="278" r:id="rId9"/>
    <p:sldId id="269" r:id="rId10"/>
    <p:sldId id="270" r:id="rId11"/>
    <p:sldId id="271" r:id="rId12"/>
    <p:sldId id="276" r:id="rId13"/>
    <p:sldId id="273" r:id="rId14"/>
    <p:sldId id="267" r:id="rId15"/>
    <p:sldId id="279" r:id="rId16"/>
    <p:sldId id="307" r:id="rId17"/>
    <p:sldId id="264" r:id="rId18"/>
    <p:sldId id="261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420"/>
    <a:srgbClr val="F80819"/>
    <a:srgbClr val="FFFF66"/>
    <a:srgbClr val="3333CC"/>
    <a:srgbClr val="CC330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6"/>
    <p:restoredTop sz="94660"/>
  </p:normalViewPr>
  <p:slideViewPr>
    <p:cSldViewPr showGuides="1">
      <p:cViewPr varScale="1">
        <p:scale>
          <a:sx n="50" d="100"/>
          <a:sy n="5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folHlink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folHlink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folHlink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folHlink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folHlink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folHlink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folHlink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folHlink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hyperlink" Target="http://upload.wikimedia.org/wikipedia/vi/5/59/Kim_Lan.jpe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Title 1"/>
          <p:cNvSpPr>
            <a:spLocks noGrp="1"/>
          </p:cNvSpPr>
          <p:nvPr>
            <p:ph type="ctrTitle"/>
          </p:nvPr>
        </p:nvSpPr>
        <p:spPr/>
        <p:txBody>
          <a:bodyPr anchor="b" anchorCtr="0"/>
          <a:p>
            <a:pPr defTabSz="914400">
              <a:buClrTx/>
              <a:buSzTx/>
              <a:buFontTx/>
              <a:buNone/>
            </a:pPr>
            <a:endParaRPr lang="en-US" altLang="zh-CN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/>
        <p:txBody>
          <a:bodyPr anchor="t" anchorCtr="0"/>
          <a:p>
            <a:pPr defTabSz="914400">
              <a:buClrTx/>
              <a:buSzTx/>
              <a:buFontTx/>
            </a:pPr>
            <a:endParaRPr lang="en-US" altLang="zh-CN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-190500" y="-190500"/>
            <a:ext cx="9318625" cy="7011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11150" y="228600"/>
            <a:ext cx="8383588" cy="3330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r>
              <a:rPr lang="en-US" altLang="zh-CN" sz="6000" b="1" i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endParaRPr lang="en-US" altLang="zh-CN" sz="6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60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~ Kim Lân ~</a:t>
            </a:r>
            <a:endParaRPr lang="en-US" altLang="zh-CN" sz="6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6000" b="1" i="1">
                <a:solidFill>
                  <a:srgbClr val="FF0000"/>
                </a:solidFill>
                <a:latin typeface="Times New Roman" panose="02020603050405020304" pitchFamily="18" charset="0"/>
              </a:rPr>
              <a:t>(Tiết 1)</a:t>
            </a:r>
            <a:endParaRPr lang="en-US" altLang="zh-CN" sz="6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000">
                <a:latin typeface="Times New Roman" panose="02020603050405020304" pitchFamily="18" charset="0"/>
              </a:rPr>
              <a:t> </a:t>
            </a:r>
            <a:endParaRPr lang="en-SG" altLang="x-none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5" name="Text Box 17414"/>
          <p:cNvSpPr txBox="1"/>
          <p:nvPr/>
        </p:nvSpPr>
        <p:spPr>
          <a:xfrm>
            <a:off x="457200" y="0"/>
            <a:ext cx="71628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sz="32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Text Box 17415"/>
          <p:cNvSpPr txBox="1"/>
          <p:nvPr/>
        </p:nvSpPr>
        <p:spPr>
          <a:xfrm>
            <a:off x="0" y="381000"/>
            <a:ext cx="9144000" cy="2041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+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Nhìn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lũ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con ,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tủi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mắt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giàn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ra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=&gt;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xấu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hổ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nhục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nhã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vì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nghĩ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sự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hắt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hủi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khing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bỉ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đời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dành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đứa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gian,ông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căm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giận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dân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gọi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“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bay”</a:t>
            </a:r>
            <a:endParaRPr lang="en-US" sz="32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Text Box 17416"/>
          <p:cNvSpPr txBox="1"/>
          <p:nvPr/>
        </p:nvSpPr>
        <p:spPr>
          <a:xfrm>
            <a:off x="0" y="2514600"/>
            <a:ext cx="9144000" cy="2041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+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ngờ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ngợ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tin ,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kiểm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từng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óc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nhưng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chứng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cớ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hiển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thằng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chánh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Bệu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làng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mình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=&gt;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đành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cay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đắng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chấp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sự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thật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nhục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nhã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giày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vò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trí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. </a:t>
            </a:r>
            <a:endParaRPr lang="en-US" sz="32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Text Box 17417"/>
          <p:cNvSpPr txBox="1"/>
          <p:nvPr/>
        </p:nvSpPr>
        <p:spPr>
          <a:xfrm>
            <a:off x="0" y="4572000"/>
            <a:ext cx="9144000" cy="2041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+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lo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lắng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buôn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bán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chỗ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ở ,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chân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tay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nhủn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ra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trống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ngực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đập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thình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thịch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nghe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mụ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chủ</a:t>
            </a:r>
            <a:r>
              <a:rPr lang="en-US" sz="32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3333CC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=&gt;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Nỗi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ám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trực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biến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sự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sợ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hãi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xuyên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đau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xót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tủi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hổ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en-US" sz="32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charRg st="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6">
                                            <p:txEl>
                                              <p:charRg st="0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8" name="Rectangles 23557"/>
          <p:cNvSpPr/>
          <p:nvPr/>
        </p:nvSpPr>
        <p:spPr>
          <a:xfrm>
            <a:off x="152400" y="304800"/>
            <a:ext cx="4044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I. </a:t>
            </a:r>
            <a:r>
              <a:rPr lang="en-US" sz="32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Đọc</a:t>
            </a:r>
            <a:r>
              <a:rPr lang="en-US" sz="3200" u="sng">
                <a:solidFill>
                  <a:schemeClr val="accent2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chung</a:t>
            </a:r>
            <a:endParaRPr lang="en-US" sz="3200" u="sng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Text Box 23558"/>
          <p:cNvSpPr txBox="1"/>
          <p:nvPr/>
        </p:nvSpPr>
        <p:spPr>
          <a:xfrm>
            <a:off x="0" y="1295400"/>
            <a:ext cx="5105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II. </a:t>
            </a:r>
            <a:r>
              <a:rPr lang="en-US" sz="32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Đọc</a:t>
            </a:r>
            <a:r>
              <a:rPr lang="en-US" sz="32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bản</a:t>
            </a:r>
            <a:r>
              <a:rPr lang="en-US" sz="3200" u="sng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3200" u="sng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 Box 23559"/>
          <p:cNvSpPr txBox="1"/>
          <p:nvPr/>
        </p:nvSpPr>
        <p:spPr>
          <a:xfrm>
            <a:off x="609600" y="2514600"/>
            <a:ext cx="75438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en-US" sz="2800" i="1" u="sng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28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Rectangles 23560"/>
          <p:cNvSpPr/>
          <p:nvPr/>
        </p:nvSpPr>
        <p:spPr>
          <a:xfrm>
            <a:off x="304800" y="1752600"/>
            <a:ext cx="8839200" cy="106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1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tin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làng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chợ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Dầu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sz="3200" i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giặc</a:t>
            </a:r>
            <a:endParaRPr lang="en-US" sz="3200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Text Box 23561"/>
          <p:cNvSpPr txBox="1"/>
          <p:nvPr/>
        </p:nvSpPr>
        <p:spPr>
          <a:xfrm>
            <a:off x="0" y="2667000"/>
            <a:ext cx="9144000" cy="1554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tin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quá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đột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ngột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ngạc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sững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sờ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hốt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hoảng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.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vô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tủi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xấu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hổ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đau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đớn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tê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tái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lòng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3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4" name="Text Box 23563"/>
          <p:cNvSpPr txBox="1"/>
          <p:nvPr/>
        </p:nvSpPr>
        <p:spPr>
          <a:xfrm>
            <a:off x="0" y="4038600"/>
            <a:ext cx="9144000" cy="2528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- Tin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dữ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trở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nỗi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ám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day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dứt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Cuối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biến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sự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sợ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hãi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xuyên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bế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suy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sụp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tinh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thần.Đây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chất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suy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nghĩ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dự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lòng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trọng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dân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accent2"/>
                </a:solidFill>
                <a:latin typeface="Times New Roman" panose="02020603050405020304" pitchFamily="18" charset="0"/>
              </a:rPr>
              <a:t>Việt</a:t>
            </a:r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Nam.</a:t>
            </a:r>
            <a:endParaRPr lang="en-US" sz="3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Text Box 23564"/>
          <p:cNvSpPr txBox="1"/>
          <p:nvPr/>
        </p:nvSpPr>
        <p:spPr>
          <a:xfrm>
            <a:off x="762000" y="5638800"/>
            <a:ext cx="80772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sz="3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charRg st="0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3564">
                                            <p:txEl>
                                              <p:charRg st="0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1" grpId="0"/>
      <p:bldP spid="235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6" name="Text Box 19465"/>
          <p:cNvSpPr txBox="1"/>
          <p:nvPr/>
        </p:nvSpPr>
        <p:spPr>
          <a:xfrm>
            <a:off x="0" y="0"/>
            <a:ext cx="9144000" cy="2289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+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=&gt; 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Miêu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tả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qua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ngôn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đối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thoại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độc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thoại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Ngôn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quần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mộc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mạc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giản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dị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: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ghét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thậm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vưỡn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khướt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cung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cúc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cơ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chừng,gồng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hở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…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8" name="Text Box 19467"/>
          <p:cNvSpPr txBox="1"/>
          <p:nvPr/>
        </p:nvSpPr>
        <p:spPr>
          <a:xfrm>
            <a:off x="0" y="2514600"/>
            <a:ext cx="8534400" cy="2898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40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Thảo</a:t>
            </a:r>
            <a:r>
              <a:rPr lang="en-US" sz="4000" u="sng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luận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ý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kiến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cho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khắc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họa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nổi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bật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 Kim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Lân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đặt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huống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.Theo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em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huống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nào?Tác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huống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? 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7" name="Text Box 13316"/>
          <p:cNvSpPr txBox="1"/>
          <p:nvPr/>
        </p:nvSpPr>
        <p:spPr>
          <a:xfrm>
            <a:off x="0" y="0"/>
            <a:ext cx="9144000" cy="6427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=&gt;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huống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đặc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sắc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huống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cờ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nghe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tin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dân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chợ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Dầu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gian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kháng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cụ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Hồ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.</a:t>
            </a:r>
            <a:endParaRPr lang="en-US" sz="32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endParaRPr lang="en-US" sz="32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Tác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này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rất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lí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nên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nút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thắt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gây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ra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mâu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thuẫn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giằng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xé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trí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lão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kiện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sâu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sắc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en-US" sz="32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endParaRPr lang="en-US" sz="32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dung:Góp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rõ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ánh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ca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ngợi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chân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giản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dị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nông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dân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Nam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kháng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chống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8000"/>
                </a:solidFill>
                <a:latin typeface="Times New Roman" panose="02020603050405020304" pitchFamily="18" charset="0"/>
              </a:rPr>
              <a:t>Pháp</a:t>
            </a: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. </a:t>
            </a:r>
            <a:endParaRPr lang="en-US" sz="32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Rectangles 26626"/>
          <p:cNvSpPr/>
          <p:nvPr/>
        </p:nvSpPr>
        <p:spPr>
          <a:xfrm>
            <a:off x="76200" y="304800"/>
            <a:ext cx="35591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I. </a:t>
            </a:r>
            <a:r>
              <a:rPr lang="en-US" sz="28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Đọc</a:t>
            </a:r>
            <a:r>
              <a:rPr lang="en-US" sz="2800" u="sng">
                <a:solidFill>
                  <a:schemeClr val="accent2"/>
                </a:solidFill>
                <a:latin typeface="Times New Roman" panose="02020603050405020304" pitchFamily="18" charset="0"/>
              </a:rPr>
              <a:t> – </a:t>
            </a:r>
            <a:r>
              <a:rPr lang="en-US" sz="28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chung</a:t>
            </a:r>
            <a:endParaRPr lang="en-US" sz="2800" u="sng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Text Box 26627"/>
          <p:cNvSpPr txBox="1"/>
          <p:nvPr/>
        </p:nvSpPr>
        <p:spPr>
          <a:xfrm>
            <a:off x="0" y="1295400"/>
            <a:ext cx="5105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II. </a:t>
            </a:r>
            <a:r>
              <a:rPr lang="en-US" sz="28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Đọc</a:t>
            </a:r>
            <a:r>
              <a:rPr lang="en-US" sz="28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văn</a:t>
            </a:r>
            <a:r>
              <a:rPr lang="en-US" sz="28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u="sng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2800" u="sng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26628"/>
          <p:cNvSpPr txBox="1"/>
          <p:nvPr/>
        </p:nvSpPr>
        <p:spPr>
          <a:xfrm>
            <a:off x="609600" y="2514600"/>
            <a:ext cx="75438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en-US" sz="2800" i="1" u="sng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28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Rectangles 26629"/>
          <p:cNvSpPr/>
          <p:nvPr/>
        </p:nvSpPr>
        <p:spPr>
          <a:xfrm>
            <a:off x="304800" y="1905000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1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trạng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tin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làng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chợ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Dầu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giặc</a:t>
            </a:r>
            <a:endParaRPr lang="en-US" sz="2800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Text Box 26630"/>
          <p:cNvSpPr txBox="1"/>
          <p:nvPr/>
        </p:nvSpPr>
        <p:spPr>
          <a:xfrm>
            <a:off x="0" y="2438400"/>
            <a:ext cx="9144000" cy="1373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tin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quá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ngột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ngạc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sững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sờ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cao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hốt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hoảng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.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vô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cùng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tủi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xấu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hổ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đau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đớn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tê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tái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2" name="Text Box 26631"/>
          <p:cNvSpPr txBox="1"/>
          <p:nvPr/>
        </p:nvSpPr>
        <p:spPr>
          <a:xfrm>
            <a:off x="0" y="3733800"/>
            <a:ext cx="9144000" cy="1800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    -</a:t>
            </a: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Tin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ấy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trở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nỗi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ám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day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dứt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Cuối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cùng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biến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sợ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hãi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xuyên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bế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tắc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suy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sụp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thần.Đây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trạng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suy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nghĩ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danh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dự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trọng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Việt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Nam.</a:t>
            </a:r>
            <a:endParaRPr 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 Box 26632"/>
          <p:cNvSpPr txBox="1"/>
          <p:nvPr/>
        </p:nvSpPr>
        <p:spPr>
          <a:xfrm>
            <a:off x="762000" y="5638800"/>
            <a:ext cx="80772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sz="3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Text Box 26633"/>
          <p:cNvSpPr txBox="1"/>
          <p:nvPr/>
        </p:nvSpPr>
        <p:spPr>
          <a:xfrm>
            <a:off x="0" y="5484813"/>
            <a:ext cx="9144000" cy="13731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Tình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huống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gay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cấn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,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độc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đáo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.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Miêu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tả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qua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hành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,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ngôn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ngữ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thoại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,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độc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thoại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,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độc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thoại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nội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.</a:t>
            </a:r>
            <a:endParaRPr 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30" grpId="0"/>
      <p:bldP spid="26631" grpId="0"/>
      <p:bldP spid="26632" grpId="0"/>
      <p:bldP spid="266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en-US" altLang="zh-CN"/>
          </a:p>
        </p:txBody>
      </p:sp>
      <p:pic>
        <p:nvPicPr>
          <p:cNvPr id="19458" name="Content Placeholder 1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Text Box 7171"/>
          <p:cNvSpPr txBox="1"/>
          <p:nvPr/>
        </p:nvSpPr>
        <p:spPr>
          <a:xfrm>
            <a:off x="739775" y="2757488"/>
            <a:ext cx="8081963" cy="166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50000"/>
              </a:spcBef>
            </a:pPr>
            <a:r>
              <a:rPr lang="en-US" altLang="zh-CN" sz="5400" u="sng">
                <a:solidFill>
                  <a:srgbClr val="FF3300"/>
                </a:solidFill>
                <a:latin typeface="Times New Roman" panose="02020603050405020304" pitchFamily="18" charset="0"/>
              </a:rPr>
              <a:t>Đọc bài và tóm tắt tác phẩm</a:t>
            </a:r>
            <a:endParaRPr lang="en-US" altLang="zh-CN" sz="5400" u="sng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Text Box 10242"/>
          <p:cNvSpPr txBox="1"/>
          <p:nvPr/>
        </p:nvSpPr>
        <p:spPr>
          <a:xfrm>
            <a:off x="304800" y="304800"/>
            <a:ext cx="57150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Củng</a:t>
            </a:r>
            <a:r>
              <a:rPr lang="en-US" sz="3600" u="sng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cố</a:t>
            </a:r>
            <a:r>
              <a:rPr lang="en-US" sz="3600" u="sng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u="sng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u="sng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endParaRPr lang="en-US" sz="3600" u="sng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Text Box 10243"/>
          <p:cNvSpPr txBox="1"/>
          <p:nvPr/>
        </p:nvSpPr>
        <p:spPr>
          <a:xfrm>
            <a:off x="0" y="1447800"/>
            <a:ext cx="8686800" cy="1739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-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ngắn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“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”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viết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tài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 a.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trí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	               b.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nữ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 c.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nông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dân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	               d.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lính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Oval 10244"/>
          <p:cNvSpPr/>
          <p:nvPr/>
        </p:nvSpPr>
        <p:spPr>
          <a:xfrm>
            <a:off x="228600" y="2667000"/>
            <a:ext cx="533400" cy="533400"/>
          </a:xfrm>
          <a:prstGeom prst="ellipse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Text Box 7171"/>
          <p:cNvSpPr txBox="1"/>
          <p:nvPr/>
        </p:nvSpPr>
        <p:spPr>
          <a:xfrm>
            <a:off x="228600" y="228600"/>
            <a:ext cx="4724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8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2800" u="sng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u="sng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u="sng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err="1">
                <a:solidFill>
                  <a:srgbClr val="FF3300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u="sng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sz="2800" u="sng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Text Box 7173"/>
          <p:cNvSpPr txBox="1"/>
          <p:nvPr/>
        </p:nvSpPr>
        <p:spPr>
          <a:xfrm>
            <a:off x="457200" y="762000"/>
            <a:ext cx="8686800" cy="5692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2800" i="1" u="sng" err="1">
                <a:solidFill>
                  <a:srgbClr val="008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i="1" u="sng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u="sng" err="1">
                <a:solidFill>
                  <a:srgbClr val="008000"/>
                </a:solidFill>
                <a:latin typeface="Times New Roman" panose="02020603050405020304" pitchFamily="18" charset="0"/>
              </a:rPr>
              <a:t>cũ</a:t>
            </a:r>
            <a:r>
              <a:rPr lang="en-US" sz="2800" i="1" u="sng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sz="2800" u="sng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tóm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tắt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trích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.</a:t>
            </a:r>
            <a:endParaRPr lang="en-US" sz="28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Nắm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vững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sắc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huống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miêu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tả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trạng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  <a:endParaRPr lang="en-US" sz="2800" i="1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2800" i="1" u="sng" err="1">
                <a:solidFill>
                  <a:srgbClr val="008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i="1" u="sng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u="sng" err="1">
                <a:solidFill>
                  <a:srgbClr val="008000"/>
                </a:solidFill>
                <a:latin typeface="Times New Roman" panose="02020603050405020304" pitchFamily="18" charset="0"/>
              </a:rPr>
              <a:t>mới</a:t>
            </a:r>
            <a:r>
              <a:rPr lang="en-US" sz="2800" i="1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sz="28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Soạn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tiếp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“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”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Kim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Lân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  <a:endParaRPr lang="en-US" sz="28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Soạn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/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sgk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chú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ý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:</a:t>
            </a:r>
            <a:endParaRPr lang="en-US" sz="28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 +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miêu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tả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trạng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nghe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tin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cải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chợ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Dầu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gian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?</a:t>
            </a:r>
            <a:endParaRPr lang="en-US" sz="28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 +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Nêu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trạng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  <a:endParaRPr lang="en-US" sz="28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 +</a:t>
            </a:r>
            <a:r>
              <a:rPr lang="en-US" altLang="zh-CN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xét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nghệ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miêu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tả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ngông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kể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tác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8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 .</a:t>
            </a:r>
            <a:endParaRPr lang="en-US" sz="28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3076" descr="Trangquacuas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Text Box 3077"/>
          <p:cNvSpPr txBox="1"/>
          <p:nvPr/>
        </p:nvSpPr>
        <p:spPr>
          <a:xfrm>
            <a:off x="457200" y="3810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KIỂM TRA BÀI CŨ.</a:t>
            </a:r>
            <a:endParaRPr lang="en-US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Text Box 3078"/>
          <p:cNvSpPr txBox="1"/>
          <p:nvPr/>
        </p:nvSpPr>
        <p:spPr>
          <a:xfrm>
            <a:off x="1447800" y="1600200"/>
            <a:ext cx="6629400" cy="1739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 err="1">
                <a:latin typeface="Times New Roman" panose="02020603050405020304" pitchFamily="18" charset="0"/>
              </a:rPr>
              <a:t>Đọc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thuộc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bài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thơ</a:t>
            </a:r>
            <a:r>
              <a:rPr lang="en-US" sz="3600">
                <a:latin typeface="Times New Roman" panose="02020603050405020304" pitchFamily="18" charset="0"/>
              </a:rPr>
              <a:t> “ </a:t>
            </a:r>
            <a:r>
              <a:rPr lang="en-US" sz="3600" err="1">
                <a:latin typeface="Times New Roman" panose="02020603050405020304" pitchFamily="18" charset="0"/>
              </a:rPr>
              <a:t>Ánh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trăng</a:t>
            </a:r>
            <a:r>
              <a:rPr lang="en-US" sz="3600">
                <a:latin typeface="Times New Roman" panose="02020603050405020304" pitchFamily="18" charset="0"/>
              </a:rPr>
              <a:t>” </a:t>
            </a:r>
            <a:r>
              <a:rPr lang="en-US" sz="3600" err="1">
                <a:latin typeface="Times New Roman" panose="02020603050405020304" pitchFamily="18" charset="0"/>
              </a:rPr>
              <a:t>và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nêu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cảm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nhận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của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em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về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hai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khổ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thơ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cuối</a:t>
            </a: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</a:rPr>
              <a:t>bài</a:t>
            </a:r>
            <a:r>
              <a:rPr lang="en-US" sz="3600">
                <a:latin typeface="Times New Roman" panose="02020603050405020304" pitchFamily="18" charset="0"/>
              </a:rPr>
              <a:t> ?</a:t>
            </a:r>
            <a:endParaRPr 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ext Box 5126"/>
          <p:cNvSpPr txBox="1"/>
          <p:nvPr/>
        </p:nvSpPr>
        <p:spPr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Text Box 5131"/>
          <p:cNvSpPr txBox="1"/>
          <p:nvPr/>
        </p:nvSpPr>
        <p:spPr>
          <a:xfrm>
            <a:off x="0" y="990600"/>
            <a:ext cx="8610600" cy="21066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>
              <a:spcBef>
                <a:spcPct val="50000"/>
              </a:spcBef>
            </a:pP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I.Đọc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Tìm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chung</a:t>
            </a:r>
            <a:endParaRPr lang="en-US" sz="3600" u="sng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endParaRPr 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41" name="Picture 5140" descr="Tập tin:Kim Lan.jpe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95400"/>
            <a:ext cx="41910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5" name="Text Box 5144"/>
          <p:cNvSpPr txBox="1"/>
          <p:nvPr/>
        </p:nvSpPr>
        <p:spPr>
          <a:xfrm>
            <a:off x="0" y="1752600"/>
            <a:ext cx="6705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1.Tác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giả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-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tác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phẩm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7" name="Text Box 5146"/>
          <p:cNvSpPr txBox="1"/>
          <p:nvPr/>
        </p:nvSpPr>
        <p:spPr>
          <a:xfrm>
            <a:off x="0" y="2209800"/>
            <a:ext cx="3581400" cy="1465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2.Đọc-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tóm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tắt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5148" name="Text Box 5147"/>
          <p:cNvSpPr txBox="1"/>
          <p:nvPr/>
        </p:nvSpPr>
        <p:spPr>
          <a:xfrm>
            <a:off x="0" y="2667000"/>
            <a:ext cx="5334000" cy="2014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3.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Chú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thích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5149" name="Text Box 5148"/>
          <p:cNvSpPr txBox="1"/>
          <p:nvPr/>
        </p:nvSpPr>
        <p:spPr>
          <a:xfrm>
            <a:off x="0" y="3352800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4.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Bố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cục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Text Box 5149"/>
          <p:cNvSpPr txBox="1"/>
          <p:nvPr/>
        </p:nvSpPr>
        <p:spPr>
          <a:xfrm>
            <a:off x="762000" y="54102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151" name="Text Box 5150"/>
          <p:cNvSpPr txBox="1"/>
          <p:nvPr/>
        </p:nvSpPr>
        <p:spPr>
          <a:xfrm>
            <a:off x="304800" y="3124200"/>
            <a:ext cx="7239000" cy="2584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+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Vạt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: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mảnh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vùng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khoảng(đất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)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+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Ghét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thậm:ghét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lắm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+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Vưỡn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: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vẫn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5" grpId="0"/>
      <p:bldP spid="5147" grpId="0"/>
      <p:bldP spid="5148" grpId="0"/>
      <p:bldP spid="5149" grpId="0"/>
      <p:bldP spid="5151" grpId="0"/>
      <p:bldP spid="51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 Box 11266"/>
          <p:cNvSpPr txBox="1"/>
          <p:nvPr/>
        </p:nvSpPr>
        <p:spPr>
          <a:xfrm>
            <a:off x="533400" y="457200"/>
            <a:ext cx="8458200" cy="5035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Phần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1: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đầu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… “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nhúc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nhích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”: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tin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chợ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Dầu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Việt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gian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Phần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2:Tiếp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… “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đôi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phần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”: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xấu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hổ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buồn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bực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đau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khổ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ba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bốn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ngày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Phần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3:Còn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lại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sung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sướng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yêu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Dầu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tin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phải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theo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Việt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gian</a:t>
            </a: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24577"/>
          <p:cNvSpPr txBox="1"/>
          <p:nvPr/>
        </p:nvSpPr>
        <p:spPr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Text Box 24580"/>
          <p:cNvSpPr txBox="1"/>
          <p:nvPr/>
        </p:nvSpPr>
        <p:spPr>
          <a:xfrm>
            <a:off x="0" y="990600"/>
            <a:ext cx="8610600" cy="21066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>
              <a:spcBef>
                <a:spcPct val="50000"/>
              </a:spcBef>
            </a:pP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I.Đọc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Tìm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chung</a:t>
            </a:r>
            <a:endParaRPr lang="en-US" sz="3600" u="sng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endParaRPr 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24582"/>
          <p:cNvSpPr txBox="1"/>
          <p:nvPr/>
        </p:nvSpPr>
        <p:spPr>
          <a:xfrm>
            <a:off x="0" y="1752600"/>
            <a:ext cx="6705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1.Tác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giả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-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tác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phẩm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Text Box 24583"/>
          <p:cNvSpPr txBox="1"/>
          <p:nvPr/>
        </p:nvSpPr>
        <p:spPr>
          <a:xfrm>
            <a:off x="0" y="2514600"/>
            <a:ext cx="3581400" cy="1465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2.Đọc-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tóm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tắt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24585" name="Text Box 24584"/>
          <p:cNvSpPr txBox="1"/>
          <p:nvPr/>
        </p:nvSpPr>
        <p:spPr>
          <a:xfrm>
            <a:off x="0" y="3200400"/>
            <a:ext cx="5334000" cy="2014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3.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Chú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thích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24586" name="Text Box 24585"/>
          <p:cNvSpPr txBox="1"/>
          <p:nvPr/>
        </p:nvSpPr>
        <p:spPr>
          <a:xfrm>
            <a:off x="0" y="3962400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4.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Bố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cục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Text Box 24586"/>
          <p:cNvSpPr txBox="1"/>
          <p:nvPr/>
        </p:nvSpPr>
        <p:spPr>
          <a:xfrm>
            <a:off x="762000" y="54102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4589" name="Text Box 24588"/>
          <p:cNvSpPr txBox="1"/>
          <p:nvPr/>
        </p:nvSpPr>
        <p:spPr>
          <a:xfrm>
            <a:off x="0" y="464820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II.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Đọc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-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Tìm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văn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sz="2800" u="sng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0" name="Text Box 24589"/>
          <p:cNvSpPr txBox="1"/>
          <p:nvPr/>
        </p:nvSpPr>
        <p:spPr>
          <a:xfrm>
            <a:off x="304800" y="518160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1.Tâm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tin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chợ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Dầu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theo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Việt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gian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  <p:bldP spid="24584" grpId="0"/>
      <p:bldP spid="24585" grpId="0"/>
      <p:bldP spid="24586" grpId="0"/>
      <p:bldP spid="24589" grpId="0"/>
      <p:bldP spid="245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Text Box 14338"/>
          <p:cNvSpPr txBox="1"/>
          <p:nvPr/>
        </p:nvSpPr>
        <p:spPr>
          <a:xfrm>
            <a:off x="304800" y="0"/>
            <a:ext cx="50292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sống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nơi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sơ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tán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Rectangles 14340"/>
          <p:cNvSpPr/>
          <p:nvPr/>
        </p:nvSpPr>
        <p:spPr>
          <a:xfrm>
            <a:off x="0" y="2971800"/>
            <a:ext cx="8763000" cy="1190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=&gt;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Xa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quê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lo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toan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kiếm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sống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rất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nghèo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khổ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,</a:t>
            </a:r>
            <a:endParaRPr lang="en-US" sz="36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khó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khăn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  <a:endParaRPr lang="en-US" sz="36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Rectangles 14341"/>
          <p:cNvSpPr/>
          <p:nvPr/>
        </p:nvSpPr>
        <p:spPr>
          <a:xfrm>
            <a:off x="409575" y="762000"/>
            <a:ext cx="8543925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+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quê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kháng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chống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Pháp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.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4" name="Rectangles 14343"/>
          <p:cNvSpPr/>
          <p:nvPr/>
        </p:nvSpPr>
        <p:spPr>
          <a:xfrm>
            <a:off x="336550" y="3200400"/>
            <a:ext cx="88074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=&gt;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vui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vẻ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hạnh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phúc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thấy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trẻ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ra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.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6" name="Text Box 14345"/>
          <p:cNvSpPr txBox="1"/>
          <p:nvPr/>
        </p:nvSpPr>
        <p:spPr>
          <a:xfrm>
            <a:off x="304800" y="0"/>
            <a:ext cx="76200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Mối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quan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7" name="Rectangles 14366"/>
          <p:cNvSpPr/>
          <p:nvPr/>
        </p:nvSpPr>
        <p:spPr>
          <a:xfrm>
            <a:off x="123825" y="1981200"/>
            <a:ext cx="9020175" cy="1190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  +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Nhớ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anh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em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đào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    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đắp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ụ ,  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xẻ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hào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khuân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đá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1" name="Text Box 14370"/>
          <p:cNvSpPr txBox="1"/>
          <p:nvPr/>
        </p:nvSpPr>
        <p:spPr>
          <a:xfrm>
            <a:off x="381000" y="762000"/>
            <a:ext cx="8458200" cy="2289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+Con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bé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lớn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gánh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ra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quán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.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+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đứa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bé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ra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vườn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trông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mấy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luống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rau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+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vỡ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vạt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sắn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ăn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đói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sáng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năm</a:t>
            </a:r>
            <a:r>
              <a:rPr lang="en-US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  <a:endParaRPr lang="en-US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14341" grpId="0"/>
      <p:bldP spid="14341" grpId="1"/>
      <p:bldP spid="14342" grpId="0"/>
      <p:bldP spid="14342" grpId="1"/>
      <p:bldP spid="14344" grpId="0"/>
      <p:bldP spid="14344" grpId="1"/>
      <p:bldP spid="14346" grpId="0"/>
      <p:bldP spid="14346" grpId="1"/>
      <p:bldP spid="14367" grpId="0"/>
      <p:bldP spid="14367" grpId="1"/>
      <p:bldP spid="14371" grpId="0"/>
      <p:bldP spid="143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4" name="Text Box 25603"/>
          <p:cNvSpPr txBox="1"/>
          <p:nvPr/>
        </p:nvSpPr>
        <p:spPr>
          <a:xfrm>
            <a:off x="0" y="4267200"/>
            <a:ext cx="9144000" cy="2289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=&gt;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Mối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quan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quê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luôn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ấp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ủ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trực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gắn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bó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máu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thịt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trái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tim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hồn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ông.Nó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ngọn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lửa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cháy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rực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sáng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mãi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80819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rgbClr val="F80819"/>
                </a:solidFill>
                <a:latin typeface="Times New Roman" panose="02020603050405020304" pitchFamily="18" charset="0"/>
              </a:rPr>
              <a:t> .</a:t>
            </a:r>
            <a:endParaRPr lang="en-US" sz="3600">
              <a:solidFill>
                <a:srgbClr val="F8081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Rectangles 25604"/>
          <p:cNvSpPr/>
          <p:nvPr/>
        </p:nvSpPr>
        <p:spPr>
          <a:xfrm>
            <a:off x="0" y="4114800"/>
            <a:ext cx="9144000" cy="17399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=&gt;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Ruột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gan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cứ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múa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cả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lên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tình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yêu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yêu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tự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hào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công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cách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anose="02020603050405020304" pitchFamily="18" charset="0"/>
              </a:rPr>
              <a:t>mạng</a:t>
            </a:r>
            <a:r>
              <a:rPr lang="en-US" sz="360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  <a:endParaRPr lang="en-US" sz="36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Text Box 25605"/>
          <p:cNvSpPr txBox="1"/>
          <p:nvPr/>
        </p:nvSpPr>
        <p:spPr>
          <a:xfrm>
            <a:off x="0" y="1447800"/>
            <a:ext cx="3429000" cy="1465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+ Ở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phòng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 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thông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tin.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Straight Connector 25606"/>
          <p:cNvSpPr/>
          <p:nvPr/>
        </p:nvSpPr>
        <p:spPr>
          <a:xfrm flipV="1">
            <a:off x="2133600" y="990600"/>
            <a:ext cx="685800" cy="12192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608" name="Rectangles 25607"/>
          <p:cNvSpPr/>
          <p:nvPr/>
        </p:nvSpPr>
        <p:spPr>
          <a:xfrm>
            <a:off x="2868613" y="-92075"/>
            <a:ext cx="6007100" cy="173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em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nhỏ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xung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phong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bơi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ra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hồ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Hòan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Kiếm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cắm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kì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lên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Tháp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Rùa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.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Straight Connector 25608"/>
          <p:cNvSpPr/>
          <p:nvPr/>
        </p:nvSpPr>
        <p:spPr>
          <a:xfrm>
            <a:off x="2133600" y="2209800"/>
            <a:ext cx="83820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610" name="Rectangles 25609"/>
          <p:cNvSpPr/>
          <p:nvPr/>
        </p:nvSpPr>
        <p:spPr>
          <a:xfrm>
            <a:off x="2895600" y="1676400"/>
            <a:ext cx="6248400" cy="1190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nữ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du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kích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Trưng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Trắc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bắt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sống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tên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quan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bốt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.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1" name="Straight Connector 25610"/>
          <p:cNvSpPr/>
          <p:nvPr/>
        </p:nvSpPr>
        <p:spPr>
          <a:xfrm>
            <a:off x="2133600" y="2209800"/>
            <a:ext cx="685800" cy="17526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612" name="Rectangles 25611"/>
          <p:cNvSpPr/>
          <p:nvPr/>
        </p:nvSpPr>
        <p:spPr>
          <a:xfrm>
            <a:off x="2819400" y="2971800"/>
            <a:ext cx="603885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Anh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giết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tên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giặc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.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5605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25605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/>
      <p:bldP spid="25608" grpId="0"/>
      <p:bldP spid="25610" grpId="0"/>
      <p:bldP spid="256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Text Box 15362"/>
          <p:cNvSpPr txBox="1"/>
          <p:nvPr/>
        </p:nvSpPr>
        <p:spPr>
          <a:xfrm>
            <a:off x="381000" y="152400"/>
            <a:ext cx="76200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Khi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nghe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tin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theo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giặc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Text Box 15364"/>
          <p:cNvSpPr txBox="1"/>
          <p:nvPr/>
        </p:nvSpPr>
        <p:spPr>
          <a:xfrm>
            <a:off x="381000" y="914400"/>
            <a:ext cx="8763000" cy="283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+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Cổ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nghẹn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đắng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da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tê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rân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rân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lặng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tưởng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thở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,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lúc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mới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nói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è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è,giọng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lạc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hẳn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…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     -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Liệu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thật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hở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bác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? Hay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600" err="1">
                <a:solidFill>
                  <a:srgbClr val="008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3600">
                <a:solidFill>
                  <a:srgbClr val="008000"/>
                </a:solidFill>
                <a:latin typeface="Times New Roman" panose="02020603050405020304" pitchFamily="18" charset="0"/>
              </a:rPr>
              <a:t>…</a:t>
            </a:r>
            <a:endParaRPr lang="en-US" sz="36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9" name="Rectangles 16388"/>
          <p:cNvSpPr/>
          <p:nvPr/>
        </p:nvSpPr>
        <p:spPr>
          <a:xfrm>
            <a:off x="152400" y="990600"/>
            <a:ext cx="6400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I.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Đọc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–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tìm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chung</a:t>
            </a:r>
            <a:endParaRPr lang="en-US" sz="3600" u="sng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Text Box 16389"/>
          <p:cNvSpPr txBox="1"/>
          <p:nvPr/>
        </p:nvSpPr>
        <p:spPr>
          <a:xfrm>
            <a:off x="0" y="2590800"/>
            <a:ext cx="5105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II.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Đọc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văn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u="sng" err="1">
                <a:solidFill>
                  <a:schemeClr val="accent2"/>
                </a:solidFill>
                <a:latin typeface="Times New Roman" panose="02020603050405020304" pitchFamily="18" charset="0"/>
              </a:rPr>
              <a:t>bản</a:t>
            </a: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3600" u="sng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16390"/>
          <p:cNvSpPr txBox="1"/>
          <p:nvPr/>
        </p:nvSpPr>
        <p:spPr>
          <a:xfrm>
            <a:off x="1600200" y="5486400"/>
            <a:ext cx="75438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en-US" sz="2800" i="1" u="sng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endParaRPr lang="en-US" sz="28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Rectangles 16391"/>
          <p:cNvSpPr/>
          <p:nvPr/>
        </p:nvSpPr>
        <p:spPr>
          <a:xfrm>
            <a:off x="304800" y="3276600"/>
            <a:ext cx="82296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6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1.Tâm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tin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làng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chợ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Dầu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theo</a:t>
            </a:r>
            <a:r>
              <a:rPr lang="en-US" sz="36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i="1" err="1">
                <a:solidFill>
                  <a:schemeClr val="accent2"/>
                </a:solidFill>
                <a:latin typeface="Times New Roman" panose="02020603050405020304" pitchFamily="18" charset="0"/>
              </a:rPr>
              <a:t>giặc</a:t>
            </a:r>
            <a:endParaRPr lang="en-US" sz="3600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Text Box 16393"/>
          <p:cNvSpPr txBox="1"/>
          <p:nvPr/>
        </p:nvSpPr>
        <p:spPr>
          <a:xfrm>
            <a:off x="0" y="4568825"/>
            <a:ext cx="9144000" cy="2289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Nghe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tin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quá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ngột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ngạc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sững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sờ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cao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độ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hốt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hoảng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.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Ông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vô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tủi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thân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xấu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hổ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đau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đớn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tê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tái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2"/>
                </a:solidFill>
                <a:latin typeface="Times New Roman" panose="02020603050405020304" pitchFamily="18" charset="0"/>
              </a:rPr>
              <a:t>lòng</a:t>
            </a:r>
            <a:r>
              <a:rPr 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sz="36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2" grpId="0"/>
      <p:bldP spid="16394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5371</Words>
  <Application>WPS Presentation</Application>
  <PresentationFormat>On-screen Show</PresentationFormat>
  <Paragraphs>168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DT:77.22.99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Phạm Văn Thành</dc:creator>
  <cp:lastModifiedBy>thanh</cp:lastModifiedBy>
  <cp:revision>38</cp:revision>
  <dcterms:created xsi:type="dcterms:W3CDTF">2009-11-01T12:32:00Z</dcterms:created>
  <dcterms:modified xsi:type="dcterms:W3CDTF">2023-11-28T01:24:15Z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524469AC09BC4BBF99579F2F5FD79210_13</vt:lpwstr>
  </property>
  <property fmtid="{D5CDD505-2E9C-101B-9397-08002B2CF9AE}" pid="3" name="KSOProductBuildVer">
    <vt:lpwstr>1033-12.2.0.13306</vt:lpwstr>
  </property>
</Properties>
</file>