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83" r:id="rId3"/>
    <p:sldId id="305" r:id="rId4"/>
    <p:sldId id="322" r:id="rId5"/>
    <p:sldId id="321" r:id="rId6"/>
    <p:sldId id="323" r:id="rId7"/>
    <p:sldId id="324" r:id="rId8"/>
    <p:sldId id="338" r:id="rId9"/>
    <p:sldId id="346" r:id="rId10"/>
    <p:sldId id="326" r:id="rId11"/>
    <p:sldId id="352" r:id="rId12"/>
    <p:sldId id="354" r:id="rId13"/>
    <p:sldId id="347" r:id="rId14"/>
    <p:sldId id="327" r:id="rId15"/>
    <p:sldId id="339" r:id="rId16"/>
    <p:sldId id="329" r:id="rId17"/>
    <p:sldId id="330" r:id="rId18"/>
    <p:sldId id="348" r:id="rId19"/>
    <p:sldId id="350" r:id="rId20"/>
    <p:sldId id="340" r:id="rId21"/>
    <p:sldId id="359" r:id="rId22"/>
    <p:sldId id="356" r:id="rId23"/>
    <p:sldId id="349" r:id="rId24"/>
    <p:sldId id="334" r:id="rId25"/>
    <p:sldId id="341" r:id="rId26"/>
    <p:sldId id="361" r:id="rId27"/>
    <p:sldId id="364" r:id="rId28"/>
    <p:sldId id="343" r:id="rId29"/>
    <p:sldId id="345" r:id="rId3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CC0000"/>
    <a:srgbClr val="0000CC"/>
    <a:srgbClr val="9900CC"/>
    <a:srgbClr val="FFFF66"/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7"/>
    <p:restoredTop sz="96822"/>
  </p:normalViewPr>
  <p:slideViewPr>
    <p:cSldViewPr showGuides="1">
      <p:cViewPr>
        <p:scale>
          <a:sx n="70" d="100"/>
          <a:sy n="70" d="100"/>
        </p:scale>
        <p:origin x="-138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26471F-07BB-4C57-A546-01BDFB70518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blinds dir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hyperlink" Target="../../../Bai%20day%20mau/Kiem%20tra%20bai%20cu/chuthich.doc" TargetMode="External"/><Relationship Id="rId1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600200"/>
          </a:xfr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eaLnBrk="1" hangingPunct="1"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Văn bản:  </a:t>
            </a:r>
            <a:br>
              <a:rPr lang="en-US" altLang="en-US" sz="2800" dirty="0"/>
            </a:br>
            <a:r>
              <a:rPr lang="en-US" altLang="en-US" sz="2800" dirty="0"/>
              <a:t>      </a:t>
            </a:r>
            <a:r>
              <a:rPr lang="en-US" altLang="en-US" sz="3600" b="1" dirty="0">
                <a:solidFill>
                  <a:srgbClr val="FF0000"/>
                </a:solidFill>
              </a:rPr>
              <a:t>CHỊ EM THÚY KIỀU</a:t>
            </a:r>
            <a:br>
              <a:rPr lang="en-US" altLang="en-US" sz="3600" b="1" dirty="0">
                <a:solidFill>
                  <a:srgbClr val="FF0000"/>
                </a:solidFill>
              </a:rPr>
            </a:br>
            <a:r>
              <a:rPr lang="en-US" altLang="en-US" sz="2800" dirty="0"/>
              <a:t>                              </a:t>
            </a:r>
            <a:r>
              <a:rPr lang="en-US" altLang="en-US" sz="2600" dirty="0"/>
              <a:t>(</a:t>
            </a:r>
            <a:r>
              <a:rPr lang="en-US" altLang="en-US" sz="2400" dirty="0">
                <a:cs typeface="Times New Roman" panose="02020603050405020304" pitchFamily="18" charset="0"/>
              </a:rPr>
              <a:t>Trích “</a:t>
            </a:r>
            <a:r>
              <a:rPr lang="en-US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Truyện</a:t>
            </a:r>
            <a:r>
              <a:rPr lang="en-US" altLang="en-US" sz="2400" dirty="0">
                <a:cs typeface="Times New Roman" panose="02020603050405020304" pitchFamily="18" charset="0"/>
              </a:rPr>
              <a:t> Kiều”- Nguyễn Du</a:t>
            </a:r>
            <a:r>
              <a:rPr lang="en-US" altLang="en-US" sz="2600" dirty="0"/>
              <a:t>)</a:t>
            </a:r>
            <a:endParaRPr lang="en-US" altLang="en-US" sz="2600" dirty="0"/>
          </a:p>
        </p:txBody>
      </p:sp>
      <p:pic>
        <p:nvPicPr>
          <p:cNvPr id="205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" y="1744345"/>
            <a:ext cx="9126220" cy="5102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838200" y="0"/>
            <a:ext cx="7543800" cy="1071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8" name="WordArt 2"/>
          <p:cNvSpPr>
            <a:spLocks noTextEdit="1"/>
          </p:cNvSpPr>
          <p:nvPr/>
        </p:nvSpPr>
        <p:spPr>
          <a:xfrm>
            <a:off x="1552575" y="346075"/>
            <a:ext cx="54864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Vẻ đẹp của Thúy Vân:</a:t>
            </a:r>
            <a:endParaRPr lang="en-US" sz="360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9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-9525" y="6829425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>
            <a:off x="5691188" y="3405188"/>
            <a:ext cx="6858000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 flipV="1">
            <a:off x="-3405187" y="3403600"/>
            <a:ext cx="6858000" cy="49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tangle 24"/>
          <p:cNvSpPr/>
          <p:nvPr/>
        </p:nvSpPr>
        <p:spPr>
          <a:xfrm>
            <a:off x="838200" y="1076265"/>
            <a:ext cx="4876800" cy="11510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Quý phái, cao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sang,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cụ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58" name="TextBox 14"/>
          <p:cNvSpPr txBox="1"/>
          <p:nvPr/>
        </p:nvSpPr>
        <p:spPr>
          <a:xfrm>
            <a:off x="558800" y="4840288"/>
            <a:ext cx="7848600" cy="658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>
              <a:lnSpc>
                <a:spcPct val="115000"/>
              </a:lnSpc>
              <a:spcBef>
                <a:spcPts val="300"/>
              </a:spcBef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Tóc: óng ả, mượt m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khiến “mây thua”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1862" y="1707788"/>
            <a:ext cx="8242537" cy="161736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Khuôn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tươi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phúc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76" name="Rectangle 45"/>
          <p:cNvSpPr/>
          <p:nvPr/>
        </p:nvSpPr>
        <p:spPr>
          <a:xfrm>
            <a:off x="428625" y="2971800"/>
            <a:ext cx="7772400" cy="1868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>
              <a:lnSpc>
                <a:spcPct val="115000"/>
              </a:lnSpc>
              <a:spcBef>
                <a:spcPts val="3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Nét ng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nở nang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3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Miệng tươi như hoa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3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Tiếng nói: nhẹ nh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đằm thắm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838200" y="0"/>
            <a:ext cx="7543800" cy="1071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WordArt 2"/>
          <p:cNvSpPr>
            <a:spLocks noTextEdit="1"/>
          </p:cNvSpPr>
          <p:nvPr/>
        </p:nvSpPr>
        <p:spPr>
          <a:xfrm>
            <a:off x="1552575" y="346075"/>
            <a:ext cx="54864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Vẻ đẹp của Thúy Vân</a:t>
            </a:r>
            <a:endParaRPr lang="en-US" sz="360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3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-9525" y="6829425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>
            <a:off x="5691188" y="3405188"/>
            <a:ext cx="6858000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 flipV="1">
            <a:off x="-3405187" y="3403600"/>
            <a:ext cx="6858000" cy="49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Text Box 9"/>
          <p:cNvSpPr txBox="1"/>
          <p:nvPr/>
        </p:nvSpPr>
        <p:spPr>
          <a:xfrm>
            <a:off x="3733800" y="522446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10278" name="TextBox 54"/>
          <p:cNvSpPr txBox="1"/>
          <p:nvPr/>
        </p:nvSpPr>
        <p:spPr>
          <a:xfrm>
            <a:off x="609600" y="1676400"/>
            <a:ext cx="7772400" cy="18281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15000"/>
              </a:lnSpc>
              <a:spcBef>
                <a:spcPts val="30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+L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da: trắng, mịn được “tuyết nhường” cho.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15000"/>
              </a:lnSpc>
              <a:spcBef>
                <a:spcPts val="30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Nghệ thuật: Liệt kê, so sánh, ẩn dụ, ước lệ tượng trưng)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82" name="TextBox 56"/>
          <p:cNvSpPr txBox="1"/>
          <p:nvPr/>
        </p:nvSpPr>
        <p:spPr>
          <a:xfrm>
            <a:off x="600075" y="3506788"/>
            <a:ext cx="7934325" cy="2147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>
              <a:lnSpc>
                <a:spcPct val="115000"/>
              </a:lnSpc>
              <a:spcBef>
                <a:spcPts val="30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-&gt;Vẻ đẹp phúc hậu, đoan trang, ho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hợp với thiên nhiên; báo hiệu số phận, cuộc đời bình lặng, suôn sẻ.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300"/>
              </a:spcBef>
            </a:pP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/>
      <p:bldP spid="102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5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-17462"/>
            <a:ext cx="4267200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7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4191000" cy="670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2" descr="Frames PPT 015"/>
          <p:cNvPicPr>
            <a:picLocks noChangeAspect="1" noChangeArrowheads="1"/>
          </p:cNvPicPr>
          <p:nvPr/>
        </p:nvPicPr>
        <p:blipFill>
          <a:blip r:embed="rId1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2700000" scaled="1"/>
          </a:gradFill>
        </p:spPr>
      </p:pic>
      <p:sp>
        <p:nvSpPr>
          <p:cNvPr id="14339" name="Text Box 23"/>
          <p:cNvSpPr txBox="1"/>
          <p:nvPr/>
        </p:nvSpPr>
        <p:spPr>
          <a:xfrm>
            <a:off x="1295400" y="2057400"/>
            <a:ext cx="6705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0680" name="Rectangle 24"/>
          <p:cNvSpPr/>
          <p:nvPr/>
        </p:nvSpPr>
        <p:spPr>
          <a:xfrm>
            <a:off x="152400" y="1066800"/>
            <a:ext cx="8991600" cy="3540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Câu hỏi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Theo em, tại sao khi giới thiệu gia cảnh Thuý Kiều, 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tác giả lần lượt giới thiệu từ chị đến em nhưng khi miêu tả vẻ 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đẹp của hai nàng, tác giả lại tả Vân trước, Kiều sau? Phải chăng là vì Vân đẹp hơn Kiều ?</a:t>
            </a:r>
            <a:b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81" name="Text Box 25"/>
          <p:cNvSpPr txBox="1"/>
          <p:nvPr/>
        </p:nvSpPr>
        <p:spPr>
          <a:xfrm>
            <a:off x="228600" y="4356100"/>
            <a:ext cx="8610600" cy="2616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 muốn lấy Vân l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nền để nêu bật lên vẻ đẹp v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năng của Kiều : Vân đã đẹp ho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mỹ như vậy nhưng Kiều còn xuất sắc hơn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(NT đòn bẩy).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50000"/>
              </a:spcBef>
              <a:buNone/>
            </a:pPr>
            <a:endParaRPr lang="en-US" altLang="en-US" sz="2400" dirty="0"/>
          </a:p>
        </p:txBody>
      </p:sp>
      <p:sp>
        <p:nvSpPr>
          <p:cNvPr id="70686" name="Text Box 30"/>
          <p:cNvSpPr txBox="1"/>
          <p:nvPr/>
        </p:nvSpPr>
        <p:spPr>
          <a:xfrm>
            <a:off x="2057400" y="457200"/>
            <a:ext cx="449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/>
              <a:t>     </a:t>
            </a:r>
            <a:r>
              <a:rPr lang="en-US" altLang="en-US" dirty="0">
                <a:solidFill>
                  <a:srgbClr val="FF0000"/>
                </a:solidFill>
              </a:rPr>
              <a:t>Thảo luận nhóm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4343" name="TextBox 22"/>
          <p:cNvSpPr txBox="1"/>
          <p:nvPr/>
        </p:nvSpPr>
        <p:spPr>
          <a:xfrm>
            <a:off x="6400800" y="5664200"/>
            <a:ext cx="228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0" grpId="0"/>
      <p:bldP spid="70681" grpId="0"/>
      <p:bldP spid="706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6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VẺ ĐẸP CỦA THÚY KIỀU</a:t>
            </a:r>
            <a:endParaRPr sz="3600" b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4" name="WordArt 2"/>
          <p:cNvSpPr>
            <a:spLocks noTextEdit="1"/>
          </p:cNvSpPr>
          <p:nvPr/>
        </p:nvSpPr>
        <p:spPr>
          <a:xfrm>
            <a:off x="838200" y="457200"/>
            <a:ext cx="51816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endParaRPr lang="en-US" sz="3600" b="1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5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-9525" y="6829425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>
            <a:off x="5691188" y="3405188"/>
            <a:ext cx="6858000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 flipV="1">
            <a:off x="-3405187" y="3403600"/>
            <a:ext cx="6858000" cy="49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9" name="Text Box 9"/>
          <p:cNvSpPr txBox="1"/>
          <p:nvPr/>
        </p:nvSpPr>
        <p:spPr>
          <a:xfrm>
            <a:off x="3733800" y="522446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6562725" y="1762125"/>
            <a:ext cx="685800" cy="6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4"/>
          <p:cNvSpPr txBox="1"/>
          <p:nvPr/>
        </p:nvSpPr>
        <p:spPr>
          <a:xfrm>
            <a:off x="304800" y="1219200"/>
            <a:ext cx="8858250" cy="3540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CC"/>
                </a:solidFill>
              </a:rPr>
              <a:t>        Kiều càng sắc sảo mặn mà,</a:t>
            </a:r>
            <a:endParaRPr lang="en-US" altLang="en-US" dirty="0">
              <a:solidFill>
                <a:srgbClr val="0000CC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CC"/>
                </a:solidFill>
              </a:rPr>
              <a:t>So bề tài sắc lại là phần hơn:</a:t>
            </a:r>
            <a:endParaRPr lang="en-US" altLang="en-US" dirty="0">
              <a:solidFill>
                <a:srgbClr val="0000CC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CC"/>
                </a:solidFill>
              </a:rPr>
              <a:t>   Làn thu thủy nét xuân sơn</a:t>
            </a:r>
            <a:endParaRPr lang="en-US" altLang="en-US" dirty="0">
              <a:solidFill>
                <a:srgbClr val="0000CC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CC"/>
                </a:solidFill>
              </a:rPr>
              <a:t>Hoa ghen thua thắm liễu hờn kém xanh</a:t>
            </a:r>
            <a:endParaRPr lang="en-US" altLang="en-US" dirty="0">
              <a:solidFill>
                <a:srgbClr val="0000CC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CC"/>
                </a:solidFill>
              </a:rPr>
              <a:t>Một hai nghiêng nước nghiêng thành,</a:t>
            </a:r>
            <a:endParaRPr lang="en-US" altLang="en-US" dirty="0">
              <a:solidFill>
                <a:srgbClr val="0000CC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CC"/>
                </a:solidFill>
              </a:rPr>
              <a:t>Sắc đành đòi một tài đành họa hai.</a:t>
            </a:r>
            <a:endParaRPr lang="en-US" altLang="en-US" dirty="0">
              <a:solidFill>
                <a:srgbClr val="0000CC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10250" y="2232025"/>
            <a:ext cx="11715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825875" y="1762125"/>
            <a:ext cx="1984375" cy="285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057400" y="2209800"/>
            <a:ext cx="6953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175250" y="3200400"/>
            <a:ext cx="11668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08350" y="2232025"/>
            <a:ext cx="1219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895600" y="3733800"/>
            <a:ext cx="4876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309688" y="3200400"/>
            <a:ext cx="14430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752600" y="4267200"/>
            <a:ext cx="59991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Picture 2" descr="Frames PPT 015"/>
          <p:cNvPicPr>
            <a:picLocks noChangeAspect="1" noChangeArrowheads="1"/>
          </p:cNvPicPr>
          <p:nvPr/>
        </p:nvPicPr>
        <p:blipFill>
          <a:blip r:embed="rId1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2700000" scaled="1"/>
          </a:gradFill>
        </p:spPr>
      </p:pic>
      <p:sp>
        <p:nvSpPr>
          <p:cNvPr id="134146" name="Rectangle 2"/>
          <p:cNvSpPr/>
          <p:nvPr/>
        </p:nvSpPr>
        <p:spPr>
          <a:xfrm>
            <a:off x="1676400" y="2498725"/>
            <a:ext cx="3048000" cy="264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har char="-"/>
            </a:pP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Làn thu thuỷ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Nét xuân sơn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Hoa ghen thua thắm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Liễu hờn kém xanh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Một hai nghiêng nước nghiêng thành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4148" name="Text Box 4"/>
          <p:cNvSpPr txBox="1"/>
          <p:nvPr/>
        </p:nvSpPr>
        <p:spPr>
          <a:xfrm>
            <a:off x="304800" y="2246630"/>
            <a:ext cx="17214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a. Sắc đẹp: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134149" name="Group 5"/>
          <p:cNvGrpSpPr/>
          <p:nvPr/>
        </p:nvGrpSpPr>
        <p:grpSpPr>
          <a:xfrm>
            <a:off x="304800" y="2592388"/>
            <a:ext cx="1447800" cy="1431925"/>
            <a:chOff x="192" y="720"/>
            <a:chExt cx="912" cy="902"/>
          </a:xfrm>
        </p:grpSpPr>
        <p:sp>
          <p:nvSpPr>
            <p:cNvPr id="16407" name="AutoShape 6"/>
            <p:cNvSpPr/>
            <p:nvPr/>
          </p:nvSpPr>
          <p:spPr>
            <a:xfrm>
              <a:off x="1056" y="816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16408" name="Text Box 7"/>
            <p:cNvSpPr txBox="1"/>
            <p:nvPr/>
          </p:nvSpPr>
          <p:spPr>
            <a:xfrm>
              <a:off x="192" y="720"/>
              <a:ext cx="768" cy="9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Hình ảnh ước lệ tượng trưng</a:t>
              </a:r>
              <a:endParaRPr lang="en-US" altLang="en-US" sz="2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4152" name="Group 8"/>
          <p:cNvGrpSpPr/>
          <p:nvPr/>
        </p:nvGrpSpPr>
        <p:grpSpPr>
          <a:xfrm>
            <a:off x="304800" y="4400550"/>
            <a:ext cx="1447800" cy="762000"/>
            <a:chOff x="192" y="1626"/>
            <a:chExt cx="912" cy="480"/>
          </a:xfrm>
        </p:grpSpPr>
        <p:sp>
          <p:nvSpPr>
            <p:cNvPr id="16405" name="AutoShape 9"/>
            <p:cNvSpPr/>
            <p:nvPr/>
          </p:nvSpPr>
          <p:spPr>
            <a:xfrm>
              <a:off x="1056" y="1680"/>
              <a:ext cx="48" cy="336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16406" name="Text Box 10"/>
            <p:cNvSpPr txBox="1"/>
            <p:nvPr/>
          </p:nvSpPr>
          <p:spPr>
            <a:xfrm>
              <a:off x="192" y="1626"/>
              <a:ext cx="81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Sử dụng điển tích</a:t>
              </a:r>
              <a:endParaRPr lang="en-US" altLang="en-US" sz="2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6391" name="Text Box 12"/>
          <p:cNvSpPr txBox="1"/>
          <p:nvPr/>
        </p:nvSpPr>
        <p:spPr>
          <a:xfrm>
            <a:off x="1470025" y="425926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3320" name="AutoShape 17"/>
          <p:cNvSpPr/>
          <p:nvPr/>
        </p:nvSpPr>
        <p:spPr>
          <a:xfrm>
            <a:off x="3962400" y="2695575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34162" name="Text Box 18"/>
          <p:cNvSpPr txBox="1"/>
          <p:nvPr/>
        </p:nvSpPr>
        <p:spPr>
          <a:xfrm>
            <a:off x="4086225" y="2566988"/>
            <a:ext cx="5029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Đôi mắt trong xanh như làn nước mùa thu; Lông mày đẹp như nét núi mùa xuân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  <p:sp>
        <p:nvSpPr>
          <p:cNvPr id="134164" name="Text Box 20"/>
          <p:cNvSpPr txBox="1"/>
          <p:nvPr/>
        </p:nvSpPr>
        <p:spPr>
          <a:xfrm>
            <a:off x="4829175" y="3267075"/>
            <a:ext cx="44196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Bởi kém thắm tươi, rực rỡ như nàng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  <p:sp>
        <p:nvSpPr>
          <p:cNvPr id="134165" name="Text Box 21"/>
          <p:cNvSpPr txBox="1"/>
          <p:nvPr/>
        </p:nvSpPr>
        <p:spPr>
          <a:xfrm>
            <a:off x="4857750" y="3609975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Bởi thấy mình không tràn trề sức sống tươi trẻ như nàng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  <p:grpSp>
        <p:nvGrpSpPr>
          <p:cNvPr id="134166" name="Group 22"/>
          <p:cNvGrpSpPr/>
          <p:nvPr/>
        </p:nvGrpSpPr>
        <p:grpSpPr>
          <a:xfrm>
            <a:off x="4572000" y="4514850"/>
            <a:ext cx="3200400" cy="533400"/>
            <a:chOff x="2880" y="2448"/>
            <a:chExt cx="2016" cy="336"/>
          </a:xfrm>
        </p:grpSpPr>
        <p:sp>
          <p:nvSpPr>
            <p:cNvPr id="16403" name="AutoShape 23"/>
            <p:cNvSpPr/>
            <p:nvPr/>
          </p:nvSpPr>
          <p:spPr>
            <a:xfrm>
              <a:off x="2880" y="2448"/>
              <a:ext cx="47" cy="336"/>
            </a:xfrm>
            <a:prstGeom prst="rightBrace">
              <a:avLst>
                <a:gd name="adj1" fmla="val 59574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16404" name="Text Box 24"/>
            <p:cNvSpPr txBox="1"/>
            <p:nvPr/>
          </p:nvSpPr>
          <p:spPr>
            <a:xfrm>
              <a:off x="3120" y="2448"/>
              <a:ext cx="1776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lang="en-US" altLang="en-US" sz="2200" dirty="0">
                  <a:latin typeface="Times New Roman" panose="02020603050405020304" pitchFamily="18" charset="0"/>
                </a:rPr>
                <a:t>Tuyệt thế giai nhân</a:t>
              </a:r>
              <a:endParaRPr lang="en-US" altLang="en-US" sz="2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3325" name="AutoShape 17"/>
          <p:cNvSpPr/>
          <p:nvPr/>
        </p:nvSpPr>
        <p:spPr>
          <a:xfrm>
            <a:off x="3581400" y="2695575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3326" name="TextBox 2"/>
          <p:cNvSpPr txBox="1"/>
          <p:nvPr/>
        </p:nvSpPr>
        <p:spPr>
          <a:xfrm>
            <a:off x="3594100" y="2647950"/>
            <a:ext cx="609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Ẩn dụ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sp>
        <p:nvSpPr>
          <p:cNvPr id="13327" name="AutoShape 17"/>
          <p:cNvSpPr/>
          <p:nvPr/>
        </p:nvSpPr>
        <p:spPr>
          <a:xfrm>
            <a:off x="4362450" y="34290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3328" name="TextBox 3"/>
          <p:cNvSpPr txBox="1"/>
          <p:nvPr/>
        </p:nvSpPr>
        <p:spPr>
          <a:xfrm>
            <a:off x="4343400" y="3371850"/>
            <a:ext cx="685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Nhân hóa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sp>
        <p:nvSpPr>
          <p:cNvPr id="13329" name="AutoShape 17"/>
          <p:cNvSpPr/>
          <p:nvPr/>
        </p:nvSpPr>
        <p:spPr>
          <a:xfrm>
            <a:off x="4886325" y="3429000"/>
            <a:ext cx="46038" cy="830263"/>
          </a:xfrm>
          <a:prstGeom prst="rightBrace">
            <a:avLst>
              <a:gd name="adj1" fmla="val 5794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6402" name="TextBox 56"/>
          <p:cNvSpPr txBox="1"/>
          <p:nvPr/>
        </p:nvSpPr>
        <p:spPr>
          <a:xfrm>
            <a:off x="307975" y="685800"/>
            <a:ext cx="60547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/>
              <a:t>3. Vẻ đẹp của Thúy Kiều</a:t>
            </a:r>
            <a:endParaRPr lang="en-US" altLang="en-US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8" grpId="0"/>
      <p:bldP spid="13320" grpId="0" animBg="1"/>
      <p:bldP spid="134162" grpId="0"/>
      <p:bldP spid="134164" grpId="0"/>
      <p:bldP spid="134165" grpId="0"/>
      <p:bldP spid="13325" grpId="0" animBg="1"/>
      <p:bldP spid="13326" grpId="0"/>
      <p:bldP spid="13327" grpId="0" animBg="1"/>
      <p:bldP spid="13328" grpId="0"/>
      <p:bldP spid="133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1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-9525" y="6829425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>
            <a:off x="5691188" y="3405188"/>
            <a:ext cx="6858000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 flipV="1">
            <a:off x="-3405187" y="3403600"/>
            <a:ext cx="6858000" cy="49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6" name="Text Box 9"/>
          <p:cNvSpPr txBox="1"/>
          <p:nvPr/>
        </p:nvSpPr>
        <p:spPr>
          <a:xfrm>
            <a:off x="3733800" y="522446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/>
          </a:p>
        </p:txBody>
      </p:sp>
      <p:sp>
        <p:nvSpPr>
          <p:cNvPr id="17417" name="Text Box 12"/>
          <p:cNvSpPr txBox="1"/>
          <p:nvPr/>
        </p:nvSpPr>
        <p:spPr>
          <a:xfrm>
            <a:off x="1470025" y="5445125"/>
            <a:ext cx="1841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/>
          </a:p>
        </p:txBody>
      </p:sp>
      <p:sp>
        <p:nvSpPr>
          <p:cNvPr id="16403" name="TextBox 3"/>
          <p:cNvSpPr txBox="1">
            <a:spLocks noChangeArrowheads="1"/>
          </p:cNvSpPr>
          <p:nvPr/>
        </p:nvSpPr>
        <p:spPr bwMode="auto">
          <a:xfrm>
            <a:off x="501650" y="1366838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514350" lvl="0" indent="-514350" eaLnBrk="1" hangingPunct="1">
              <a:spcBef>
                <a:spcPct val="50000"/>
              </a:spcBef>
              <a:buAutoNum type="alphaLcPeriod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Sắc: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Đôi mắt như làn nước mùa thu; Lông mày như nét núi mùa xuân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lvl="0" indent="-51435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- Đẹp đến mức: hoa “ghen”, liễu “hờn”; “nghiêng nước, nghiêng thành”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lvl="0" indent="-514350" eaLnBrk="1" hangingPunct="1">
              <a:spcBef>
                <a:spcPct val="0"/>
              </a:spcBef>
              <a:buAutoNum type="alphaLcPeriod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1" hangingPunct="1">
              <a:spcBef>
                <a:spcPct val="0"/>
              </a:spcBef>
              <a:buNone/>
            </a:pP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4" name="TextBox 5"/>
          <p:cNvSpPr txBox="1"/>
          <p:nvPr/>
        </p:nvSpPr>
        <p:spPr>
          <a:xfrm>
            <a:off x="609600" y="4425950"/>
            <a:ext cx="77724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NT: Ẩn dụ, nhân hóa, th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ngữ, điển cố).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7" name="TextBox 9"/>
          <p:cNvSpPr txBox="1"/>
          <p:nvPr/>
        </p:nvSpPr>
        <p:spPr>
          <a:xfrm>
            <a:off x="627063" y="5224463"/>
            <a:ext cx="762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Nàng l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tuyệt thế giai nhân</a:t>
            </a:r>
            <a:r>
              <a:rPr lang="en-US" altLang="en-US" sz="1800" dirty="0"/>
              <a:t>.</a:t>
            </a:r>
            <a:endParaRPr lang="en-US" altLang="en-US" sz="1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4" grpId="0"/>
      <p:bldP spid="143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6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75" y="120650"/>
            <a:ext cx="4278313" cy="6675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AutoShape 8" descr="HÃ¬nh áº£nh cÃ³ liÃªn quan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8436" name="AutoShape 10" descr="HÃ¬nh áº£nh cÃ³ liÃªn quan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18437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0650"/>
            <a:ext cx="4406900" cy="659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5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52400"/>
            <a:ext cx="3962400" cy="655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7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"/>
            <a:ext cx="4267200" cy="655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3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23813" y="7026275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>
            <a:off x="5645150" y="3449638"/>
            <a:ext cx="6948488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 flipV="1">
            <a:off x="-3490912" y="3487738"/>
            <a:ext cx="7027862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Text Box 9"/>
          <p:cNvSpPr txBox="1"/>
          <p:nvPr/>
        </p:nvSpPr>
        <p:spPr>
          <a:xfrm>
            <a:off x="3733800" y="522446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/>
          </a:p>
        </p:txBody>
      </p:sp>
      <p:sp>
        <p:nvSpPr>
          <p:cNvPr id="20489" name="Text Box 12"/>
          <p:cNvSpPr txBox="1"/>
          <p:nvPr/>
        </p:nvSpPr>
        <p:spPr>
          <a:xfrm>
            <a:off x="1470025" y="5445125"/>
            <a:ext cx="1841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/>
          </a:p>
        </p:txBody>
      </p:sp>
      <p:sp>
        <p:nvSpPr>
          <p:cNvPr id="45" name="TextBox 12"/>
          <p:cNvSpPr txBox="1"/>
          <p:nvPr/>
        </p:nvSpPr>
        <p:spPr>
          <a:xfrm>
            <a:off x="760413" y="595313"/>
            <a:ext cx="7924800" cy="295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minh vốn sẵn tính trời,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 nghề thi họa đủ mùi ca ngâm.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thương lầu bậc ngũ âm,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riêng ăn đứt hồ cầm một trương.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 lựa nên chương,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thiên Bạc mệnh lại 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não nhân.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2928938" y="9906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919538" y="1524000"/>
            <a:ext cx="28622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28938" y="1905000"/>
            <a:ext cx="37004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8063" y="2349500"/>
            <a:ext cx="820738" cy="12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966913" y="3171825"/>
            <a:ext cx="2673350" cy="428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28838" y="2349500"/>
            <a:ext cx="13763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84888" y="3190875"/>
            <a:ext cx="1219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Text Box 9"/>
          <p:cNvSpPr txBox="1"/>
          <p:nvPr/>
        </p:nvSpPr>
        <p:spPr>
          <a:xfrm>
            <a:off x="3843338" y="526891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/>
          </a:p>
        </p:txBody>
      </p:sp>
      <p:sp>
        <p:nvSpPr>
          <p:cNvPr id="20499" name="Text Box 12"/>
          <p:cNvSpPr txBox="1"/>
          <p:nvPr/>
        </p:nvSpPr>
        <p:spPr>
          <a:xfrm>
            <a:off x="1579563" y="5489575"/>
            <a:ext cx="1841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Frames PPT 015"/>
          <p:cNvPicPr>
            <a:picLocks noChangeAspect="1" noChangeArrowheads="1"/>
          </p:cNvPicPr>
          <p:nvPr/>
        </p:nvPicPr>
        <p:blipFill>
          <a:blip r:embed="rId1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2700000" scaled="1"/>
          </a:gradFill>
        </p:spPr>
      </p:pic>
      <p:pic>
        <p:nvPicPr>
          <p:cNvPr id="3076" name="Picture 15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WordArt 2"/>
          <p:cNvSpPr>
            <a:spLocks noTextEdit="1"/>
          </p:cNvSpPr>
          <p:nvPr/>
        </p:nvSpPr>
        <p:spPr>
          <a:xfrm>
            <a:off x="2590800" y="381000"/>
            <a:ext cx="5486400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CHỊ EM THÚY KIỀU</a:t>
            </a:r>
            <a:endParaRPr lang="en-US" sz="360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TextBox 11"/>
          <p:cNvSpPr txBox="1"/>
          <p:nvPr/>
        </p:nvSpPr>
        <p:spPr>
          <a:xfrm>
            <a:off x="4648200" y="685800"/>
            <a:ext cx="47244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(Trích “Truyện Kiều” - Nguyễn Du)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9" name="Picture 15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0" y="6811963"/>
            <a:ext cx="9144000" cy="46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15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15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91188" y="3405188"/>
            <a:ext cx="6858000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15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 flipV="1">
            <a:off x="-3405187" y="3403600"/>
            <a:ext cx="6858000" cy="49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tangle 24"/>
          <p:cNvSpPr/>
          <p:nvPr/>
        </p:nvSpPr>
        <p:spPr>
          <a:xfrm>
            <a:off x="776784" y="2642175"/>
            <a:ext cx="3947615" cy="445533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nl-NL" sz="18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32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Vị trí đoạn trích:</a:t>
            </a:r>
            <a:endParaRPr kumimoji="0" lang="en-US" sz="32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TextBox 26"/>
          <p:cNvSpPr txBox="1"/>
          <p:nvPr/>
        </p:nvSpPr>
        <p:spPr>
          <a:xfrm>
            <a:off x="474663" y="3276600"/>
            <a:ext cx="80772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nl-N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Trích phần 1: “Gặp gỡ v</a:t>
            </a:r>
            <a:r>
              <a:rPr lang="nl-NL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đính ước” (từ câu 15 đến 38)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379538"/>
            <a:ext cx="4495800" cy="862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nl-NL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  <a:r>
              <a:rPr lang="nl-NL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3810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Đọc- chú thích:</a:t>
            </a:r>
            <a:endParaRPr lang="en-US" alt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7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23813" y="7026275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>
            <a:off x="5645150" y="3449638"/>
            <a:ext cx="6948488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 flipV="1">
            <a:off x="-3490912" y="3487738"/>
            <a:ext cx="7027862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Text Box 9"/>
          <p:cNvSpPr txBox="1"/>
          <p:nvPr/>
        </p:nvSpPr>
        <p:spPr>
          <a:xfrm>
            <a:off x="3733800" y="522446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1513" name="Text Box 12"/>
          <p:cNvSpPr txBox="1"/>
          <p:nvPr/>
        </p:nvSpPr>
        <p:spPr>
          <a:xfrm>
            <a:off x="1470025" y="5445125"/>
            <a:ext cx="1841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1514" name="TextBox 39"/>
          <p:cNvSpPr txBox="1"/>
          <p:nvPr/>
        </p:nvSpPr>
        <p:spPr>
          <a:xfrm>
            <a:off x="219075" y="685800"/>
            <a:ext cx="7096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Đa 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13"/>
          <p:cNvSpPr/>
          <p:nvPr/>
        </p:nvSpPr>
        <p:spPr>
          <a:xfrm>
            <a:off x="566738" y="1524000"/>
            <a:ext cx="6854825" cy="206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har char="-"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thi họa   -&gt;   pha nghề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har char="-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ca ngâm -&gt;    đủ mùi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har char="-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ngũ âm  -&gt;    lầu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har char="-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hồ cầm  -&gt;     ăn đứt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6" name="Text Box 9"/>
          <p:cNvSpPr txBox="1"/>
          <p:nvPr/>
        </p:nvSpPr>
        <p:spPr>
          <a:xfrm>
            <a:off x="3843338" y="526891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1517" name="Text Box 12"/>
          <p:cNvSpPr txBox="1"/>
          <p:nvPr/>
        </p:nvSpPr>
        <p:spPr>
          <a:xfrm>
            <a:off x="1579563" y="5489575"/>
            <a:ext cx="1841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82" name="TextBox 13"/>
          <p:cNvSpPr txBox="1"/>
          <p:nvPr/>
        </p:nvSpPr>
        <p:spPr>
          <a:xfrm>
            <a:off x="598488" y="3579813"/>
            <a:ext cx="3201987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NT: Liệt kê)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TextBox 16"/>
          <p:cNvSpPr txBox="1"/>
          <p:nvPr/>
        </p:nvSpPr>
        <p:spPr>
          <a:xfrm>
            <a:off x="654050" y="4191000"/>
            <a:ext cx="6226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năng tuyệt đỉnh.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2" grpId="0"/>
      <p:bldP spid="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23813" y="7026275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>
            <a:off x="5645150" y="3449638"/>
            <a:ext cx="6948488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 flipV="1">
            <a:off x="-3490912" y="3487738"/>
            <a:ext cx="7027862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6" name="Text Box 9"/>
          <p:cNvSpPr txBox="1"/>
          <p:nvPr/>
        </p:nvSpPr>
        <p:spPr>
          <a:xfrm>
            <a:off x="3733800" y="522446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2537" name="Text Box 12"/>
          <p:cNvSpPr txBox="1"/>
          <p:nvPr/>
        </p:nvSpPr>
        <p:spPr>
          <a:xfrm>
            <a:off x="1470025" y="5445125"/>
            <a:ext cx="1841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2538" name="TextBox 39"/>
          <p:cNvSpPr txBox="1"/>
          <p:nvPr/>
        </p:nvSpPr>
        <p:spPr>
          <a:xfrm>
            <a:off x="219075" y="685800"/>
            <a:ext cx="70961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Tình: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9" name="Text Box 9"/>
          <p:cNvSpPr txBox="1"/>
          <p:nvPr/>
        </p:nvSpPr>
        <p:spPr>
          <a:xfrm>
            <a:off x="3843338" y="526891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2540" name="Text Box 12"/>
          <p:cNvSpPr txBox="1"/>
          <p:nvPr/>
        </p:nvSpPr>
        <p:spPr>
          <a:xfrm>
            <a:off x="1579563" y="5489575"/>
            <a:ext cx="1841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79" name="TextBox 4"/>
          <p:cNvSpPr txBox="1"/>
          <p:nvPr/>
        </p:nvSpPr>
        <p:spPr>
          <a:xfrm>
            <a:off x="414338" y="2868613"/>
            <a:ext cx="827246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Vẻ đẹp của Kiều l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kết hợp của: sắc- 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tình. Dự báo trước cuộc đời nhiều sóng gió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TextBox 16"/>
          <p:cNvSpPr txBox="1"/>
          <p:nvPr/>
        </p:nvSpPr>
        <p:spPr>
          <a:xfrm>
            <a:off x="250825" y="1676400"/>
            <a:ext cx="6226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“bạc mệnh não nhân”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TextBox 17"/>
          <p:cNvSpPr txBox="1"/>
          <p:nvPr/>
        </p:nvSpPr>
        <p:spPr>
          <a:xfrm>
            <a:off x="414338" y="2266950"/>
            <a:ext cx="56816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Đa sầu, đa cảm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5" descr="Káº¿t quáº£ hÃ¬nh áº£nh cho thÃºy kiá»u thÃºy vÃ¢n ani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52400"/>
            <a:ext cx="4038600" cy="655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7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52400"/>
            <a:ext cx="4495800" cy="655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Picture 2" descr="Frames PPT 015"/>
          <p:cNvPicPr>
            <a:picLocks noChangeAspect="1" noChangeArrowheads="1"/>
          </p:cNvPicPr>
          <p:nvPr/>
        </p:nvPicPr>
        <p:blipFill>
          <a:blip r:embed="rId1">
            <a:lum bright="12000"/>
          </a:blip>
          <a:srcRect/>
          <a:stretch>
            <a:fillRect/>
          </a:stretch>
        </p:blipFill>
        <p:spPr bwMode="auto">
          <a:xfrm>
            <a:off x="44450" y="214313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2700000" scaled="1"/>
          </a:gradFill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Frames PPT 015"/>
          <p:cNvPicPr>
            <a:picLocks noChangeAspect="1" noChangeArrowheads="1"/>
          </p:cNvPicPr>
          <p:nvPr/>
        </p:nvPicPr>
        <p:blipFill>
          <a:blip r:embed="rId1">
            <a:lum bright="12000"/>
          </a:blip>
          <a:srcRect/>
          <a:stretch>
            <a:fillRect/>
          </a:stretch>
        </p:blipFill>
        <p:spPr bwMode="auto">
          <a:xfrm>
            <a:off x="0" y="-46037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2700000" scaled="1"/>
          </a:gradFill>
        </p:spPr>
      </p:pic>
      <p:sp>
        <p:nvSpPr>
          <p:cNvPr id="4" name="Rectangle 3"/>
          <p:cNvSpPr/>
          <p:nvPr/>
        </p:nvSpPr>
        <p:spPr>
          <a:xfrm>
            <a:off x="381000" y="1484313"/>
            <a:ext cx="4519613" cy="4524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b="1" u="sng" dirty="0">
                <a:solidFill>
                  <a:srgbClr val="C50B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  <a:endParaRPr lang="vi-VN" altLang="x-none" sz="2400" b="1" dirty="0">
              <a:solidFill>
                <a:srgbClr val="C50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400" dirty="0">
              <a:solidFill>
                <a:srgbClr val="C50B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buNone/>
            </a:pP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Trong hai bức chân dung Thúy Vân v</a:t>
            </a: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Thúy Kiều, em thấy bức chân dung n</a:t>
            </a: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nổi bật hơn, vì sao?</a:t>
            </a:r>
            <a:endParaRPr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buNone/>
            </a:pP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sz="2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- So sánh  số câu thơ tả Thúy Vân  với số câu thơ tả Thúy Kiều</a:t>
            </a:r>
            <a:endParaRPr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buNone/>
            </a:pP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 Những vẻ đẹp n</a:t>
            </a: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có ở Thúy Kiều m</a:t>
            </a: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có ở Thúy Vân?)</a:t>
            </a:r>
            <a:endParaRPr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buNone/>
            </a:pPr>
            <a:endParaRPr sz="2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1479550"/>
            <a:ext cx="3962400" cy="5632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tâm của đoạn trích l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vẻ đẹp t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năng của Thúy Kiều v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bức chân dung của Kiều nổi bật hơn.</a:t>
            </a:r>
            <a:endParaRPr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buChar char="-"/>
            </a:pP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câu thơ tả Thúy Vân chỉ có 4 trong khi số câu thơ tả Thúy Kiều đến 16 .</a:t>
            </a:r>
            <a:endParaRPr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buChar char="-"/>
            </a:pP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tả Thúy Vân, tác giả chỉ miêu tả nhan sắc, đến Thúy Kiều n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không chỉ đẹp bởi nhan sắc, tâm hồn m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còn đẹp bởi t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năng.</a:t>
            </a:r>
            <a:endParaRPr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buChar char="-"/>
            </a:pPr>
            <a:endParaRPr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buChar char="-"/>
            </a:pPr>
            <a:endParaRPr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>
              <a:buChar char="-"/>
            </a:pPr>
            <a:endParaRPr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4583" name="TextBox 22"/>
          <p:cNvSpPr txBox="1"/>
          <p:nvPr/>
        </p:nvSpPr>
        <p:spPr>
          <a:xfrm>
            <a:off x="6400800" y="3886200"/>
            <a:ext cx="228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4584" name="Picture 15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0" y="6811963"/>
            <a:ext cx="9144000" cy="46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15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15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91188" y="3405188"/>
            <a:ext cx="6858000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Picture 15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 flipV="1">
            <a:off x="-3405187" y="3403600"/>
            <a:ext cx="6858000" cy="49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3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WordArt 2"/>
          <p:cNvSpPr>
            <a:spLocks noTextEdit="1"/>
          </p:cNvSpPr>
          <p:nvPr/>
        </p:nvSpPr>
        <p:spPr>
          <a:xfrm>
            <a:off x="566738" y="381000"/>
            <a:ext cx="530066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4. CUỘC SỐNG CỦA HAI CHỊ EM</a:t>
            </a:r>
            <a:endParaRPr lang="en-US" sz="3600" b="1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05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23813" y="7026275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>
            <a:off x="5645150" y="3449638"/>
            <a:ext cx="6948488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 flipV="1">
            <a:off x="-3490912" y="3487738"/>
            <a:ext cx="7027862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9" name="Text Box 9"/>
          <p:cNvSpPr txBox="1"/>
          <p:nvPr/>
        </p:nvSpPr>
        <p:spPr>
          <a:xfrm>
            <a:off x="3733800" y="443071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/>
          </a:p>
        </p:txBody>
      </p:sp>
      <p:sp>
        <p:nvSpPr>
          <p:cNvPr id="25610" name="Text Box 12"/>
          <p:cNvSpPr txBox="1"/>
          <p:nvPr/>
        </p:nvSpPr>
        <p:spPr>
          <a:xfrm>
            <a:off x="1470025" y="4651375"/>
            <a:ext cx="1841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/>
          </a:p>
        </p:txBody>
      </p:sp>
      <p:sp>
        <p:nvSpPr>
          <p:cNvPr id="25611" name="Text Box 9"/>
          <p:cNvSpPr txBox="1"/>
          <p:nvPr/>
        </p:nvSpPr>
        <p:spPr>
          <a:xfrm>
            <a:off x="3843338" y="447516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/>
          </a:p>
        </p:txBody>
      </p:sp>
      <p:sp>
        <p:nvSpPr>
          <p:cNvPr id="25612" name="Text Box 12"/>
          <p:cNvSpPr txBox="1"/>
          <p:nvPr/>
        </p:nvSpPr>
        <p:spPr>
          <a:xfrm>
            <a:off x="1579563" y="4695825"/>
            <a:ext cx="1841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/>
          </a:p>
        </p:txBody>
      </p:sp>
      <p:sp>
        <p:nvSpPr>
          <p:cNvPr id="69" name="TextBox 16"/>
          <p:cNvSpPr txBox="1"/>
          <p:nvPr/>
        </p:nvSpPr>
        <p:spPr>
          <a:xfrm>
            <a:off x="762000" y="1676400"/>
            <a:ext cx="7259638" cy="2370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lưu rất mực hồng quần,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xanh xấp xỉ tới tuần cập kê.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 đềm trướng rủ m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che,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 đông ong bướm đi về mặc ai.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000" dirty="0">
              <a:solidFill>
                <a:srgbClr val="0000CC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1981200" y="2209800"/>
            <a:ext cx="144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795713" y="2209800"/>
            <a:ext cx="1066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893888" y="2679700"/>
            <a:ext cx="24971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562100" y="3733800"/>
            <a:ext cx="56007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133600" y="3200400"/>
            <a:ext cx="44577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7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23813" y="7026275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>
            <a:off x="5645150" y="3449638"/>
            <a:ext cx="6948488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 flipV="1">
            <a:off x="-3490912" y="3487738"/>
            <a:ext cx="7027862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2" name="Text Box 9"/>
          <p:cNvSpPr txBox="1"/>
          <p:nvPr/>
        </p:nvSpPr>
        <p:spPr>
          <a:xfrm>
            <a:off x="3733800" y="443071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6633" name="Text Box 12"/>
          <p:cNvSpPr txBox="1"/>
          <p:nvPr/>
        </p:nvSpPr>
        <p:spPr>
          <a:xfrm>
            <a:off x="1470025" y="4651375"/>
            <a:ext cx="1841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6634" name="Text Box 9"/>
          <p:cNvSpPr txBox="1"/>
          <p:nvPr/>
        </p:nvSpPr>
        <p:spPr>
          <a:xfrm>
            <a:off x="3843338" y="447516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6635" name="Text Box 12"/>
          <p:cNvSpPr txBox="1"/>
          <p:nvPr/>
        </p:nvSpPr>
        <p:spPr>
          <a:xfrm>
            <a:off x="1579563" y="4695825"/>
            <a:ext cx="1841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90" name="TextBox 13"/>
          <p:cNvSpPr txBox="1"/>
          <p:nvPr/>
        </p:nvSpPr>
        <p:spPr>
          <a:xfrm>
            <a:off x="369888" y="671513"/>
            <a:ext cx="7783512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 của hai chị em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“Êm đềm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..mặc ai”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TextBox 25"/>
          <p:cNvSpPr txBox="1"/>
          <p:nvPr/>
        </p:nvSpPr>
        <p:spPr>
          <a:xfrm>
            <a:off x="369888" y="2366963"/>
            <a:ext cx="68214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NT: ẩn dụ, th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ngữ)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TextBox 26"/>
          <p:cNvSpPr txBox="1"/>
          <p:nvPr/>
        </p:nvSpPr>
        <p:spPr>
          <a:xfrm>
            <a:off x="914400" y="3230563"/>
            <a:ext cx="6781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khuôn phép, đúng đắn, chuẩn mực.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1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23813" y="7026275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>
            <a:off x="5645150" y="3449638"/>
            <a:ext cx="6948488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 flipV="1">
            <a:off x="-3490912" y="3487738"/>
            <a:ext cx="7027862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6" name="Text Box 9"/>
          <p:cNvSpPr txBox="1"/>
          <p:nvPr/>
        </p:nvSpPr>
        <p:spPr>
          <a:xfrm>
            <a:off x="3733800" y="443071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7657" name="Text Box 12"/>
          <p:cNvSpPr txBox="1"/>
          <p:nvPr/>
        </p:nvSpPr>
        <p:spPr>
          <a:xfrm>
            <a:off x="1470025" y="4651375"/>
            <a:ext cx="1841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7658" name="Text Box 9"/>
          <p:cNvSpPr txBox="1"/>
          <p:nvPr/>
        </p:nvSpPr>
        <p:spPr>
          <a:xfrm>
            <a:off x="3843338" y="447516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7659" name="Text Box 12"/>
          <p:cNvSpPr txBox="1"/>
          <p:nvPr/>
        </p:nvSpPr>
        <p:spPr>
          <a:xfrm>
            <a:off x="1579563" y="4695825"/>
            <a:ext cx="1841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90" name="TextBox 13"/>
          <p:cNvSpPr txBox="1"/>
          <p:nvPr/>
        </p:nvSpPr>
        <p:spPr>
          <a:xfrm>
            <a:off x="369888" y="671513"/>
            <a:ext cx="7783512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" name="TextBox 25"/>
          <p:cNvSpPr txBox="1">
            <a:spLocks noChangeArrowheads="1"/>
          </p:cNvSpPr>
          <p:nvPr/>
        </p:nvSpPr>
        <p:spPr bwMode="auto">
          <a:xfrm>
            <a:off x="369888" y="1524000"/>
            <a:ext cx="846931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514350" lvl="0" indent="-514350" algn="just">
              <a:lnSpc>
                <a:spcPct val="115000"/>
              </a:lnSpc>
              <a:spcBef>
                <a:spcPts val="300"/>
              </a:spcBef>
              <a:buAutoNum type="arabicPeriod"/>
            </a:pPr>
            <a:r>
              <a:rPr lang="de-DE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</a:t>
            </a:r>
            <a:r>
              <a:rPr lang="de-DE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marL="514350" lvl="0" indent="-514350" algn="just">
              <a:lnSpc>
                <a:spcPct val="115000"/>
              </a:lnSpc>
              <a:spcBef>
                <a:spcPts val="300"/>
              </a:spcBef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Sử dụng những hình ảnh tượng trưng, ước lệ. </a:t>
            </a:r>
            <a:endParaRPr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lvl="0" indent="-514350" algn="just">
              <a:lnSpc>
                <a:spcPct val="115000"/>
              </a:lnSpc>
              <a:spcBef>
                <a:spcPts val="300"/>
              </a:spcBef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Lựa chọn v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ngôn ngữ miêu tả t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tình.</a:t>
            </a:r>
            <a:endParaRPr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lvl="0" indent="-514350" algn="just">
              <a:lnSpc>
                <a:spcPct val="115000"/>
              </a:lnSpc>
              <a:spcBef>
                <a:spcPts val="300"/>
              </a:spcBef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Thủ pháp đòn bẩy. </a:t>
            </a:r>
            <a:endParaRPr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2" name="TextBox 26"/>
          <p:cNvSpPr txBox="1"/>
          <p:nvPr/>
        </p:nvSpPr>
        <p:spPr>
          <a:xfrm>
            <a:off x="527050" y="4110038"/>
            <a:ext cx="8312150" cy="2395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>
              <a:lnSpc>
                <a:spcPct val="115000"/>
              </a:lnSpc>
              <a:spcBef>
                <a:spcPts val="300"/>
              </a:spcBef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 văn bản:</a:t>
            </a:r>
            <a:endParaRPr b="1" u="sng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300"/>
              </a:spcBef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Đoạn trích thể hiện t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năng nghệ thuật v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cảm hứng nhân văn ca ngợi vẻ đẹp, t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năng con người của tác giả Nguyễn Du.</a:t>
            </a:r>
            <a:endParaRPr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2"/>
          <p:cNvSpPr txBox="1"/>
          <p:nvPr/>
        </p:nvSpPr>
        <p:spPr>
          <a:xfrm>
            <a:off x="3200400" y="1143000"/>
            <a:ext cx="2743200" cy="376238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/>
              <a:t>Mười phân vẹn mười</a:t>
            </a:r>
            <a:endParaRPr lang="en-US" altLang="en-US" sz="1800" dirty="0"/>
          </a:p>
        </p:txBody>
      </p:sp>
      <p:sp>
        <p:nvSpPr>
          <p:cNvPr id="28675" name="Text Box 3"/>
          <p:cNvSpPr txBox="1"/>
          <p:nvPr/>
        </p:nvSpPr>
        <p:spPr>
          <a:xfrm>
            <a:off x="1547813" y="2057400"/>
            <a:ext cx="1476375" cy="376238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/>
              <a:t>Trang trọng</a:t>
            </a:r>
            <a:endParaRPr lang="en-US" altLang="en-US" sz="1800" dirty="0"/>
          </a:p>
        </p:txBody>
      </p:sp>
      <p:sp>
        <p:nvSpPr>
          <p:cNvPr id="28676" name="Text Box 4"/>
          <p:cNvSpPr txBox="1"/>
          <p:nvPr/>
        </p:nvSpPr>
        <p:spPr>
          <a:xfrm>
            <a:off x="5029200" y="2057400"/>
            <a:ext cx="2244725" cy="376238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/>
              <a:t>Sắc sảo, mặn mà</a:t>
            </a:r>
            <a:endParaRPr lang="en-US" altLang="en-US" sz="1800" dirty="0"/>
          </a:p>
        </p:txBody>
      </p:sp>
      <p:sp>
        <p:nvSpPr>
          <p:cNvPr id="28677" name="Text Box 5"/>
          <p:cNvSpPr txBox="1"/>
          <p:nvPr/>
        </p:nvSpPr>
        <p:spPr>
          <a:xfrm>
            <a:off x="4495800" y="2743200"/>
            <a:ext cx="914400" cy="65087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/>
              <a:t>Nhan sắc </a:t>
            </a:r>
            <a:endParaRPr lang="en-US" altLang="en-US" sz="1800" dirty="0"/>
          </a:p>
        </p:txBody>
      </p:sp>
      <p:sp>
        <p:nvSpPr>
          <p:cNvPr id="28678" name="Text Box 6"/>
          <p:cNvSpPr txBox="1"/>
          <p:nvPr/>
        </p:nvSpPr>
        <p:spPr>
          <a:xfrm>
            <a:off x="6611938" y="2701925"/>
            <a:ext cx="773112" cy="65087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/>
              <a:t>Tài năng</a:t>
            </a:r>
            <a:endParaRPr lang="en-US" altLang="en-US" sz="1800" dirty="0"/>
          </a:p>
        </p:txBody>
      </p:sp>
      <p:sp>
        <p:nvSpPr>
          <p:cNvPr id="28679" name="Text Box 7"/>
          <p:cNvSpPr txBox="1"/>
          <p:nvPr/>
        </p:nvSpPr>
        <p:spPr>
          <a:xfrm>
            <a:off x="3798888" y="3692525"/>
            <a:ext cx="842962" cy="925513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/>
              <a:t>Làn thu thuỷ</a:t>
            </a:r>
            <a:endParaRPr lang="en-US" altLang="en-US" sz="1800" dirty="0"/>
          </a:p>
        </p:txBody>
      </p:sp>
      <p:sp>
        <p:nvSpPr>
          <p:cNvPr id="28680" name="Text Box 8"/>
          <p:cNvSpPr txBox="1"/>
          <p:nvPr/>
        </p:nvSpPr>
        <p:spPr>
          <a:xfrm>
            <a:off x="4713288" y="3692525"/>
            <a:ext cx="984250" cy="925513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/>
              <a:t>Nét xuân sơn</a:t>
            </a:r>
            <a:endParaRPr lang="en-US" altLang="en-US" sz="1800" dirty="0"/>
          </a:p>
        </p:txBody>
      </p:sp>
      <p:sp>
        <p:nvSpPr>
          <p:cNvPr id="28681" name="Text Box 9"/>
          <p:cNvSpPr txBox="1"/>
          <p:nvPr/>
        </p:nvSpPr>
        <p:spPr>
          <a:xfrm>
            <a:off x="6753225" y="4606925"/>
            <a:ext cx="842963" cy="65087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/>
              <a:t>“</a:t>
            </a:r>
            <a:r>
              <a:rPr lang="en-US" altLang="en-US" sz="1800" i="1" dirty="0"/>
              <a:t>Bạc mệnh</a:t>
            </a:r>
            <a:r>
              <a:rPr lang="en-US" altLang="en-US" sz="1800" dirty="0"/>
              <a:t>”</a:t>
            </a:r>
            <a:endParaRPr lang="en-US" altLang="en-US" sz="1800" dirty="0"/>
          </a:p>
        </p:txBody>
      </p:sp>
      <p:sp>
        <p:nvSpPr>
          <p:cNvPr id="28682" name="Text Box 10"/>
          <p:cNvSpPr txBox="1"/>
          <p:nvPr/>
        </p:nvSpPr>
        <p:spPr>
          <a:xfrm>
            <a:off x="4114800" y="4800600"/>
            <a:ext cx="1219200" cy="65087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/>
              <a:t>Hoa ghen            Liễu hờn</a:t>
            </a:r>
            <a:endParaRPr lang="en-US" altLang="en-US" sz="1800" dirty="0"/>
          </a:p>
        </p:txBody>
      </p:sp>
      <p:sp>
        <p:nvSpPr>
          <p:cNvPr id="28683" name="Text Box 11"/>
          <p:cNvSpPr txBox="1"/>
          <p:nvPr/>
        </p:nvSpPr>
        <p:spPr>
          <a:xfrm>
            <a:off x="2743200" y="5689600"/>
            <a:ext cx="3733800" cy="65087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1800" dirty="0"/>
              <a:t>Trướng rủ màn che                     Mặc ai</a:t>
            </a:r>
            <a:endParaRPr lang="en-US" altLang="en-US" sz="1800" dirty="0"/>
          </a:p>
        </p:txBody>
      </p:sp>
      <p:sp>
        <p:nvSpPr>
          <p:cNvPr id="28684" name="Text Box 12"/>
          <p:cNvSpPr txBox="1"/>
          <p:nvPr/>
        </p:nvSpPr>
        <p:spPr>
          <a:xfrm>
            <a:off x="152400" y="2778125"/>
            <a:ext cx="1042988" cy="65087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/>
              <a:t>Khuôn trăng </a:t>
            </a:r>
            <a:endParaRPr lang="en-US" altLang="en-US" sz="1800" dirty="0"/>
          </a:p>
        </p:txBody>
      </p:sp>
      <p:sp>
        <p:nvSpPr>
          <p:cNvPr id="28685" name="Text Box 13"/>
          <p:cNvSpPr txBox="1"/>
          <p:nvPr/>
        </p:nvSpPr>
        <p:spPr>
          <a:xfrm>
            <a:off x="1336675" y="2752725"/>
            <a:ext cx="703263" cy="65087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/>
              <a:t>Nét ngài</a:t>
            </a:r>
            <a:endParaRPr lang="en-US" altLang="en-US" sz="1800" dirty="0"/>
          </a:p>
        </p:txBody>
      </p:sp>
      <p:sp>
        <p:nvSpPr>
          <p:cNvPr id="28686" name="Text Box 14"/>
          <p:cNvSpPr txBox="1"/>
          <p:nvPr/>
        </p:nvSpPr>
        <p:spPr>
          <a:xfrm>
            <a:off x="2181225" y="2778125"/>
            <a:ext cx="703263" cy="65087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/>
              <a:t>Hoa cười</a:t>
            </a:r>
            <a:endParaRPr lang="en-US" altLang="en-US" sz="1800" dirty="0"/>
          </a:p>
        </p:txBody>
      </p:sp>
      <p:sp>
        <p:nvSpPr>
          <p:cNvPr id="28687" name="Text Box 15"/>
          <p:cNvSpPr txBox="1"/>
          <p:nvPr/>
        </p:nvSpPr>
        <p:spPr>
          <a:xfrm>
            <a:off x="3048000" y="2743200"/>
            <a:ext cx="838200" cy="65087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/>
              <a:t>Ngọc thốt </a:t>
            </a:r>
            <a:endParaRPr lang="en-US" altLang="en-US" sz="1800" dirty="0"/>
          </a:p>
        </p:txBody>
      </p:sp>
      <p:sp>
        <p:nvSpPr>
          <p:cNvPr id="28688" name="Text Box 16"/>
          <p:cNvSpPr txBox="1"/>
          <p:nvPr/>
        </p:nvSpPr>
        <p:spPr>
          <a:xfrm>
            <a:off x="1406525" y="3886200"/>
            <a:ext cx="1406525" cy="925513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/>
              <a:t>Mây thua             Tuyết nhường</a:t>
            </a:r>
            <a:endParaRPr lang="en-US" altLang="en-US" sz="1800" dirty="0"/>
          </a:p>
        </p:txBody>
      </p:sp>
      <p:sp>
        <p:nvSpPr>
          <p:cNvPr id="28689" name="Text Box 17"/>
          <p:cNvSpPr txBox="1"/>
          <p:nvPr/>
        </p:nvSpPr>
        <p:spPr>
          <a:xfrm>
            <a:off x="5767388" y="3632200"/>
            <a:ext cx="647700" cy="65087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làm thơ</a:t>
            </a:r>
            <a:endParaRPr lang="en-US" altLang="en-US" sz="1800" dirty="0"/>
          </a:p>
        </p:txBody>
      </p:sp>
      <p:sp>
        <p:nvSpPr>
          <p:cNvPr id="28690" name="Text Box 18"/>
          <p:cNvSpPr txBox="1"/>
          <p:nvPr/>
        </p:nvSpPr>
        <p:spPr>
          <a:xfrm>
            <a:off x="6470650" y="3632200"/>
            <a:ext cx="719138" cy="65087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Vẽ tranh</a:t>
            </a:r>
            <a:endParaRPr lang="en-US" altLang="en-US" sz="1800" dirty="0"/>
          </a:p>
        </p:txBody>
      </p:sp>
      <p:sp>
        <p:nvSpPr>
          <p:cNvPr id="28691" name="Text Box 19"/>
          <p:cNvSpPr txBox="1"/>
          <p:nvPr/>
        </p:nvSpPr>
        <p:spPr>
          <a:xfrm>
            <a:off x="7239000" y="3657600"/>
            <a:ext cx="914400" cy="65087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dirty="0"/>
              <a:t>ca ngâm</a:t>
            </a:r>
            <a:endParaRPr lang="en-US" altLang="en-US" sz="1800" dirty="0"/>
          </a:p>
        </p:txBody>
      </p:sp>
      <p:sp>
        <p:nvSpPr>
          <p:cNvPr id="28692" name="Text Box 20"/>
          <p:cNvSpPr txBox="1"/>
          <p:nvPr/>
        </p:nvSpPr>
        <p:spPr>
          <a:xfrm>
            <a:off x="8153400" y="3657600"/>
            <a:ext cx="773113" cy="65087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dirty="0"/>
              <a:t>Hồ cầm</a:t>
            </a:r>
            <a:endParaRPr lang="en-US" altLang="en-US" sz="1800" dirty="0"/>
          </a:p>
        </p:txBody>
      </p:sp>
      <p:sp>
        <p:nvSpPr>
          <p:cNvPr id="28693" name="Line 21"/>
          <p:cNvSpPr/>
          <p:nvPr/>
        </p:nvSpPr>
        <p:spPr>
          <a:xfrm flipH="1">
            <a:off x="2209800" y="1600200"/>
            <a:ext cx="19685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4" name="Line 22"/>
          <p:cNvSpPr/>
          <p:nvPr/>
        </p:nvSpPr>
        <p:spPr>
          <a:xfrm>
            <a:off x="4191000" y="1600200"/>
            <a:ext cx="1617663" cy="381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5" name="Line 23"/>
          <p:cNvSpPr/>
          <p:nvPr/>
        </p:nvSpPr>
        <p:spPr>
          <a:xfrm flipH="1">
            <a:off x="762000" y="2438400"/>
            <a:ext cx="1408113" cy="304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6" name="Line 24"/>
          <p:cNvSpPr/>
          <p:nvPr/>
        </p:nvSpPr>
        <p:spPr>
          <a:xfrm flipH="1">
            <a:off x="1676400" y="2438400"/>
            <a:ext cx="493713" cy="304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7" name="Line 25"/>
          <p:cNvSpPr/>
          <p:nvPr/>
        </p:nvSpPr>
        <p:spPr>
          <a:xfrm>
            <a:off x="2209800" y="2438400"/>
            <a:ext cx="350838" cy="304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8" name="Line 26"/>
          <p:cNvSpPr/>
          <p:nvPr/>
        </p:nvSpPr>
        <p:spPr>
          <a:xfrm>
            <a:off x="2209800" y="2438400"/>
            <a:ext cx="1123950" cy="304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9" name="Line 27"/>
          <p:cNvSpPr/>
          <p:nvPr/>
        </p:nvSpPr>
        <p:spPr>
          <a:xfrm>
            <a:off x="5908675" y="2438400"/>
            <a:ext cx="1054100" cy="2286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0" name="Line 28"/>
          <p:cNvSpPr/>
          <p:nvPr/>
        </p:nvSpPr>
        <p:spPr>
          <a:xfrm flipH="1">
            <a:off x="4953000" y="2438400"/>
            <a:ext cx="984250" cy="304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1" name="Line 29"/>
          <p:cNvSpPr/>
          <p:nvPr/>
        </p:nvSpPr>
        <p:spPr>
          <a:xfrm flipH="1">
            <a:off x="4114800" y="3429000"/>
            <a:ext cx="703263" cy="2286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2" name="Line 30"/>
          <p:cNvSpPr/>
          <p:nvPr/>
        </p:nvSpPr>
        <p:spPr>
          <a:xfrm>
            <a:off x="4876800" y="3429000"/>
            <a:ext cx="352425" cy="2286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3" name="Line 31"/>
          <p:cNvSpPr/>
          <p:nvPr/>
        </p:nvSpPr>
        <p:spPr>
          <a:xfrm flipH="1">
            <a:off x="6096000" y="3352800"/>
            <a:ext cx="842963" cy="304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4" name="Line 32"/>
          <p:cNvSpPr/>
          <p:nvPr/>
        </p:nvSpPr>
        <p:spPr>
          <a:xfrm>
            <a:off x="6934200" y="3352800"/>
            <a:ext cx="0" cy="3048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5" name="Line 33"/>
          <p:cNvSpPr/>
          <p:nvPr/>
        </p:nvSpPr>
        <p:spPr>
          <a:xfrm>
            <a:off x="6934200" y="3352800"/>
            <a:ext cx="704850" cy="2286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6" name="Line 34"/>
          <p:cNvSpPr/>
          <p:nvPr/>
        </p:nvSpPr>
        <p:spPr>
          <a:xfrm>
            <a:off x="6934200" y="3352800"/>
            <a:ext cx="1336675" cy="2286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7" name="AutoShape 35"/>
          <p:cNvSpPr/>
          <p:nvPr/>
        </p:nvSpPr>
        <p:spPr>
          <a:xfrm rot="5400000">
            <a:off x="2033588" y="2462213"/>
            <a:ext cx="152400" cy="2390775"/>
          </a:xfrm>
          <a:prstGeom prst="rightBrace">
            <a:avLst>
              <a:gd name="adj1" fmla="val 130729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8708" name="AutoShape 36"/>
          <p:cNvSpPr/>
          <p:nvPr/>
        </p:nvSpPr>
        <p:spPr>
          <a:xfrm rot="5400000">
            <a:off x="4691063" y="4298950"/>
            <a:ext cx="76200" cy="773113"/>
          </a:xfrm>
          <a:prstGeom prst="rightBrace">
            <a:avLst>
              <a:gd name="adj1" fmla="val 84548"/>
              <a:gd name="adj2" fmla="val 50000"/>
            </a:avLst>
          </a:prstGeom>
          <a:noFill/>
          <a:ln w="9525" cap="flat" cmpd="sng">
            <a:solidFill>
              <a:srgbClr val="3333CC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8709" name="AutoShape 37"/>
          <p:cNvSpPr/>
          <p:nvPr/>
        </p:nvSpPr>
        <p:spPr>
          <a:xfrm rot="5400000">
            <a:off x="7153275" y="3436938"/>
            <a:ext cx="76200" cy="2039937"/>
          </a:xfrm>
          <a:prstGeom prst="rightBrace">
            <a:avLst>
              <a:gd name="adj1" fmla="val 223090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8710" name="AutoShape 38"/>
          <p:cNvSpPr/>
          <p:nvPr/>
        </p:nvSpPr>
        <p:spPr>
          <a:xfrm rot="5400000">
            <a:off x="4308475" y="2854325"/>
            <a:ext cx="152400" cy="5416550"/>
          </a:xfrm>
          <a:prstGeom prst="rightBrace">
            <a:avLst>
              <a:gd name="adj1" fmla="val 296180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8711" name="Text Box 39"/>
          <p:cNvSpPr txBox="1"/>
          <p:nvPr/>
        </p:nvSpPr>
        <p:spPr>
          <a:xfrm>
            <a:off x="3446463" y="233363"/>
            <a:ext cx="1547812" cy="376237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800" b="1" dirty="0"/>
              <a:t>TÂM – TÀI</a:t>
            </a:r>
            <a:endParaRPr lang="en-US" altLang="en-US" sz="1800" b="1" dirty="0"/>
          </a:p>
        </p:txBody>
      </p:sp>
      <p:sp>
        <p:nvSpPr>
          <p:cNvPr id="28712" name="Line 40"/>
          <p:cNvSpPr/>
          <p:nvPr/>
        </p:nvSpPr>
        <p:spPr>
          <a:xfrm>
            <a:off x="4191000" y="762000"/>
            <a:ext cx="0" cy="381000"/>
          </a:xfrm>
          <a:prstGeom prst="line">
            <a:avLst/>
          </a:prstGeom>
          <a:ln w="57150" cap="flat" cmpd="sng">
            <a:solidFill>
              <a:srgbClr val="FF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13" name="Text Box 44"/>
          <p:cNvSpPr txBox="1"/>
          <p:nvPr/>
        </p:nvSpPr>
        <p:spPr>
          <a:xfrm>
            <a:off x="4114800" y="6858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5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en-US" altLang="en-US" sz="4000" i="1" dirty="0">
                <a:solidFill>
                  <a:srgbClr val="FF0000"/>
                </a:solidFill>
              </a:rPr>
              <a:t>Chị em Thúy Kiều</a:t>
            </a:r>
            <a:endParaRPr lang="en-US" altLang="en-US" sz="4000" i="1" dirty="0">
              <a:solidFill>
                <a:srgbClr val="FF0000"/>
              </a:solidFill>
            </a:endParaRPr>
          </a:p>
        </p:txBody>
      </p:sp>
      <p:sp>
        <p:nvSpPr>
          <p:cNvPr id="29699" name="Rectangle 6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endParaRPr lang="en-US" altLang="en-US" sz="2800" dirty="0"/>
          </a:p>
        </p:txBody>
      </p:sp>
      <p:sp>
        <p:nvSpPr>
          <p:cNvPr id="29700" name="Content Placeholder 1"/>
          <p:cNvSpPr>
            <a:spLocks noGrp="1"/>
          </p:cNvSpPr>
          <p:nvPr>
            <p:ph sz="quarter" idx="2"/>
          </p:nvPr>
        </p:nvSpPr>
        <p:spPr/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endParaRPr lang="en-US" altLang="en-US" dirty="0"/>
          </a:p>
        </p:txBody>
      </p:sp>
      <p:sp>
        <p:nvSpPr>
          <p:cNvPr id="29701" name="Content Placeholder 2"/>
          <p:cNvSpPr>
            <a:spLocks noGrp="1"/>
          </p:cNvSpPr>
          <p:nvPr>
            <p:ph sz="quarter" idx="3"/>
          </p:nvPr>
        </p:nvSpPr>
        <p:spPr/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endParaRPr lang="en-US" altLang="en-US" dirty="0"/>
          </a:p>
        </p:txBody>
      </p:sp>
      <p:pic>
        <p:nvPicPr>
          <p:cNvPr id="29702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1295400"/>
            <a:ext cx="4038600" cy="253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1295400"/>
            <a:ext cx="4038600" cy="534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13" y="3968750"/>
            <a:ext cx="4027487" cy="2671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8"/>
          <p:cNvSpPr/>
          <p:nvPr/>
        </p:nvSpPr>
        <p:spPr>
          <a:xfrm>
            <a:off x="0" y="762000"/>
            <a:ext cx="4495800" cy="609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lòng hai ả tố nga,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 Kiều l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chị em l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Thúy Vân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cốt cách tuyết tinh thần,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một vẻ mười phân vẹn mười.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lang="nl-NL" altLang="x-none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nl-NL" altLang="x-none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chung của chị em Thuý Kiều.</a:t>
            </a:r>
            <a:endParaRPr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 xem trang trọng khác vời,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 trăng đầy đặn nét ng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nở nang.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cười ngọc thốt đoan trang,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thua nước tóc tuyết nhường m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da.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lang="nl-NL" altLang="x-none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nl-NL" altLang="x-none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Thuý Vân. </a:t>
            </a:r>
            <a:endParaRPr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76750" y="152400"/>
            <a:ext cx="4648200" cy="6659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 c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sắc sảo mặn m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bề t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sắc lại l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phần hơn: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thu thủy, nét xuân sơn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ghen thua thắm liễu hờn kém xanh.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hai nghiêng nước nghiêng th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nh,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 đ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đòi một t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họa hai.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minh vốn sẵn tính trời,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 nghề thi họa đủ mùi ca ngâm.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thương lầu bậc ngũ âm,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riêng ăn đứt hồ cầm một trương.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nh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 lựa nên chương,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thiên Bạc mệnh lại c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não nhân.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1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0" y="6811963"/>
            <a:ext cx="9144000" cy="46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 flipV="1">
            <a:off x="-3405187" y="3403600"/>
            <a:ext cx="6858000" cy="49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>
            <a:off x="5691188" y="3405188"/>
            <a:ext cx="6858000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0" y="-22225"/>
            <a:ext cx="9144000" cy="44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ight Brace 26"/>
          <p:cNvSpPr/>
          <p:nvPr/>
        </p:nvSpPr>
        <p:spPr>
          <a:xfrm rot="5400000">
            <a:off x="2019300" y="1028700"/>
            <a:ext cx="304800" cy="3886200"/>
          </a:xfrm>
          <a:prstGeom prst="rightBrac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1981200" y="3505200"/>
            <a:ext cx="457200" cy="3962400"/>
          </a:xfrm>
          <a:prstGeom prst="rightBrac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9" name="WordArt 2"/>
          <p:cNvSpPr>
            <a:spLocks noTextEdit="1"/>
          </p:cNvSpPr>
          <p:nvPr/>
        </p:nvSpPr>
        <p:spPr>
          <a:xfrm>
            <a:off x="2590800" y="457200"/>
            <a:ext cx="54864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CHỊ EM THÚY KIỀU</a:t>
            </a:r>
            <a:endParaRPr lang="en-US" sz="360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0" name="TextBox 11"/>
          <p:cNvSpPr txBox="1"/>
          <p:nvPr/>
        </p:nvSpPr>
        <p:spPr>
          <a:xfrm>
            <a:off x="4648200" y="755650"/>
            <a:ext cx="4724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(Trích “Truyện Kiều” - Nguyễn Du)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38675" y="5319713"/>
            <a:ext cx="4648200" cy="13858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nl-NL" altLang="x-none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nl-NL" altLang="x-none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Thúy Kiều.</a:t>
            </a:r>
            <a:endParaRPr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lưu rất mực hồng quần,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xanh xấp xỉ tới tuần cập kê.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 đềm trướng rủ m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che,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 đông ong bướm đi về mặc ai.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 của hai chị em</a:t>
            </a:r>
            <a:endParaRPr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6629400" y="2819400"/>
            <a:ext cx="304800" cy="4114800"/>
          </a:xfrm>
          <a:prstGeom prst="rightBrac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ight Brace 29"/>
          <p:cNvSpPr/>
          <p:nvPr/>
        </p:nvSpPr>
        <p:spPr>
          <a:xfrm rot="5400000">
            <a:off x="6834981" y="4536281"/>
            <a:ext cx="198438" cy="3810000"/>
          </a:xfrm>
          <a:prstGeom prst="rightBrac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26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26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26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26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charRg st="126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26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26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26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26" end="1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302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19">
                                            <p:txEl>
                                              <p:charRg st="302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19">
                                            <p:txEl>
                                              <p:charRg st="302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fill="hold"/>
                                        <p:tgtEl>
                                          <p:spTgt spid="19">
                                            <p:txEl>
                                              <p:charRg st="302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fill="hold"/>
                                        <p:tgtEl>
                                          <p:spTgt spid="19">
                                            <p:txEl>
                                              <p:charRg st="302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200"/>
                                        <p:tgtEl>
                                          <p:spTgt spid="22">
                                            <p:txEl>
                                              <p:charRg st="1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146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>
                                            <p:txEl>
                                              <p:charRg st="146" end="1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3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6915" name="Text Box 3"/>
          <p:cNvSpPr txBox="1"/>
          <p:nvPr/>
        </p:nvSpPr>
        <p:spPr>
          <a:xfrm>
            <a:off x="3838575" y="1714500"/>
            <a:ext cx="4876800" cy="461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800" b="1" u="sng" dirty="0"/>
              <a:t>Bố cục</a:t>
            </a:r>
            <a:r>
              <a:rPr lang="en-US" altLang="en-US" sz="2800" b="1" dirty="0"/>
              <a:t>: </a:t>
            </a:r>
            <a:r>
              <a:rPr lang="en-US" altLang="en-US" sz="2800" dirty="0"/>
              <a:t>4 phần</a:t>
            </a:r>
            <a:endParaRPr lang="en-US" altLang="en-US" sz="2800" dirty="0"/>
          </a:p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339933"/>
                </a:solidFill>
              </a:rPr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- 4 câu đầu:</a:t>
            </a:r>
            <a:r>
              <a:rPr lang="en-US" altLang="en-US" sz="2800" dirty="0"/>
              <a:t> Giới thiệu khái quát hai chị em Thúy Kiều.</a:t>
            </a:r>
            <a:endParaRPr lang="en-US" altLang="en-US" sz="2800" dirty="0"/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- 4 câu kế:</a:t>
            </a:r>
            <a:r>
              <a:rPr lang="en-US" altLang="en-US" sz="2800" dirty="0"/>
              <a:t> Gợi tả vẻ đẹp Thuý Vân</a:t>
            </a:r>
            <a:endParaRPr lang="en-US" altLang="en-US" sz="2800" dirty="0"/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66FF"/>
                </a:solidFill>
              </a:rPr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- 12 câu tiếp:</a:t>
            </a:r>
            <a:r>
              <a:rPr lang="en-US" altLang="en-US" sz="2800" dirty="0"/>
              <a:t> Gợi tả vẻ đẹp của Thuý Kiều</a:t>
            </a:r>
            <a:endParaRPr lang="en-US" altLang="en-US" sz="2800" dirty="0"/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  - 4 câu cuối:</a:t>
            </a:r>
            <a:r>
              <a:rPr lang="en-US" altLang="en-US" sz="2800" dirty="0"/>
              <a:t> Nhận xét chung về cuộc sống của hai chị em. </a:t>
            </a:r>
            <a:endParaRPr lang="en-US" altLang="en-US" sz="2800" dirty="0"/>
          </a:p>
        </p:txBody>
      </p:sp>
      <p:sp>
        <p:nvSpPr>
          <p:cNvPr id="5123" name="WordArt 5"/>
          <p:cNvSpPr>
            <a:spLocks noTextEdit="1"/>
          </p:cNvSpPr>
          <p:nvPr/>
        </p:nvSpPr>
        <p:spPr>
          <a:xfrm>
            <a:off x="4343400" y="457200"/>
            <a:ext cx="386715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28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Imago-ExtraBold" charset="0"/>
                <a:ea typeface="Imago-ExtraBold" charset="0"/>
              </a:rPr>
              <a:t>CHỊ EM THÚY KIỀU</a:t>
            </a:r>
            <a:endParaRPr lang="en-US" sz="28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Imago-ExtraBold" charset="0"/>
              <a:ea typeface="Imago-ExtraBold" charset="0"/>
            </a:endParaRPr>
          </a:p>
        </p:txBody>
      </p:sp>
      <p:pic>
        <p:nvPicPr>
          <p:cNvPr id="5124" name="Picture 6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52400"/>
            <a:ext cx="27432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2743200" cy="3148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8" name="WordArt 2"/>
          <p:cNvSpPr>
            <a:spLocks noTextEdit="1"/>
          </p:cNvSpPr>
          <p:nvPr/>
        </p:nvSpPr>
        <p:spPr>
          <a:xfrm>
            <a:off x="2590800" y="457200"/>
            <a:ext cx="54864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CHỊ EM THÚY KIỀU</a:t>
            </a:r>
            <a:endParaRPr lang="en-US" sz="360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9" name="TextBox 11"/>
          <p:cNvSpPr txBox="1"/>
          <p:nvPr/>
        </p:nvSpPr>
        <p:spPr>
          <a:xfrm>
            <a:off x="4648200" y="685800"/>
            <a:ext cx="47244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(Trích “Truyện Kiều” - Nguyễn Du)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0" y="6811963"/>
            <a:ext cx="9144000" cy="46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>
            <a:off x="5691188" y="3405188"/>
            <a:ext cx="6858000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 flipV="1">
            <a:off x="-3405187" y="3403600"/>
            <a:ext cx="6858000" cy="49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tangle 24"/>
          <p:cNvSpPr/>
          <p:nvPr/>
        </p:nvSpPr>
        <p:spPr>
          <a:xfrm>
            <a:off x="609600" y="1371601"/>
            <a:ext cx="6096000" cy="892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nl-NL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HIỂU VĂN BẢN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sz="18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55" name="TextBox 26"/>
          <p:cNvSpPr txBox="1"/>
          <p:nvPr/>
        </p:nvSpPr>
        <p:spPr>
          <a:xfrm>
            <a:off x="304800" y="2286000"/>
            <a:ext cx="8534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nl-N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chung của hai chị em:  </a:t>
            </a:r>
            <a:endParaRPr lang="en-US" altLang="en-US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78288" y="1371600"/>
            <a:ext cx="5027613" cy="548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3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0" y="6811963"/>
            <a:ext cx="9144000" cy="46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>
            <a:off x="5691188" y="3405188"/>
            <a:ext cx="6858000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 flipV="1">
            <a:off x="-3405187" y="3403600"/>
            <a:ext cx="6858000" cy="49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3"/>
          <p:cNvSpPr txBox="1"/>
          <p:nvPr/>
        </p:nvSpPr>
        <p:spPr>
          <a:xfrm>
            <a:off x="4191000" y="2133600"/>
            <a:ext cx="4724400" cy="1701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algn="ctr" eaLnBrk="1" hangingPunct="1">
              <a:buNone/>
            </a:pPr>
            <a:r>
              <a:rPr lang="en-US" altLang="en-US" sz="2000" i="1" dirty="0"/>
              <a:t>Đầu lòng hai ả tố nga,</a:t>
            </a:r>
            <a:endParaRPr lang="en-US" altLang="en-US" sz="2000" i="1" dirty="0"/>
          </a:p>
          <a:p>
            <a:pPr marL="342900" lvl="0" indent="-342900" algn="ctr" eaLnBrk="1" hangingPunct="1">
              <a:buNone/>
            </a:pPr>
            <a:r>
              <a:rPr lang="en-US" altLang="en-US" sz="2000" i="1" dirty="0"/>
              <a:t>Thuý Kiều là chị em là Thuý Vân.</a:t>
            </a:r>
            <a:endParaRPr lang="en-US" altLang="en-US" sz="2000" i="1" dirty="0"/>
          </a:p>
          <a:p>
            <a:pPr marL="342900" lvl="0" indent="-342900" algn="ctr" eaLnBrk="1" hangingPunct="1">
              <a:buNone/>
            </a:pPr>
            <a:r>
              <a:rPr lang="en-US" altLang="en-US" sz="2000" i="1" dirty="0"/>
              <a:t>Mai cốt cách tuyết tinh thần,</a:t>
            </a:r>
            <a:endParaRPr lang="en-US" altLang="en-US" sz="2000" i="1" dirty="0"/>
          </a:p>
          <a:p>
            <a:pPr marL="342900" lvl="0" indent="-342900" algn="ctr" eaLnBrk="1" hangingPunct="1">
              <a:buNone/>
            </a:pPr>
            <a:r>
              <a:rPr lang="en-US" altLang="en-US" sz="2000" i="1" dirty="0"/>
              <a:t>Mỗi người một vẻ mười phân vẹn mười</a:t>
            </a:r>
            <a:r>
              <a:rPr lang="en-US" altLang="en-US" sz="2000" i="1" dirty="0">
                <a:latin typeface=".VnTime" panose="020B7200000000000000" pitchFamily="34" charset="0"/>
              </a:rPr>
              <a:t>.</a:t>
            </a:r>
            <a:r>
              <a:rPr lang="en-US" altLang="en-US" sz="2000" dirty="0">
                <a:latin typeface=".VnTime" panose="020B7200000000000000" pitchFamily="34" charset="0"/>
              </a:rPr>
              <a:t>            </a:t>
            </a:r>
            <a:endParaRPr lang="en-US" altLang="en-US" sz="2000" dirty="0">
              <a:latin typeface=".VnTime" panose="020B7200000000000000" pitchFamily="34" charset="0"/>
            </a:endParaRPr>
          </a:p>
          <a:p>
            <a:pPr marL="342900" lvl="0" indent="-342900" algn="ctr" eaLnBrk="1" hangingPunct="1">
              <a:buNone/>
            </a:pPr>
            <a:r>
              <a:rPr lang="en-US" altLang="en-US" dirty="0">
                <a:latin typeface=".VnTime" panose="020B7200000000000000" pitchFamily="34" charset="0"/>
              </a:rPr>
              <a:t> </a:t>
            </a:r>
            <a:endParaRPr lang="en-US" altLang="en-US" dirty="0">
              <a:latin typeface=".VnTime" panose="020B7200000000000000" pitchFamily="34" charset="0"/>
            </a:endParaRPr>
          </a:p>
        </p:txBody>
      </p:sp>
      <p:sp>
        <p:nvSpPr>
          <p:cNvPr id="23" name="AutoShape 4"/>
          <p:cNvSpPr/>
          <p:nvPr/>
        </p:nvSpPr>
        <p:spPr>
          <a:xfrm>
            <a:off x="7456488" y="1546225"/>
            <a:ext cx="1306512" cy="649288"/>
          </a:xfrm>
          <a:prstGeom prst="wedgeEllipseCallout">
            <a:avLst>
              <a:gd name="adj1" fmla="val -60741"/>
              <a:gd name="adj2" fmla="val 5708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Từ HánViệt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4" name="AutoShape 5"/>
          <p:cNvSpPr/>
          <p:nvPr/>
        </p:nvSpPr>
        <p:spPr>
          <a:xfrm>
            <a:off x="4078288" y="2808288"/>
            <a:ext cx="874712" cy="304800"/>
          </a:xfrm>
          <a:prstGeom prst="wedgeRoundRectCallout">
            <a:avLst>
              <a:gd name="adj1" fmla="val 70069"/>
              <a:gd name="adj2" fmla="val 87847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Ước lệ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6" name="AutoShape 6"/>
          <p:cNvSpPr/>
          <p:nvPr/>
        </p:nvSpPr>
        <p:spPr>
          <a:xfrm>
            <a:off x="5086350" y="3733800"/>
            <a:ext cx="1371600" cy="457200"/>
          </a:xfrm>
          <a:prstGeom prst="wedgeEllipseCallout">
            <a:avLst>
              <a:gd name="adj1" fmla="val 42208"/>
              <a:gd name="adj2" fmla="val -812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Tiểu đối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400800" y="2932113"/>
            <a:ext cx="76200" cy="3429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305550" y="3314700"/>
            <a:ext cx="76200" cy="228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86600" y="2474913"/>
            <a:ext cx="6651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187700"/>
            <a:ext cx="11223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477000" y="3187700"/>
            <a:ext cx="1524000" cy="19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00800" y="3552825"/>
            <a:ext cx="228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5"/>
          <p:cNvSpPr/>
          <p:nvPr/>
        </p:nvSpPr>
        <p:spPr>
          <a:xfrm>
            <a:off x="4267200" y="4343400"/>
            <a:ext cx="15240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1600" dirty="0"/>
              <a:t>+ Tố nga</a:t>
            </a:r>
            <a:endParaRPr lang="en-US" altLang="en-US" sz="1600" dirty="0"/>
          </a:p>
        </p:txBody>
      </p:sp>
      <p:sp>
        <p:nvSpPr>
          <p:cNvPr id="37" name="Rectangle 9">
            <a:hlinkClick r:id="rId2" action="ppaction://hlinkfile"/>
          </p:cNvPr>
          <p:cNvSpPr/>
          <p:nvPr/>
        </p:nvSpPr>
        <p:spPr>
          <a:xfrm>
            <a:off x="4267200" y="4591050"/>
            <a:ext cx="41910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1600" dirty="0"/>
              <a:t>+ Mai cốt cách</a:t>
            </a:r>
            <a:endParaRPr lang="en-US" altLang="en-US" sz="1600" dirty="0"/>
          </a:p>
          <a:p>
            <a:pPr marL="342900" lvl="0" indent="-342900" eaLnBrk="1" hangingPunct="1">
              <a:buNone/>
            </a:pPr>
            <a:endParaRPr lang="en-US" altLang="en-US" sz="1600" dirty="0"/>
          </a:p>
          <a:p>
            <a:pPr marL="342900" lvl="0" indent="-342900" eaLnBrk="1" hangingPunct="1">
              <a:buNone/>
            </a:pPr>
            <a:r>
              <a:rPr lang="en-US" altLang="en-US" sz="1600" dirty="0"/>
              <a:t>+ tuyết tinh thần</a:t>
            </a:r>
            <a:endParaRPr lang="en-US" altLang="en-US" sz="1600" dirty="0"/>
          </a:p>
        </p:txBody>
      </p:sp>
      <p:sp>
        <p:nvSpPr>
          <p:cNvPr id="38" name="Rectangle 10"/>
          <p:cNvSpPr/>
          <p:nvPr/>
        </p:nvSpPr>
        <p:spPr>
          <a:xfrm>
            <a:off x="4270375" y="5635625"/>
            <a:ext cx="3297238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1600" dirty="0"/>
              <a:t>+ Mười phân vẹn mười</a:t>
            </a:r>
            <a:endParaRPr lang="en-US" altLang="en-US" sz="1600" dirty="0"/>
          </a:p>
        </p:txBody>
      </p:sp>
      <p:sp>
        <p:nvSpPr>
          <p:cNvPr id="42" name="Line 18"/>
          <p:cNvSpPr/>
          <p:nvPr/>
        </p:nvSpPr>
        <p:spPr>
          <a:xfrm>
            <a:off x="6505575" y="4543425"/>
            <a:ext cx="354013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3" name="Line 19"/>
          <p:cNvSpPr/>
          <p:nvPr/>
        </p:nvSpPr>
        <p:spPr>
          <a:xfrm>
            <a:off x="6534150" y="4791075"/>
            <a:ext cx="333375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" name="Line 20"/>
          <p:cNvSpPr/>
          <p:nvPr/>
        </p:nvSpPr>
        <p:spPr>
          <a:xfrm>
            <a:off x="6535738" y="5819775"/>
            <a:ext cx="388937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" name="Line 19"/>
          <p:cNvSpPr/>
          <p:nvPr/>
        </p:nvSpPr>
        <p:spPr>
          <a:xfrm>
            <a:off x="6557963" y="5372100"/>
            <a:ext cx="333375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24" name="TextBox 27"/>
          <p:cNvSpPr txBox="1"/>
          <p:nvPr/>
        </p:nvSpPr>
        <p:spPr>
          <a:xfrm>
            <a:off x="6796088" y="4373563"/>
            <a:ext cx="325437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/>
              <a:t>Người con gái đẹp</a:t>
            </a:r>
            <a:endParaRPr lang="en-US" altLang="en-US" sz="1600" dirty="0"/>
          </a:p>
        </p:txBody>
      </p:sp>
      <p:sp>
        <p:nvSpPr>
          <p:cNvPr id="8225" name="TextBox 28"/>
          <p:cNvSpPr txBox="1"/>
          <p:nvPr/>
        </p:nvSpPr>
        <p:spPr>
          <a:xfrm>
            <a:off x="6815138" y="4578350"/>
            <a:ext cx="28400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/>
              <a:t>Vóc dáng thanh tao</a:t>
            </a:r>
            <a:endParaRPr lang="en-US" altLang="en-US" sz="16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/>
              <a:t>(cốt cách như mai)</a:t>
            </a:r>
            <a:endParaRPr lang="en-US" altLang="en-US" sz="1600" dirty="0"/>
          </a:p>
        </p:txBody>
      </p:sp>
      <p:sp>
        <p:nvSpPr>
          <p:cNvPr id="8226" name="TextBox 29"/>
          <p:cNvSpPr txBox="1"/>
          <p:nvPr/>
        </p:nvSpPr>
        <p:spPr>
          <a:xfrm>
            <a:off x="6783388" y="5086350"/>
            <a:ext cx="29162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/>
              <a:t>Tâm hồn trắng trong </a:t>
            </a:r>
            <a:endParaRPr lang="en-US" altLang="en-US" sz="16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/>
              <a:t>(tinh thần như tuyết)</a:t>
            </a:r>
            <a:endParaRPr lang="en-US" altLang="en-US" sz="1600" dirty="0"/>
          </a:p>
        </p:txBody>
      </p:sp>
      <p:sp>
        <p:nvSpPr>
          <p:cNvPr id="8227" name="TextBox 30"/>
          <p:cNvSpPr txBox="1"/>
          <p:nvPr/>
        </p:nvSpPr>
        <p:spPr>
          <a:xfrm>
            <a:off x="6886575" y="5657850"/>
            <a:ext cx="339090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/>
              <a:t>Vẻ đẹp hoàn hảo</a:t>
            </a:r>
            <a:endParaRPr lang="en-US" altLang="en-US" sz="1600" dirty="0"/>
          </a:p>
        </p:txBody>
      </p:sp>
      <p:pic>
        <p:nvPicPr>
          <p:cNvPr id="40" name="Picture 4" descr="1340045367_news"/>
          <p:cNvPicPr>
            <a:picLocks noChangeAspect="1"/>
          </p:cNvPicPr>
          <p:nvPr/>
        </p:nvPicPr>
        <p:blipFill>
          <a:blip r:embed="rId3"/>
          <a:srcRect l="23683" r="19737" b="1250"/>
          <a:stretch>
            <a:fillRect/>
          </a:stretch>
        </p:blipFill>
        <p:spPr>
          <a:xfrm>
            <a:off x="304800" y="1493838"/>
            <a:ext cx="3657600" cy="5318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2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charRg st="23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56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charRg st="56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86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charRg st="86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3" grpId="0" animBg="1"/>
      <p:bldP spid="24" grpId="0" animBg="1"/>
      <p:bldP spid="26" grpId="0" animBg="1"/>
      <p:bldP spid="36" grpId="0"/>
      <p:bldP spid="37" grpId="0"/>
      <p:bldP spid="38" grpId="0"/>
      <p:bldP spid="8224" grpId="0"/>
      <p:bldP spid="8225" grpId="0"/>
      <p:bldP spid="8226" grpId="0"/>
      <p:bldP spid="8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6" name="WordArt 2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7010400" cy="53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1. </a:t>
            </a:r>
            <a:r>
              <a:rPr kumimoji="0" lang="en-US" sz="3600" b="0" i="0" u="sng" strike="noStrike" kern="1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Vẻ</a:t>
            </a:r>
            <a:r>
              <a:rPr kumimoji="0" lang="en-US" sz="3600" b="0" i="0" u="sng" strike="noStrike" kern="1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0" i="0" u="sng" strike="noStrike" kern="1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đẹp</a:t>
            </a:r>
            <a:r>
              <a:rPr kumimoji="0" lang="en-US" sz="3600" b="0" i="0" u="sng" strike="noStrike" kern="1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0" i="0" u="sng" strike="noStrike" kern="1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chung</a:t>
            </a:r>
            <a:r>
              <a:rPr kumimoji="0" lang="en-US" sz="3600" b="0" i="0" u="sng" strike="noStrike" kern="1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0" i="0" u="sng" strike="noStrike" kern="1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cuả</a:t>
            </a:r>
            <a:r>
              <a:rPr kumimoji="0" lang="en-US" sz="3600" b="0" i="0" u="sng" strike="noStrike" kern="1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0" i="0" u="sng" strike="noStrike" kern="1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hai</a:t>
            </a:r>
            <a:r>
              <a:rPr kumimoji="0" lang="en-US" sz="3600" b="0" i="0" u="sng" strike="noStrike" kern="1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0" i="0" u="sng" strike="noStrike" kern="1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chị</a:t>
            </a:r>
            <a:r>
              <a:rPr kumimoji="0" lang="en-US" sz="3600" b="0" i="0" u="sng" strike="noStrike" kern="1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0" i="0" u="sng" strike="noStrike" kern="1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em</a:t>
            </a:r>
            <a:r>
              <a:rPr kumimoji="0" lang="en-US" sz="3600" b="0" i="0" u="none" strike="noStrike" kern="1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</a:t>
            </a:r>
            <a:endParaRPr kumimoji="0" lang="en-US" sz="3600" b="0" i="0" u="none" strike="noStrike" kern="1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pic>
        <p:nvPicPr>
          <p:cNvPr id="8197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0" y="6811963"/>
            <a:ext cx="9144000" cy="46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>
            <a:off x="5691188" y="3405188"/>
            <a:ext cx="6858000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 flipV="1">
            <a:off x="-3405187" y="3403600"/>
            <a:ext cx="6858000" cy="49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tangle 24"/>
          <p:cNvSpPr/>
          <p:nvPr/>
        </p:nvSpPr>
        <p:spPr>
          <a:xfrm>
            <a:off x="307974" y="1371601"/>
            <a:ext cx="6778626" cy="21898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lòng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ả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nga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Thúy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Kiều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chị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Thúy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Vân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Mai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cốt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tuyết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tinh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thần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vẻ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mười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vẹn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mười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1942" y="3593764"/>
            <a:ext cx="8417258" cy="12249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(NT: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Tiểu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đối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đảo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lệ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0" name="TextBox 5"/>
          <p:cNvSpPr txBox="1"/>
          <p:nvPr/>
        </p:nvSpPr>
        <p:spPr>
          <a:xfrm>
            <a:off x="347663" y="4818063"/>
            <a:ext cx="8339137" cy="165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>
              <a:lnSpc>
                <a:spcPct val="130000"/>
              </a:lnSpc>
              <a:spcBef>
                <a:spcPts val="3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nl-NL" altLang="en-US" b="1" dirty="0">
                <a:latin typeface="Times New Roman" panose="02020603050405020304" pitchFamily="18" charset="0"/>
              </a:rPr>
              <a:t> M</a:t>
            </a:r>
            <a:r>
              <a:rPr lang="nl-N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ỗi người mỗi vẻ đẹp riêng nhưng đều đạt đến độ ho</a:t>
            </a:r>
            <a:r>
              <a:rPr lang="nl-NL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mĩ từ hình thức đến tâm hồn. 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4" name="AutoShape 43" descr="Káº¿t quáº£ hÃ¬nh áº£nh cho thÃºy vÃ¢n thÃºy kiá»u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AutoShape 2" descr="Káº¿t quáº£ hÃ¬nh áº£nh cho thÃºy vÃ¢n thÃºy kiá»u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9219" name="AutoShape 4" descr="Káº¿t quáº£ hÃ¬nh áº£nh cho thÃºy vÃ¢n thÃºy kiá»u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220" name="Picture 8" descr="Káº¿t quáº£ hÃ¬nh áº£nh cho thÃºy kiá»u thÃºy vÃ¢n ani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13" y="158750"/>
            <a:ext cx="4160837" cy="654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10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338"/>
            <a:ext cx="4343400" cy="311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12" descr="HÃ¬nh áº£nh cÃ³ liÃªn q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435350"/>
            <a:ext cx="1981200" cy="326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14" descr="Káº¿t quáº£ hÃ¬nh áº£nh cho thÃºy kiá»u thÃºy vÃ¢n ani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30588"/>
            <a:ext cx="2133600" cy="3271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WordArt 2"/>
          <p:cNvSpPr>
            <a:spLocks noTextEdit="1"/>
          </p:cNvSpPr>
          <p:nvPr/>
        </p:nvSpPr>
        <p:spPr>
          <a:xfrm>
            <a:off x="1231900" y="457200"/>
            <a:ext cx="54864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Vẻ đẹp của Thúy Vân</a:t>
            </a:r>
            <a:endParaRPr lang="en-US" sz="360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5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-9525" y="6829425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H="1">
            <a:off x="0" y="0"/>
            <a:ext cx="9144000" cy="4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>
            <a:off x="5691188" y="3405188"/>
            <a:ext cx="6858000" cy="4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15" descr="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H="1" flipV="1">
            <a:off x="-3405187" y="3403600"/>
            <a:ext cx="6858000" cy="49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TextBox 5"/>
          <p:cNvSpPr txBox="1"/>
          <p:nvPr/>
        </p:nvSpPr>
        <p:spPr>
          <a:xfrm>
            <a:off x="304800" y="2209800"/>
            <a:ext cx="18383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Text Box 11"/>
          <p:cNvSpPr txBox="1"/>
          <p:nvPr/>
        </p:nvSpPr>
        <p:spPr>
          <a:xfrm>
            <a:off x="1752600" y="1538288"/>
            <a:ext cx="5172075" cy="170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900" dirty="0">
                <a:solidFill>
                  <a:srgbClr val="0000CC"/>
                </a:solidFill>
              </a:rPr>
              <a:t>    Vân xem trang trọng khác vời,</a:t>
            </a:r>
            <a:endParaRPr lang="en-US" altLang="en-US" sz="1900" dirty="0">
              <a:solidFill>
                <a:srgbClr val="0000CC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900" dirty="0">
                <a:solidFill>
                  <a:srgbClr val="0000CC"/>
                </a:solidFill>
              </a:rPr>
              <a:t>Khuôn trăng đầy đặn nét ngài nở nang</a:t>
            </a:r>
            <a:endParaRPr lang="en-US" altLang="en-US" sz="1900" dirty="0">
              <a:solidFill>
                <a:srgbClr val="0000CC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900" dirty="0">
                <a:solidFill>
                  <a:srgbClr val="0000CC"/>
                </a:solidFill>
              </a:rPr>
              <a:t>    Hoa cười ngọc thốt đoan trang</a:t>
            </a:r>
            <a:endParaRPr lang="en-US" altLang="en-US" sz="1900" dirty="0">
              <a:solidFill>
                <a:srgbClr val="0000CC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900" dirty="0">
                <a:solidFill>
                  <a:srgbClr val="0000CC"/>
                </a:solidFill>
              </a:rPr>
              <a:t>Mây thua nước tóc tuyết nhường màu da.</a:t>
            </a:r>
            <a:endParaRPr lang="en-US" altLang="en-US" sz="1900" dirty="0">
              <a:solidFill>
                <a:srgbClr val="0000CC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222625" y="1914525"/>
            <a:ext cx="10429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2"/>
          <p:cNvSpPr txBox="1"/>
          <p:nvPr/>
        </p:nvSpPr>
        <p:spPr>
          <a:xfrm>
            <a:off x="2549525" y="3430588"/>
            <a:ext cx="4375150" cy="1922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har char="-"/>
            </a:pPr>
            <a:r>
              <a:rPr lang="en-US" altLang="en-US" sz="1400" dirty="0">
                <a:latin typeface="Times New Roman" panose="02020603050405020304" pitchFamily="18" charset="0"/>
              </a:rPr>
              <a:t>Khuôn trăng:</a:t>
            </a:r>
            <a:endParaRPr lang="en-US" altLang="en-US" sz="1400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Char char="-"/>
            </a:pPr>
            <a:r>
              <a:rPr lang="en-US" altLang="en-US" sz="1400" dirty="0">
                <a:latin typeface="Times New Roman" panose="02020603050405020304" pitchFamily="18" charset="0"/>
              </a:rPr>
              <a:t> Nét ngài:</a:t>
            </a:r>
            <a:endParaRPr lang="en-US" altLang="en-US" sz="1400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Char char="-"/>
            </a:pPr>
            <a:r>
              <a:rPr lang="en-US" altLang="en-US" sz="1400" dirty="0">
                <a:latin typeface="Times New Roman" panose="02020603050405020304" pitchFamily="18" charset="0"/>
              </a:rPr>
              <a:t> Hoa cười:</a:t>
            </a:r>
            <a:endParaRPr lang="en-US" altLang="en-US" sz="1400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Char char="-"/>
            </a:pPr>
            <a:r>
              <a:rPr lang="en-US" altLang="en-US" sz="1400" dirty="0">
                <a:latin typeface="Times New Roman" panose="02020603050405020304" pitchFamily="18" charset="0"/>
              </a:rPr>
              <a:t> Ngọc thốt:</a:t>
            </a:r>
            <a:endParaRPr lang="en-US" altLang="en-US" sz="1400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Char char="-"/>
            </a:pPr>
            <a:r>
              <a:rPr lang="en-US" altLang="en-US" sz="1400" dirty="0">
                <a:latin typeface="Times New Roman" panose="02020603050405020304" pitchFamily="18" charset="0"/>
              </a:rPr>
              <a:t>Mây thua nước tóc:</a:t>
            </a:r>
            <a:endParaRPr lang="en-US" altLang="en-US" sz="1400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Char char="-"/>
            </a:pPr>
            <a:r>
              <a:rPr lang="en-US" altLang="en-US" sz="1400" dirty="0">
                <a:latin typeface="Times New Roman" panose="02020603050405020304" pitchFamily="18" charset="0"/>
              </a:rPr>
              <a:t> Tuyết nhường màu da: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63" name="Text Box 3"/>
          <p:cNvSpPr txBox="1"/>
          <p:nvPr/>
        </p:nvSpPr>
        <p:spPr>
          <a:xfrm>
            <a:off x="3975100" y="3406775"/>
            <a:ext cx="562927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400" dirty="0">
                <a:latin typeface="Times New Roman" panose="02020603050405020304" pitchFamily="18" charset="0"/>
              </a:rPr>
              <a:t>Gương mặt đầy đặn như mặt trăng tròn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64" name="Text Box 4"/>
          <p:cNvSpPr txBox="1"/>
          <p:nvPr/>
        </p:nvSpPr>
        <p:spPr>
          <a:xfrm>
            <a:off x="4179888" y="3714750"/>
            <a:ext cx="53213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400" dirty="0">
                <a:latin typeface="Times New Roman" panose="02020603050405020304" pitchFamily="18" charset="0"/>
              </a:rPr>
              <a:t>Thân hình đầy đặn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65" name="Text Box 5"/>
          <p:cNvSpPr txBox="1"/>
          <p:nvPr/>
        </p:nvSpPr>
        <p:spPr>
          <a:xfrm>
            <a:off x="4178300" y="3990975"/>
            <a:ext cx="54244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400" dirty="0">
                <a:latin typeface="Times New Roman" panose="02020603050405020304" pitchFamily="18" charset="0"/>
              </a:rPr>
              <a:t>Miệng cười tươi thắm như đóa hoa mới nở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66" name="Text Box 6"/>
          <p:cNvSpPr txBox="1"/>
          <p:nvPr/>
        </p:nvSpPr>
        <p:spPr>
          <a:xfrm>
            <a:off x="4279900" y="4392613"/>
            <a:ext cx="4062413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400" dirty="0">
                <a:latin typeface="Times New Roman" panose="02020603050405020304" pitchFamily="18" charset="0"/>
              </a:rPr>
              <a:t>Giọng nói trong như ngọc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67" name="Text Box 7"/>
          <p:cNvSpPr txBox="1"/>
          <p:nvPr/>
        </p:nvSpPr>
        <p:spPr>
          <a:xfrm>
            <a:off x="4348163" y="4683125"/>
            <a:ext cx="43434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400" dirty="0">
                <a:latin typeface="Times New Roman" panose="02020603050405020304" pitchFamily="18" charset="0"/>
              </a:rPr>
              <a:t>Mái tóc xanh và óng ả hơn mây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68" name="Text Box 8"/>
          <p:cNvSpPr txBox="1"/>
          <p:nvPr/>
        </p:nvSpPr>
        <p:spPr>
          <a:xfrm>
            <a:off x="4652963" y="5035550"/>
            <a:ext cx="50292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400" dirty="0">
                <a:latin typeface="Times New Roman" panose="02020603050405020304" pitchFamily="18" charset="0"/>
              </a:rPr>
              <a:t>Làn da trắng mịn màng hơn tuyết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0259" name="Text Box 9"/>
          <p:cNvSpPr txBox="1"/>
          <p:nvPr/>
        </p:nvSpPr>
        <p:spPr>
          <a:xfrm>
            <a:off x="3733800" y="5224463"/>
            <a:ext cx="1841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endParaRPr lang="en-US" altLang="en-US" sz="1600" dirty="0"/>
          </a:p>
        </p:txBody>
      </p:sp>
      <p:sp>
        <p:nvSpPr>
          <p:cNvPr id="10276" name="Text Box 12"/>
          <p:cNvSpPr txBox="1"/>
          <p:nvPr/>
        </p:nvSpPr>
        <p:spPr>
          <a:xfrm>
            <a:off x="1343025" y="3868738"/>
            <a:ext cx="790575" cy="1169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Hình ảnh  ước lệ tượng trưng</a:t>
            </a:r>
            <a:endParaRPr lang="en-US" altLang="en-US" sz="1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Left Brace 53"/>
          <p:cNvSpPr/>
          <p:nvPr/>
        </p:nvSpPr>
        <p:spPr>
          <a:xfrm>
            <a:off x="2019300" y="3562350"/>
            <a:ext cx="228600" cy="193992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916113" y="2371725"/>
            <a:ext cx="1155700" cy="9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279900" y="2339975"/>
            <a:ext cx="7715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219575" y="2755900"/>
            <a:ext cx="11144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975100" y="3157538"/>
            <a:ext cx="1143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549525" y="3157538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133600" y="2730500"/>
            <a:ext cx="10350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8" name="TextBox 5"/>
          <p:cNvSpPr txBox="1"/>
          <p:nvPr/>
        </p:nvSpPr>
        <p:spPr>
          <a:xfrm>
            <a:off x="457200" y="2362200"/>
            <a:ext cx="18383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10276" grpId="0"/>
      <p:bldP spid="5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6143</Words>
  <Application>WPS Presentation</Application>
  <PresentationFormat/>
  <Paragraphs>341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Imago-ExtraBold</vt:lpstr>
      <vt:lpstr>Segoe Print</vt:lpstr>
      <vt:lpstr>.VnTime</vt:lpstr>
      <vt:lpstr>Times New Roman</vt:lpstr>
      <vt:lpstr>Calibri</vt:lpstr>
      <vt:lpstr>Microsoft YaHei</vt:lpstr>
      <vt:lpstr>Arial Unicode MS</vt:lpstr>
      <vt:lpstr>Calibri</vt:lpstr>
      <vt:lpstr>Default Design</vt:lpstr>
      <vt:lpstr>Văn bản:         CHỊ EM THÚY KIỀU                               (Trích “Truyện Kiều”- Nguyễn Du)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Chị em Thúy Kiều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Phạm Văn Thành</dc:creator>
  <cp:lastModifiedBy>thanh</cp:lastModifiedBy>
  <cp:revision>5</cp:revision>
  <dcterms:created xsi:type="dcterms:W3CDTF">2008-09-09T14:19:00Z</dcterms:created>
  <dcterms:modified xsi:type="dcterms:W3CDTF">2023-12-01T03:30:57Z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106F4C149F3F420DB757ADC0D23B36C4_13</vt:lpwstr>
  </property>
  <property fmtid="{D5CDD505-2E9C-101B-9397-08002B2CF9AE}" pid="3" name="KSOProductBuildVer">
    <vt:lpwstr>1033-12.2.0.13306</vt:lpwstr>
  </property>
</Properties>
</file>