
<file path=[Content_Types].xml><?xml version="1.0" encoding="utf-8"?>
<Types xmlns="http://schemas.openxmlformats.org/package/2006/content-types">
  <Default Extension="jpeg" ContentType="image/jpeg"/>
  <Default Extension="JPG" ContentType="image/.jpg"/>
  <Default Extension="wmf" ContentType="image/x-wmf"/>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325" r:id="rId3"/>
    <p:sldId id="264" r:id="rId4"/>
    <p:sldId id="265" r:id="rId5"/>
    <p:sldId id="280" r:id="rId6"/>
    <p:sldId id="267" r:id="rId7"/>
    <p:sldId id="281" r:id="rId8"/>
    <p:sldId id="282" r:id="rId9"/>
    <p:sldId id="268" r:id="rId10"/>
    <p:sldId id="283" r:id="rId11"/>
    <p:sldId id="269" r:id="rId12"/>
    <p:sldId id="270" r:id="rId13"/>
    <p:sldId id="271" r:id="rId14"/>
    <p:sldId id="272" r:id="rId15"/>
    <p:sldId id="273" r:id="rId16"/>
    <p:sldId id="274" r:id="rId17"/>
    <p:sldId id="275" r:id="rId18"/>
    <p:sldId id="276" r:id="rId19"/>
    <p:sldId id="277" r:id="rId20"/>
    <p:sldId id="323" r:id="rId21"/>
    <p:sldId id="322" r:id="rId22"/>
    <p:sldId id="321" r:id="rId23"/>
    <p:sldId id="320" r:id="rId24"/>
    <p:sldId id="319" r:id="rId25"/>
    <p:sldId id="318" r:id="rId26"/>
    <p:sldId id="317" r:id="rId27"/>
    <p:sldId id="316" r:id="rId28"/>
    <p:sldId id="315" r:id="rId29"/>
    <p:sldId id="314" r:id="rId30"/>
    <p:sldId id="313" r:id="rId31"/>
    <p:sldId id="312" r:id="rId32"/>
    <p:sldId id="311" r:id="rId33"/>
    <p:sldId id="310" r:id="rId34"/>
    <p:sldId id="309" r:id="rId35"/>
    <p:sldId id="308" r:id="rId36"/>
    <p:sldId id="307" r:id="rId37"/>
    <p:sldId id="306" r:id="rId38"/>
    <p:sldId id="305" r:id="rId39"/>
    <p:sldId id="304" r:id="rId40"/>
    <p:sldId id="303" r:id="rId41"/>
    <p:sldId id="302" r:id="rId42"/>
    <p:sldId id="301" r:id="rId43"/>
    <p:sldId id="300" r:id="rId44"/>
    <p:sldId id="299" r:id="rId45"/>
    <p:sldId id="298" r:id="rId46"/>
    <p:sldId id="297" r:id="rId47"/>
    <p:sldId id="296" r:id="rId48"/>
    <p:sldId id="295" r:id="rId49"/>
    <p:sldId id="294" r:id="rId50"/>
    <p:sldId id="293" r:id="rId51"/>
    <p:sldId id="292" r:id="rId52"/>
    <p:sldId id="291" r:id="rId53"/>
    <p:sldId id="327" r:id="rId54"/>
    <p:sldId id="328" r:id="rId55"/>
    <p:sldId id="329" r:id="rId56"/>
    <p:sldId id="330" r:id="rId57"/>
    <p:sldId id="33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4.xml"/><Relationship Id="rId59" Type="http://schemas.openxmlformats.org/officeDocument/2006/relationships/notesMaster" Target="notesMasters/notesMaster1.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8595F-38C6-4129-9ED5-2BDAB63708F2}"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0E4E1-A411-460C-AEA7-405C5F532B2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261060C-3B8A-43E1-B724-B655CFE4C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E0612-BE83-4E89-A3EA-A8F07B6CB19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261060C-3B8A-43E1-B724-B655CFE4C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E0612-BE83-4E89-A3EA-A8F07B6CB19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261060C-3B8A-43E1-B724-B655CFE4C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E0612-BE83-4E89-A3EA-A8F07B6CB19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73E561-FD94-473B-9F88-7D77E5FE6F8F}" type="slidenum">
              <a:rPr lang="en-US"/>
            </a:fld>
            <a:endParaRPr lang="en-US"/>
          </a:p>
        </p:txBody>
      </p:sp>
    </p:spTree>
  </p:cSld>
  <p:clrMapOvr>
    <a:masterClrMapping/>
  </p:clrMapOvr>
  <p:transition>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p:txBody>
          <a:bodyPr/>
          <a:lstStyle>
            <a:lvl1pPr>
              <a:defRPr/>
            </a:lvl1pPr>
          </a:lstStyle>
          <a:p>
            <a:pPr>
              <a:defRPr/>
            </a:pPr>
            <a:fld id="{ED10E8A9-5049-47C6-B7B7-48BBF6F404BD}" type="slidenum">
              <a:rPr lang="en-US"/>
            </a:fld>
            <a:endParaRPr lang="en-US"/>
          </a:p>
        </p:txBody>
      </p:sp>
    </p:spTree>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261060C-3B8A-43E1-B724-B655CFE4C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E0612-BE83-4E89-A3EA-A8F07B6CB19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261060C-3B8A-43E1-B724-B655CFE4C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E0612-BE83-4E89-A3EA-A8F07B6CB19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261060C-3B8A-43E1-B724-B655CFE4C56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E0612-BE83-4E89-A3EA-A8F07B6CB19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261060C-3B8A-43E1-B724-B655CFE4C56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7E0612-BE83-4E89-A3EA-A8F07B6CB19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261060C-3B8A-43E1-B724-B655CFE4C56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E0612-BE83-4E89-A3EA-A8F07B6CB19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1060C-3B8A-43E1-B724-B655CFE4C56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7E0612-BE83-4E89-A3EA-A8F07B6CB19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261060C-3B8A-43E1-B724-B655CFE4C56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E0612-BE83-4E89-A3EA-A8F07B6CB19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261060C-3B8A-43E1-B724-B655CFE4C56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E0612-BE83-4E89-A3EA-A8F07B6CB19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1060C-3B8A-43E1-B724-B655CFE4C566}"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E0612-BE83-4E89-A3EA-A8F07B6CB19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15.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9.jpe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0.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1.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2.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4.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6.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7.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8.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0.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1.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2.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5.jpeg"/><Relationship Id="rId1" Type="http://schemas.openxmlformats.org/officeDocument/2006/relationships/hyperlink" Target="http://images.google.com/imgres?imgurl=http://i20.photobucket.com/albums/b226/gracie_capp/Miscellaneous%20items/MeisterstckBig.jpg&amp;imgrefurl=http://www.handheldvn.com/showthread.php?t=81261&amp;page=2&amp;usg=__i_gp2YFf9l3DWZjQPDTNvCOGhPw=&amp;h=400&amp;w=400&amp;sz=20&amp;hl=vi&amp;start=1&amp;um=1&amp;tbnid=XxMRGNdYBoCe0M:&amp;tbnh=124&amp;tbnw=124&amp;prev=/images?q=b%C3%BAt+m%C3%A1y&amp;hl=vi&amp;client=qsb-win&amp;rlz=1R3GGLL_viVN343VN343&amp;sa=G&amp;um=1"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GIF"/><Relationship Id="rId3" Type="http://schemas.openxmlformats.org/officeDocument/2006/relationships/hyperlink" Target="http://www.wretch.cc/album/show.php?i=jao8825252&amp;b=1479&amp;f=1165109147&amp;p=261" TargetMode="External"/><Relationship Id="rId2" Type="http://schemas.openxmlformats.org/officeDocument/2006/relationships/image" Target="../media/image11.wmf"/><Relationship Id="rId1"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7" name="Picture 2" descr="Di_Choi_CQ_0023"/>
          <p:cNvPicPr>
            <a:picLocks noChangeAspect="1" noChangeArrowheads="1"/>
          </p:cNvPicPr>
          <p:nvPr/>
        </p:nvPicPr>
        <p:blipFill>
          <a:blip r:embed="rId1"/>
          <a:srcRect/>
          <a:stretch>
            <a:fillRect/>
          </a:stretch>
        </p:blipFill>
        <p:spPr bwMode="auto">
          <a:xfrm>
            <a:off x="4724400" y="838200"/>
            <a:ext cx="4419600" cy="6019800"/>
          </a:xfrm>
          <a:prstGeom prst="rect">
            <a:avLst/>
          </a:prstGeom>
          <a:ln>
            <a:noFill/>
          </a:ln>
          <a:effectLst>
            <a:softEdge rad="112500"/>
          </a:effectLst>
        </p:spPr>
      </p:pic>
      <p:sp>
        <p:nvSpPr>
          <p:cNvPr id="62474" name="Rectangle 10"/>
          <p:cNvSpPr>
            <a:spLocks noGrp="1" noChangeArrowheads="1"/>
          </p:cNvSpPr>
          <p:nvPr>
            <p:ph type="title"/>
          </p:nvPr>
        </p:nvSpPr>
        <p:spPr>
          <a:xfrm>
            <a:off x="0" y="1143000"/>
            <a:ext cx="4572000" cy="500063"/>
          </a:xfrm>
        </p:spPr>
        <p:txBody>
          <a:bodyPr/>
          <a:lstStyle/>
          <a:p>
            <a:pPr algn="l" eaLnBrk="1" hangingPunct="1"/>
            <a:r>
              <a:rPr lang="en-US" sz="2400" b="1" dirty="0">
                <a:solidFill>
                  <a:srgbClr val="FF0000"/>
                </a:solidFill>
                <a:latin typeface="Times New Roman" panose="02020603050405020304" pitchFamily="18" charset="0"/>
              </a:rPr>
              <a:t> I. NGUYỄN DU:</a:t>
            </a:r>
            <a:endParaRPr lang="en-US" sz="2400" b="1" dirty="0">
              <a:solidFill>
                <a:srgbClr val="FF0000"/>
              </a:solidFill>
              <a:latin typeface="Times New Roman" panose="02020603050405020304" pitchFamily="18" charset="0"/>
            </a:endParaRPr>
          </a:p>
        </p:txBody>
      </p:sp>
      <p:sp>
        <p:nvSpPr>
          <p:cNvPr id="5" name="Text Box 4"/>
          <p:cNvSpPr txBox="1">
            <a:spLocks noChangeArrowheads="1"/>
          </p:cNvSpPr>
          <p:nvPr/>
        </p:nvSpPr>
        <p:spPr bwMode="auto">
          <a:xfrm>
            <a:off x="0" y="3175"/>
            <a:ext cx="8915400" cy="460375"/>
          </a:xfrm>
          <a:prstGeom prst="rect">
            <a:avLst/>
          </a:prstGeom>
          <a:noFill/>
          <a:ln w="9525">
            <a:noFill/>
            <a:miter lim="800000"/>
          </a:ln>
          <a:effectLst/>
        </p:spPr>
        <p:txBody>
          <a:bodyPr>
            <a:spAutoFit/>
          </a:bodyPr>
          <a:lstStyle/>
          <a:p>
            <a:pPr algn="ctr">
              <a:spcBef>
                <a:spcPct val="50000"/>
              </a:spcBef>
              <a:defRPr/>
            </a:pPr>
            <a:r>
              <a:rPr lang="vi-VN"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2400" b="1" dirty="0">
                <a:solidFill>
                  <a:srgbClr val="FF0000"/>
                </a:solidFill>
                <a:effectLst>
                  <a:outerShdw blurRad="38100" dist="38100" dir="2700000" algn="tl">
                    <a:srgbClr val="C0C0C0"/>
                  </a:outerShdw>
                </a:effectLst>
                <a:latin typeface=".VnTimeH" panose="020B7200000000000000" pitchFamily="34" charset="0"/>
              </a:rPr>
              <a:t> 24.25:</a:t>
            </a:r>
            <a:r>
              <a:rPr lang="vi-VN" sz="2400" b="1" dirty="0">
                <a:solidFill>
                  <a:srgbClr val="FF0000"/>
                </a:solidFill>
                <a:effectLst>
                  <a:outerShdw blurRad="38100" dist="38100" dir="2700000" algn="tl">
                    <a:srgbClr val="C0C0C0"/>
                  </a:outerShdw>
                </a:effectLst>
                <a:latin typeface=".VnTimeH" panose="020B7200000000000000" pitchFamily="34" charset="0"/>
              </a:rPr>
              <a:t> </a:t>
            </a:r>
            <a:r>
              <a:rPr lang="en-US" sz="2400" b="1" dirty="0">
                <a:solidFill>
                  <a:srgbClr val="FF0000"/>
                </a:solidFill>
                <a:effectLst>
                  <a:outerShdw blurRad="38100" dist="38100" dir="2700000" algn="tl">
                    <a:srgbClr val="C0C0C0"/>
                  </a:outerShdw>
                </a:effectLst>
                <a:latin typeface=".VnTimeH" panose="020B7200000000000000" pitchFamily="34" charset="0"/>
              </a:rPr>
              <a:t> </a:t>
            </a:r>
            <a:r>
              <a:rPr lang="en-US" sz="2400" b="1" dirty="0">
                <a:solidFill>
                  <a:srgbClr val="FF0000"/>
                </a:solidFill>
                <a:latin typeface=".VnTimeH" panose="020B7200000000000000" pitchFamily="34" charset="0"/>
              </a:rPr>
              <a:t>“TruyÖn </a:t>
            </a:r>
            <a:r>
              <a:rPr lang="en-US" sz="2400" b="1" dirty="0" err="1">
                <a:solidFill>
                  <a:srgbClr val="FF0000"/>
                </a:solidFill>
                <a:latin typeface=".VnTimeH" panose="020B7200000000000000" pitchFamily="34" charset="0"/>
              </a:rPr>
              <a:t>KiÒu</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cña</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NguyÔn</a:t>
            </a:r>
            <a:r>
              <a:rPr lang="en-US" sz="2400" b="1" dirty="0">
                <a:solidFill>
                  <a:srgbClr val="FF0000"/>
                </a:solidFill>
                <a:latin typeface=".VnTimeH" panose="020B7200000000000000" pitchFamily="34" charset="0"/>
              </a:rPr>
              <a:t> Du      </a:t>
            </a:r>
            <a:r>
              <a:rPr lang="en-US" sz="2400" dirty="0">
                <a:solidFill>
                  <a:srgbClr val="FF0000"/>
                </a:solidFill>
              </a:rPr>
              <a:t>                                                                            </a:t>
            </a:r>
            <a:endParaRPr lang="en-US" sz="2400" dirty="0">
              <a:solidFill>
                <a:srgbClr val="FF0000"/>
              </a:solidFill>
            </a:endParaRPr>
          </a:p>
        </p:txBody>
      </p:sp>
    </p:spTree>
    <p:custDataLst>
      <p:tags r:id="rId2"/>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474"/>
                                        </p:tgtEl>
                                        <p:attrNameLst>
                                          <p:attrName>style.visibility</p:attrName>
                                        </p:attrNameLst>
                                      </p:cBhvr>
                                      <p:to>
                                        <p:strVal val="visible"/>
                                      </p:to>
                                    </p:set>
                                    <p:animEffect transition="in" filter="box(in)">
                                      <p:cBhvr>
                                        <p:cTn id="7" dur="500"/>
                                        <p:tgtEl>
                                          <p:spTgt spid="6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p>
        </p:txBody>
      </p:sp>
      <p:pic>
        <p:nvPicPr>
          <p:cNvPr id="12291" name="Picture 2" descr="C:\Documents and Settings\THANH TAI\My Documents\Downloads\images (4).jp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066800" y="0"/>
            <a:ext cx="6934200" cy="6858000"/>
          </a:xfrm>
        </p:spPr>
      </p:pic>
      <p:pic>
        <p:nvPicPr>
          <p:cNvPr id="12292" name="Picture 3" descr="C:\Documents and Settings\THANH TAI\My Documents\Downloads\2818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p>
        </p:txBody>
      </p:sp>
      <p:sp>
        <p:nvSpPr>
          <p:cNvPr id="13315" name="Content Placeholder 2"/>
          <p:cNvSpPr>
            <a:spLocks noGrp="1"/>
          </p:cNvSpPr>
          <p:nvPr>
            <p:ph idx="1"/>
          </p:nvPr>
        </p:nvSpPr>
        <p:spPr/>
        <p:txBody>
          <a:bodyPr/>
          <a:lstStyle/>
          <a:p>
            <a:endParaRPr lang="en-US"/>
          </a:p>
        </p:txBody>
      </p:sp>
      <p:pic>
        <p:nvPicPr>
          <p:cNvPr id="13316" name="Picture 2" descr="C:\Documents and Settings\THANH TAI\My Documents\Downloads\tải xuống (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descr="C:\Documents and Settings\THANH TAI\My Documents\Downloads\images (5).jp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762000" y="304800"/>
            <a:ext cx="7315200" cy="63246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WordArt 2"/>
          <p:cNvSpPr>
            <a:spLocks noChangeArrowheads="1" noChangeShapeType="1" noTextEdit="1"/>
          </p:cNvSpPr>
          <p:nvPr/>
        </p:nvSpPr>
        <p:spPr bwMode="auto">
          <a:xfrm>
            <a:off x="990600" y="6324600"/>
            <a:ext cx="7086600" cy="5334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sz="800" b="1" i="1" kern="10">
                <a:latin typeface="Arial" panose="020B0604020202020204"/>
                <a:cs typeface="Arial" panose="020B0604020202020204"/>
              </a:rPr>
              <a:t>Những phiên bản về Truyện Kiều</a:t>
            </a:r>
            <a:endParaRPr lang="en-US" sz="800" b="1" i="1" kern="10">
              <a:latin typeface="Arial" panose="020B0604020202020204"/>
              <a:cs typeface="Arial" panose="020B0604020202020204"/>
            </a:endParaRPr>
          </a:p>
        </p:txBody>
      </p:sp>
      <p:pic>
        <p:nvPicPr>
          <p:cNvPr id="15363" name="Picture 3" descr="Picture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34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1143000"/>
            <a:ext cx="80772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5" descr="ki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4038600" cy="4972050"/>
          </a:xfrm>
          <a:prstGeom prst="rect">
            <a:avLst/>
          </a:prstGeom>
          <a:solidFill>
            <a:schemeClr val="tx1"/>
          </a:solidFill>
          <a:ln w="19050" algn="ctr">
            <a:solidFill>
              <a:schemeClr val="bg1"/>
            </a:solidFill>
            <a:miter lim="800000"/>
            <a:headEnd/>
            <a:tailEnd/>
          </a:ln>
        </p:spPr>
      </p:pic>
      <p:pic>
        <p:nvPicPr>
          <p:cNvPr id="98310" name="Picture 6" descr="Ban_dich_tieng_Hung_-_ga_-_ri_cua__Truyen_ki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613" y="914400"/>
            <a:ext cx="4038600" cy="4953000"/>
          </a:xfrm>
          <a:prstGeom prst="rect">
            <a:avLst/>
          </a:prstGeom>
          <a:noFill/>
          <a:ln w="1905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8311" name="Picture 7" descr="nguyendu_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7200"/>
            <a:ext cx="4038600" cy="55626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8312" name="Picture 8" descr="Ban_dich_sang_tieng_Anh_cua__Truyen_Kie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33400"/>
            <a:ext cx="4038600" cy="5410200"/>
          </a:xfrm>
          <a:prstGeom prst="rect">
            <a:avLst/>
          </a:prstGeom>
          <a:noFill/>
          <a:ln w="3175" algn="ctr">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ustDataLst>
      <p:tags r:id="rId7"/>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6" repeatCount="indefinite" fill="hold" nodeType="withEffect">
                                  <p:stCondLst>
                                    <p:cond delay="0"/>
                                  </p:stCondLst>
                                  <p:childTnLst>
                                    <p:animClr clrSpc="hsl" dir="cw">
                                      <p:cBhvr>
                                        <p:cTn id="6" dur="1200" fill="hold"/>
                                        <p:tgtEl>
                                          <p:spTgt spid="98306"/>
                                        </p:tgtEl>
                                        <p:attrNameLst>
                                          <p:attrName>stroke.color</p:attrName>
                                        </p:attrNameLst>
                                      </p:cBhvr>
                                      <p:to>
                                        <a:srgbClr val="0000FF"/>
                                      </p:to>
                                    </p:animClr>
                                    <p:set>
                                      <p:cBhvr>
                                        <p:cTn id="7" dur="1200" fill="hold"/>
                                        <p:tgtEl>
                                          <p:spTgt spid="98306"/>
                                        </p:tgtEl>
                                        <p:attrNameLst>
                                          <p:attrName>stroke.on</p:attrName>
                                        </p:attrNameLst>
                                      </p:cBhvr>
                                      <p:to>
                                        <p:strVal val="true"/>
                                      </p:to>
                                    </p:set>
                                  </p:childTnLst>
                                </p:cTn>
                              </p:par>
                              <p:par>
                                <p:cTn id="8" presetID="4" presetClass="entr" presetSubtype="16" fill="hold" nodeType="withEffect">
                                  <p:stCondLst>
                                    <p:cond delay="0"/>
                                  </p:stCondLst>
                                  <p:iterate type="lt">
                                    <p:tmPct val="0"/>
                                  </p:iterate>
                                  <p:childTnLst>
                                    <p:set>
                                      <p:cBhvr>
                                        <p:cTn id="9" dur="1" fill="hold">
                                          <p:stCondLst>
                                            <p:cond delay="0"/>
                                          </p:stCondLst>
                                        </p:cTn>
                                        <p:tgtEl>
                                          <p:spTgt spid="98308"/>
                                        </p:tgtEl>
                                        <p:attrNameLst>
                                          <p:attrName>style.visibility</p:attrName>
                                        </p:attrNameLst>
                                      </p:cBhvr>
                                      <p:to>
                                        <p:strVal val="visible"/>
                                      </p:to>
                                    </p:set>
                                    <p:animEffect transition="in" filter="box(in)">
                                      <p:cBhvr>
                                        <p:cTn id="10" dur="1000"/>
                                        <p:tgtEl>
                                          <p:spTgt spid="9830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iterate type="lt">
                                    <p:tmPct val="5000"/>
                                  </p:iterate>
                                  <p:childTnLst>
                                    <p:anim calcmode="lin" valueType="num">
                                      <p:cBhvr>
                                        <p:cTn id="14" dur="1000"/>
                                        <p:tgtEl>
                                          <p:spTgt spid="98308"/>
                                        </p:tgtEl>
                                        <p:attrNameLst>
                                          <p:attrName>ppt_w</p:attrName>
                                        </p:attrNameLst>
                                      </p:cBhvr>
                                      <p:tavLst>
                                        <p:tav tm="0">
                                          <p:val>
                                            <p:strVal val="ppt_w"/>
                                          </p:val>
                                        </p:tav>
                                        <p:tav tm="100000">
                                          <p:val>
                                            <p:fltVal val="0"/>
                                          </p:val>
                                        </p:tav>
                                      </p:tavLst>
                                    </p:anim>
                                    <p:anim calcmode="lin" valueType="num">
                                      <p:cBhvr>
                                        <p:cTn id="15" dur="1000"/>
                                        <p:tgtEl>
                                          <p:spTgt spid="98308"/>
                                        </p:tgtEl>
                                        <p:attrNameLst>
                                          <p:attrName>ppt_h</p:attrName>
                                        </p:attrNameLst>
                                      </p:cBhvr>
                                      <p:tavLst>
                                        <p:tav tm="0">
                                          <p:val>
                                            <p:strVal val="ppt_h"/>
                                          </p:val>
                                        </p:tav>
                                        <p:tav tm="100000">
                                          <p:val>
                                            <p:fltVal val="0"/>
                                          </p:val>
                                        </p:tav>
                                      </p:tavLst>
                                    </p:anim>
                                    <p:anim calcmode="lin" valueType="num">
                                      <p:cBhvr>
                                        <p:cTn id="16" dur="1000"/>
                                        <p:tgtEl>
                                          <p:spTgt spid="98308"/>
                                        </p:tgtEl>
                                        <p:attrNameLst>
                                          <p:attrName>style.rotation</p:attrName>
                                        </p:attrNameLst>
                                      </p:cBhvr>
                                      <p:tavLst>
                                        <p:tav tm="0">
                                          <p:val>
                                            <p:fltVal val="0"/>
                                          </p:val>
                                        </p:tav>
                                        <p:tav tm="100000">
                                          <p:val>
                                            <p:fltVal val="90"/>
                                          </p:val>
                                        </p:tav>
                                      </p:tavLst>
                                    </p:anim>
                                    <p:animEffect transition="out" filter="fade">
                                      <p:cBhvr>
                                        <p:cTn id="17" dur="1000"/>
                                        <p:tgtEl>
                                          <p:spTgt spid="98308"/>
                                        </p:tgtEl>
                                      </p:cBhvr>
                                    </p:animEffect>
                                    <p:set>
                                      <p:cBhvr>
                                        <p:cTn id="18" dur="1" fill="hold">
                                          <p:stCondLst>
                                            <p:cond delay="999"/>
                                          </p:stCondLst>
                                        </p:cTn>
                                        <p:tgtEl>
                                          <p:spTgt spid="98308"/>
                                        </p:tgtEl>
                                        <p:attrNameLst>
                                          <p:attrName>style.visibility</p:attrName>
                                        </p:attrNameLst>
                                      </p:cBhvr>
                                      <p:to>
                                        <p:strVal val="hidden"/>
                                      </p:to>
                                    </p:set>
                                  </p:childTnLst>
                                </p:cTn>
                              </p:par>
                              <p:par>
                                <p:cTn id="19" presetID="4" presetClass="entr" presetSubtype="16" fill="hold" nodeType="withEffect">
                                  <p:stCondLst>
                                    <p:cond delay="0"/>
                                  </p:stCondLst>
                                  <p:iterate type="lt">
                                    <p:tmPct val="0"/>
                                  </p:iterate>
                                  <p:childTnLst>
                                    <p:set>
                                      <p:cBhvr>
                                        <p:cTn id="20" dur="1" fill="hold">
                                          <p:stCondLst>
                                            <p:cond delay="0"/>
                                          </p:stCondLst>
                                        </p:cTn>
                                        <p:tgtEl>
                                          <p:spTgt spid="98309"/>
                                        </p:tgtEl>
                                        <p:attrNameLst>
                                          <p:attrName>style.visibility</p:attrName>
                                        </p:attrNameLst>
                                      </p:cBhvr>
                                      <p:to>
                                        <p:strVal val="visible"/>
                                      </p:to>
                                    </p:set>
                                    <p:animEffect transition="in" filter="box(in)">
                                      <p:cBhvr>
                                        <p:cTn id="21" dur="1000"/>
                                        <p:tgtEl>
                                          <p:spTgt spid="98309"/>
                                        </p:tgtEl>
                                      </p:cBhvr>
                                    </p:animEffect>
                                  </p:childTnLst>
                                </p:cTn>
                              </p:par>
                              <p:par>
                                <p:cTn id="22" presetID="4" presetClass="entr" presetSubtype="16" fill="hold" nodeType="withEffect">
                                  <p:stCondLst>
                                    <p:cond delay="0"/>
                                  </p:stCondLst>
                                  <p:iterate type="lt">
                                    <p:tmPct val="0"/>
                                  </p:iterate>
                                  <p:childTnLst>
                                    <p:set>
                                      <p:cBhvr>
                                        <p:cTn id="23" dur="1" fill="hold">
                                          <p:stCondLst>
                                            <p:cond delay="0"/>
                                          </p:stCondLst>
                                        </p:cTn>
                                        <p:tgtEl>
                                          <p:spTgt spid="98310"/>
                                        </p:tgtEl>
                                        <p:attrNameLst>
                                          <p:attrName>style.visibility</p:attrName>
                                        </p:attrNameLst>
                                      </p:cBhvr>
                                      <p:to>
                                        <p:strVal val="visible"/>
                                      </p:to>
                                    </p:set>
                                    <p:animEffect transition="in" filter="box(in)">
                                      <p:cBhvr>
                                        <p:cTn id="24" dur="1000"/>
                                        <p:tgtEl>
                                          <p:spTgt spid="98310"/>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iterate type="lt">
                                    <p:tmPct val="5000"/>
                                  </p:iterate>
                                  <p:childTnLst>
                                    <p:anim calcmode="lin" valueType="num">
                                      <p:cBhvr>
                                        <p:cTn id="28" dur="1000"/>
                                        <p:tgtEl>
                                          <p:spTgt spid="98309"/>
                                        </p:tgtEl>
                                        <p:attrNameLst>
                                          <p:attrName>ppt_w</p:attrName>
                                        </p:attrNameLst>
                                      </p:cBhvr>
                                      <p:tavLst>
                                        <p:tav tm="0">
                                          <p:val>
                                            <p:strVal val="ppt_w"/>
                                          </p:val>
                                        </p:tav>
                                        <p:tav tm="100000">
                                          <p:val>
                                            <p:fltVal val="0"/>
                                          </p:val>
                                        </p:tav>
                                      </p:tavLst>
                                    </p:anim>
                                    <p:anim calcmode="lin" valueType="num">
                                      <p:cBhvr>
                                        <p:cTn id="29" dur="1000"/>
                                        <p:tgtEl>
                                          <p:spTgt spid="98309"/>
                                        </p:tgtEl>
                                        <p:attrNameLst>
                                          <p:attrName>ppt_h</p:attrName>
                                        </p:attrNameLst>
                                      </p:cBhvr>
                                      <p:tavLst>
                                        <p:tav tm="0">
                                          <p:val>
                                            <p:strVal val="ppt_h"/>
                                          </p:val>
                                        </p:tav>
                                        <p:tav tm="100000">
                                          <p:val>
                                            <p:fltVal val="0"/>
                                          </p:val>
                                        </p:tav>
                                      </p:tavLst>
                                    </p:anim>
                                    <p:anim calcmode="lin" valueType="num">
                                      <p:cBhvr>
                                        <p:cTn id="30" dur="1000"/>
                                        <p:tgtEl>
                                          <p:spTgt spid="98309"/>
                                        </p:tgtEl>
                                        <p:attrNameLst>
                                          <p:attrName>style.rotation</p:attrName>
                                        </p:attrNameLst>
                                      </p:cBhvr>
                                      <p:tavLst>
                                        <p:tav tm="0">
                                          <p:val>
                                            <p:fltVal val="0"/>
                                          </p:val>
                                        </p:tav>
                                        <p:tav tm="100000">
                                          <p:val>
                                            <p:fltVal val="90"/>
                                          </p:val>
                                        </p:tav>
                                      </p:tavLst>
                                    </p:anim>
                                    <p:animEffect transition="out" filter="fade">
                                      <p:cBhvr>
                                        <p:cTn id="31" dur="1000"/>
                                        <p:tgtEl>
                                          <p:spTgt spid="98309"/>
                                        </p:tgtEl>
                                      </p:cBhvr>
                                    </p:animEffect>
                                    <p:set>
                                      <p:cBhvr>
                                        <p:cTn id="32" dur="1" fill="hold">
                                          <p:stCondLst>
                                            <p:cond delay="999"/>
                                          </p:stCondLst>
                                        </p:cTn>
                                        <p:tgtEl>
                                          <p:spTgt spid="98309"/>
                                        </p:tgtEl>
                                        <p:attrNameLst>
                                          <p:attrName>style.visibility</p:attrName>
                                        </p:attrNameLst>
                                      </p:cBhvr>
                                      <p:to>
                                        <p:strVal val="hidden"/>
                                      </p:to>
                                    </p:set>
                                  </p:childTnLst>
                                </p:cTn>
                              </p:par>
                              <p:par>
                                <p:cTn id="33" presetID="31" presetClass="exit" presetSubtype="0" fill="hold" nodeType="withEffect">
                                  <p:stCondLst>
                                    <p:cond delay="0"/>
                                  </p:stCondLst>
                                  <p:iterate type="lt">
                                    <p:tmPct val="5000"/>
                                  </p:iterate>
                                  <p:childTnLst>
                                    <p:anim calcmode="lin" valueType="num">
                                      <p:cBhvr>
                                        <p:cTn id="34" dur="1000"/>
                                        <p:tgtEl>
                                          <p:spTgt spid="98310"/>
                                        </p:tgtEl>
                                        <p:attrNameLst>
                                          <p:attrName>ppt_w</p:attrName>
                                        </p:attrNameLst>
                                      </p:cBhvr>
                                      <p:tavLst>
                                        <p:tav tm="0">
                                          <p:val>
                                            <p:strVal val="ppt_w"/>
                                          </p:val>
                                        </p:tav>
                                        <p:tav tm="100000">
                                          <p:val>
                                            <p:fltVal val="0"/>
                                          </p:val>
                                        </p:tav>
                                      </p:tavLst>
                                    </p:anim>
                                    <p:anim calcmode="lin" valueType="num">
                                      <p:cBhvr>
                                        <p:cTn id="35" dur="1000"/>
                                        <p:tgtEl>
                                          <p:spTgt spid="98310"/>
                                        </p:tgtEl>
                                        <p:attrNameLst>
                                          <p:attrName>ppt_h</p:attrName>
                                        </p:attrNameLst>
                                      </p:cBhvr>
                                      <p:tavLst>
                                        <p:tav tm="0">
                                          <p:val>
                                            <p:strVal val="ppt_h"/>
                                          </p:val>
                                        </p:tav>
                                        <p:tav tm="100000">
                                          <p:val>
                                            <p:fltVal val="0"/>
                                          </p:val>
                                        </p:tav>
                                      </p:tavLst>
                                    </p:anim>
                                    <p:anim calcmode="lin" valueType="num">
                                      <p:cBhvr>
                                        <p:cTn id="36" dur="1000"/>
                                        <p:tgtEl>
                                          <p:spTgt spid="98310"/>
                                        </p:tgtEl>
                                        <p:attrNameLst>
                                          <p:attrName>style.rotation</p:attrName>
                                        </p:attrNameLst>
                                      </p:cBhvr>
                                      <p:tavLst>
                                        <p:tav tm="0">
                                          <p:val>
                                            <p:fltVal val="0"/>
                                          </p:val>
                                        </p:tav>
                                        <p:tav tm="100000">
                                          <p:val>
                                            <p:fltVal val="90"/>
                                          </p:val>
                                        </p:tav>
                                      </p:tavLst>
                                    </p:anim>
                                    <p:animEffect transition="out" filter="fade">
                                      <p:cBhvr>
                                        <p:cTn id="37" dur="1000"/>
                                        <p:tgtEl>
                                          <p:spTgt spid="98310"/>
                                        </p:tgtEl>
                                      </p:cBhvr>
                                    </p:animEffect>
                                    <p:set>
                                      <p:cBhvr>
                                        <p:cTn id="38" dur="1" fill="hold">
                                          <p:stCondLst>
                                            <p:cond delay="999"/>
                                          </p:stCondLst>
                                        </p:cTn>
                                        <p:tgtEl>
                                          <p:spTgt spid="98310"/>
                                        </p:tgtEl>
                                        <p:attrNameLst>
                                          <p:attrName>style.visibility</p:attrName>
                                        </p:attrNameLst>
                                      </p:cBhvr>
                                      <p:to>
                                        <p:strVal val="hidden"/>
                                      </p:to>
                                    </p:set>
                                  </p:childTnLst>
                                </p:cTn>
                              </p:par>
                              <p:par>
                                <p:cTn id="39" presetID="4" presetClass="entr" presetSubtype="16" fill="hold" nodeType="withEffect">
                                  <p:stCondLst>
                                    <p:cond delay="0"/>
                                  </p:stCondLst>
                                  <p:childTnLst>
                                    <p:set>
                                      <p:cBhvr>
                                        <p:cTn id="40" dur="1" fill="hold">
                                          <p:stCondLst>
                                            <p:cond delay="0"/>
                                          </p:stCondLst>
                                        </p:cTn>
                                        <p:tgtEl>
                                          <p:spTgt spid="98311"/>
                                        </p:tgtEl>
                                        <p:attrNameLst>
                                          <p:attrName>style.visibility</p:attrName>
                                        </p:attrNameLst>
                                      </p:cBhvr>
                                      <p:to>
                                        <p:strVal val="visible"/>
                                      </p:to>
                                    </p:set>
                                    <p:animEffect transition="in" filter="box(in)">
                                      <p:cBhvr>
                                        <p:cTn id="41" dur="1000"/>
                                        <p:tgtEl>
                                          <p:spTgt spid="98311"/>
                                        </p:tgtEl>
                                      </p:cBhvr>
                                    </p:animEffect>
                                  </p:childTnLst>
                                </p:cTn>
                              </p:par>
                              <p:par>
                                <p:cTn id="42" presetID="4" presetClass="entr" presetSubtype="16" fill="hold" nodeType="withEffect">
                                  <p:stCondLst>
                                    <p:cond delay="0"/>
                                  </p:stCondLst>
                                  <p:childTnLst>
                                    <p:set>
                                      <p:cBhvr>
                                        <p:cTn id="43" dur="1" fill="hold">
                                          <p:stCondLst>
                                            <p:cond delay="0"/>
                                          </p:stCondLst>
                                        </p:cTn>
                                        <p:tgtEl>
                                          <p:spTgt spid="98312"/>
                                        </p:tgtEl>
                                        <p:attrNameLst>
                                          <p:attrName>style.visibility</p:attrName>
                                        </p:attrNameLst>
                                      </p:cBhvr>
                                      <p:to>
                                        <p:strVal val="visible"/>
                                      </p:to>
                                    </p:set>
                                    <p:animEffect transition="in" filter="box(in)">
                                      <p:cBhvr>
                                        <p:cTn id="44" dur="1000"/>
                                        <p:tgtEl>
                                          <p:spTgt spid="98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a:r>
              <a:rPr lang="en-US" sz="2800" b="1" u="sng" dirty="0">
                <a:solidFill>
                  <a:srgbClr val="C00000"/>
                </a:solidFill>
                <a:latin typeface=".VnTime" panose="020B7200000000000000" pitchFamily="34" charset="0"/>
              </a:rPr>
              <a:t>4/ </a:t>
            </a:r>
            <a:r>
              <a:rPr lang="en-US" sz="2800" b="1" u="sng" dirty="0" err="1">
                <a:solidFill>
                  <a:srgbClr val="C00000"/>
                </a:solidFill>
                <a:latin typeface=".VnTime" panose="020B7200000000000000" pitchFamily="34" charset="0"/>
              </a:rPr>
              <a:t>Sù</a:t>
            </a:r>
            <a:r>
              <a:rPr lang="en-US" sz="2800" b="1" u="sng" dirty="0">
                <a:solidFill>
                  <a:srgbClr val="C00000"/>
                </a:solidFill>
                <a:latin typeface=".VnTime" panose="020B7200000000000000" pitchFamily="34" charset="0"/>
              </a:rPr>
              <a:t> </a:t>
            </a:r>
            <a:r>
              <a:rPr lang="en-US" sz="2800" b="1" u="sng" dirty="0" err="1">
                <a:solidFill>
                  <a:srgbClr val="C00000"/>
                </a:solidFill>
                <a:latin typeface=".VnTime" panose="020B7200000000000000" pitchFamily="34" charset="0"/>
              </a:rPr>
              <a:t>nghiÖp</a:t>
            </a:r>
            <a:r>
              <a:rPr lang="en-US" sz="2800" b="1" u="sng" dirty="0">
                <a:solidFill>
                  <a:srgbClr val="C00000"/>
                </a:solidFill>
                <a:latin typeface=".VnTime" panose="020B7200000000000000" pitchFamily="34" charset="0"/>
              </a:rPr>
              <a:t> </a:t>
            </a:r>
            <a:r>
              <a:rPr lang="en-US" sz="2800" b="1" u="sng" dirty="0" err="1">
                <a:solidFill>
                  <a:srgbClr val="C00000"/>
                </a:solidFill>
                <a:latin typeface=".VnTime" panose="020B7200000000000000" pitchFamily="34" charset="0"/>
              </a:rPr>
              <a:t>s¸ng</a:t>
            </a:r>
            <a:r>
              <a:rPr lang="en-US" sz="2800" b="1" u="sng" dirty="0">
                <a:solidFill>
                  <a:srgbClr val="C00000"/>
                </a:solidFill>
                <a:latin typeface=".VnTime" panose="020B7200000000000000" pitchFamily="34" charset="0"/>
              </a:rPr>
              <a:t> </a:t>
            </a:r>
            <a:r>
              <a:rPr lang="en-US" sz="2800" b="1" u="sng" dirty="0" err="1">
                <a:solidFill>
                  <a:srgbClr val="C00000"/>
                </a:solidFill>
                <a:latin typeface=".VnTime" panose="020B7200000000000000" pitchFamily="34" charset="0"/>
              </a:rPr>
              <a:t>t¸c</a:t>
            </a:r>
            <a:endParaRPr lang="en-US" sz="2800" b="1" u="sng" dirty="0">
              <a:solidFill>
                <a:srgbClr val="C00000"/>
              </a:solidFill>
              <a:latin typeface=".VnTime" panose="020B7200000000000000" pitchFamily="34" charset="0"/>
            </a:endParaRPr>
          </a:p>
        </p:txBody>
      </p:sp>
      <p:sp>
        <p:nvSpPr>
          <p:cNvPr id="16387" name="Content Placeholder 2"/>
          <p:cNvSpPr>
            <a:spLocks noGrp="1"/>
          </p:cNvSpPr>
          <p:nvPr>
            <p:ph idx="1"/>
          </p:nvPr>
        </p:nvSpPr>
        <p:spPr>
          <a:xfrm>
            <a:off x="533400" y="1676400"/>
            <a:ext cx="8229600" cy="4525963"/>
          </a:xfrm>
        </p:spPr>
        <p:txBody>
          <a:bodyPr/>
          <a:lstStyle/>
          <a:p>
            <a:pPr algn="just" eaLnBrk="1" hangingPunct="1">
              <a:lnSpc>
                <a:spcPct val="80000"/>
              </a:lnSpc>
              <a:buFontTx/>
              <a:buNone/>
            </a:pPr>
            <a:r>
              <a:rPr lang="en-US" sz="36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Thơ</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chữ</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Hán</a:t>
            </a:r>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a:p>
            <a:pPr algn="just" eaLnBrk="1" hangingPunct="1">
              <a:lnSpc>
                <a:spcPct val="80000"/>
              </a:lnSpc>
              <a:buFontTx/>
              <a:buNone/>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Gồm</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243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algn="just" eaLnBrk="1" hangingPunct="1">
              <a:lnSpc>
                <a:spcPct val="80000"/>
              </a:lnSpc>
              <a:buFont typeface="Wingdings 2" panose="05020102010507070707" pitchFamily="18" charset="2"/>
              <a:buNone/>
            </a:pPr>
            <a:r>
              <a:rPr lang="en-US" sz="2400" b="1" dirty="0">
                <a:solidFill>
                  <a:srgbClr val="FF6600"/>
                </a:solidFill>
                <a:latin typeface="Times New Roman" panose="02020603050405020304" pitchFamily="18" charset="0"/>
                <a:cs typeface="Times New Roman" panose="02020603050405020304" pitchFamily="18" charset="0"/>
              </a:rPr>
              <a:t>      </a:t>
            </a:r>
            <a:r>
              <a:rPr lang="en-US" sz="2400" b="1" dirty="0">
                <a:solidFill>
                  <a:srgbClr val="06067A"/>
                </a:solidFill>
                <a:latin typeface="Times New Roman" panose="02020603050405020304" pitchFamily="18" charset="0"/>
                <a:cs typeface="Times New Roman" panose="02020603050405020304" pitchFamily="18" charset="0"/>
              </a:rPr>
              <a:t>-Thanh </a:t>
            </a:r>
            <a:r>
              <a:rPr lang="en-US" sz="2400" b="1" dirty="0" err="1">
                <a:solidFill>
                  <a:srgbClr val="06067A"/>
                </a:solidFill>
                <a:latin typeface="Times New Roman" panose="02020603050405020304" pitchFamily="18" charset="0"/>
                <a:cs typeface="Times New Roman" panose="02020603050405020304" pitchFamily="18" charset="0"/>
              </a:rPr>
              <a:t>Hiên</a:t>
            </a:r>
            <a:r>
              <a:rPr lang="en-US" sz="2400" b="1" dirty="0">
                <a:solidFill>
                  <a:srgbClr val="06067A"/>
                </a:solidFill>
                <a:latin typeface="Times New Roman" panose="02020603050405020304" pitchFamily="18" charset="0"/>
                <a:cs typeface="Times New Roman" panose="02020603050405020304" pitchFamily="18" charset="0"/>
              </a:rPr>
              <a:t> </a:t>
            </a:r>
            <a:r>
              <a:rPr lang="en-US" sz="2400" b="1" dirty="0" err="1">
                <a:solidFill>
                  <a:srgbClr val="06067A"/>
                </a:solidFill>
                <a:latin typeface="Times New Roman" panose="02020603050405020304" pitchFamily="18" charset="0"/>
                <a:cs typeface="Times New Roman" panose="02020603050405020304" pitchFamily="18" charset="0"/>
              </a:rPr>
              <a:t>thi</a:t>
            </a:r>
            <a:r>
              <a:rPr lang="en-US" sz="2400" b="1" dirty="0">
                <a:solidFill>
                  <a:srgbClr val="06067A"/>
                </a:solidFill>
                <a:latin typeface="Times New Roman" panose="02020603050405020304" pitchFamily="18" charset="0"/>
                <a:cs typeface="Times New Roman" panose="02020603050405020304" pitchFamily="18" charset="0"/>
              </a:rPr>
              <a:t> </a:t>
            </a:r>
            <a:r>
              <a:rPr lang="en-US" sz="2400" b="1" dirty="0" err="1">
                <a:solidFill>
                  <a:srgbClr val="06067A"/>
                </a:solidFill>
                <a:latin typeface="Times New Roman" panose="02020603050405020304" pitchFamily="18" charset="0"/>
                <a:cs typeface="Times New Roman" panose="02020603050405020304" pitchFamily="18" charset="0"/>
              </a:rPr>
              <a:t>tập</a:t>
            </a:r>
            <a:r>
              <a:rPr lang="en-US" sz="2400" b="1" dirty="0">
                <a:solidFill>
                  <a:srgbClr val="06067A"/>
                </a:solidFill>
                <a:latin typeface="Times New Roman" panose="02020603050405020304" pitchFamily="18" charset="0"/>
                <a:cs typeface="Times New Roman" panose="02020603050405020304" pitchFamily="18" charset="0"/>
              </a:rPr>
              <a:t>.</a:t>
            </a:r>
            <a:endParaRPr lang="en-US" sz="2400" b="1" dirty="0">
              <a:solidFill>
                <a:srgbClr val="06067A"/>
              </a:solidFill>
              <a:latin typeface="Times New Roman" panose="02020603050405020304" pitchFamily="18" charset="0"/>
              <a:cs typeface="Times New Roman" panose="02020603050405020304" pitchFamily="18" charset="0"/>
            </a:endParaRPr>
          </a:p>
          <a:p>
            <a:pPr algn="just" eaLnBrk="1" hangingPunct="1">
              <a:lnSpc>
                <a:spcPct val="80000"/>
              </a:lnSpc>
              <a:buFont typeface="Wingdings 2" panose="05020102010507070707" pitchFamily="18" charset="2"/>
              <a:buNone/>
            </a:pPr>
            <a:r>
              <a:rPr lang="en-US" sz="2400" b="1" dirty="0">
                <a:solidFill>
                  <a:srgbClr val="06067A"/>
                </a:solidFill>
                <a:latin typeface="Times New Roman" panose="02020603050405020304" pitchFamily="18" charset="0"/>
                <a:cs typeface="Times New Roman" panose="02020603050405020304" pitchFamily="18" charset="0"/>
              </a:rPr>
              <a:t>      -Nam </a:t>
            </a:r>
            <a:r>
              <a:rPr lang="en-US" sz="2400" b="1" dirty="0" err="1">
                <a:solidFill>
                  <a:srgbClr val="06067A"/>
                </a:solidFill>
                <a:latin typeface="Times New Roman" panose="02020603050405020304" pitchFamily="18" charset="0"/>
                <a:cs typeface="Times New Roman" panose="02020603050405020304" pitchFamily="18" charset="0"/>
              </a:rPr>
              <a:t>Trung</a:t>
            </a:r>
            <a:r>
              <a:rPr lang="en-US" sz="2400" b="1" dirty="0">
                <a:solidFill>
                  <a:srgbClr val="06067A"/>
                </a:solidFill>
                <a:latin typeface="Times New Roman" panose="02020603050405020304" pitchFamily="18" charset="0"/>
                <a:cs typeface="Times New Roman" panose="02020603050405020304" pitchFamily="18" charset="0"/>
              </a:rPr>
              <a:t> </a:t>
            </a:r>
            <a:r>
              <a:rPr lang="en-US" sz="2400" b="1" dirty="0" err="1">
                <a:solidFill>
                  <a:srgbClr val="06067A"/>
                </a:solidFill>
                <a:latin typeface="Times New Roman" panose="02020603050405020304" pitchFamily="18" charset="0"/>
                <a:cs typeface="Times New Roman" panose="02020603050405020304" pitchFamily="18" charset="0"/>
              </a:rPr>
              <a:t>tạp</a:t>
            </a:r>
            <a:r>
              <a:rPr lang="en-US" sz="2400" b="1" dirty="0">
                <a:solidFill>
                  <a:srgbClr val="06067A"/>
                </a:solidFill>
                <a:latin typeface="Times New Roman" panose="02020603050405020304" pitchFamily="18" charset="0"/>
                <a:cs typeface="Times New Roman" panose="02020603050405020304" pitchFamily="18" charset="0"/>
              </a:rPr>
              <a:t> </a:t>
            </a:r>
            <a:r>
              <a:rPr lang="en-US" sz="2400" b="1" dirty="0" err="1">
                <a:solidFill>
                  <a:srgbClr val="06067A"/>
                </a:solidFill>
                <a:latin typeface="Times New Roman" panose="02020603050405020304" pitchFamily="18" charset="0"/>
                <a:cs typeface="Times New Roman" panose="02020603050405020304" pitchFamily="18" charset="0"/>
              </a:rPr>
              <a:t>ngâm</a:t>
            </a:r>
            <a:r>
              <a:rPr lang="en-US" sz="2400" b="1" dirty="0">
                <a:solidFill>
                  <a:srgbClr val="06067A"/>
                </a:solidFill>
                <a:latin typeface="Times New Roman" panose="02020603050405020304" pitchFamily="18" charset="0"/>
                <a:cs typeface="Times New Roman" panose="02020603050405020304" pitchFamily="18" charset="0"/>
              </a:rPr>
              <a:t>.</a:t>
            </a:r>
            <a:endParaRPr lang="en-US" sz="2400" b="1" dirty="0">
              <a:solidFill>
                <a:srgbClr val="06067A"/>
              </a:solidFill>
              <a:latin typeface="Times New Roman" panose="02020603050405020304" pitchFamily="18" charset="0"/>
              <a:cs typeface="Times New Roman" panose="02020603050405020304" pitchFamily="18" charset="0"/>
            </a:endParaRPr>
          </a:p>
          <a:p>
            <a:pPr algn="just" eaLnBrk="1" hangingPunct="1">
              <a:lnSpc>
                <a:spcPct val="80000"/>
              </a:lnSpc>
              <a:buFont typeface="Wingdings 2" panose="05020102010507070707" pitchFamily="18" charset="2"/>
              <a:buNone/>
            </a:pPr>
            <a:r>
              <a:rPr lang="en-US" sz="2400" b="1" dirty="0">
                <a:solidFill>
                  <a:srgbClr val="06067A"/>
                </a:solidFill>
                <a:latin typeface="Times New Roman" panose="02020603050405020304" pitchFamily="18" charset="0"/>
                <a:cs typeface="Times New Roman" panose="02020603050405020304" pitchFamily="18" charset="0"/>
              </a:rPr>
              <a:t>      - </a:t>
            </a:r>
            <a:r>
              <a:rPr lang="en-US" sz="2400" b="1" dirty="0" err="1">
                <a:solidFill>
                  <a:srgbClr val="06067A"/>
                </a:solidFill>
                <a:latin typeface="Times New Roman" panose="02020603050405020304" pitchFamily="18" charset="0"/>
                <a:cs typeface="Times New Roman" panose="02020603050405020304" pitchFamily="18" charset="0"/>
              </a:rPr>
              <a:t>Bắc</a:t>
            </a:r>
            <a:r>
              <a:rPr lang="en-US" sz="2400" b="1" dirty="0">
                <a:solidFill>
                  <a:srgbClr val="06067A"/>
                </a:solidFill>
                <a:latin typeface="Times New Roman" panose="02020603050405020304" pitchFamily="18" charset="0"/>
                <a:cs typeface="Times New Roman" panose="02020603050405020304" pitchFamily="18" charset="0"/>
              </a:rPr>
              <a:t> </a:t>
            </a:r>
            <a:r>
              <a:rPr lang="en-US" sz="2400" b="1" dirty="0" err="1">
                <a:solidFill>
                  <a:srgbClr val="06067A"/>
                </a:solidFill>
                <a:latin typeface="Times New Roman" panose="02020603050405020304" pitchFamily="18" charset="0"/>
                <a:cs typeface="Times New Roman" panose="02020603050405020304" pitchFamily="18" charset="0"/>
              </a:rPr>
              <a:t>hành</a:t>
            </a:r>
            <a:r>
              <a:rPr lang="en-US" sz="2400" b="1" dirty="0">
                <a:solidFill>
                  <a:srgbClr val="06067A"/>
                </a:solidFill>
                <a:latin typeface="Times New Roman" panose="02020603050405020304" pitchFamily="18" charset="0"/>
                <a:cs typeface="Times New Roman" panose="02020603050405020304" pitchFamily="18" charset="0"/>
              </a:rPr>
              <a:t> </a:t>
            </a:r>
            <a:r>
              <a:rPr lang="en-US" sz="2400" b="1" dirty="0" err="1">
                <a:solidFill>
                  <a:srgbClr val="06067A"/>
                </a:solidFill>
                <a:latin typeface="Times New Roman" panose="02020603050405020304" pitchFamily="18" charset="0"/>
                <a:cs typeface="Times New Roman" panose="02020603050405020304" pitchFamily="18" charset="0"/>
              </a:rPr>
              <a:t>tạp</a:t>
            </a:r>
            <a:r>
              <a:rPr lang="en-US" sz="2400" b="1" dirty="0">
                <a:solidFill>
                  <a:srgbClr val="06067A"/>
                </a:solidFill>
                <a:latin typeface="Times New Roman" panose="02020603050405020304" pitchFamily="18" charset="0"/>
                <a:cs typeface="Times New Roman" panose="02020603050405020304" pitchFamily="18" charset="0"/>
              </a:rPr>
              <a:t> </a:t>
            </a:r>
            <a:r>
              <a:rPr lang="en-US" sz="2400" b="1" dirty="0" err="1">
                <a:solidFill>
                  <a:srgbClr val="06067A"/>
                </a:solidFill>
                <a:latin typeface="Times New Roman" panose="02020603050405020304" pitchFamily="18" charset="0"/>
                <a:cs typeface="Times New Roman" panose="02020603050405020304" pitchFamily="18" charset="0"/>
              </a:rPr>
              <a:t>lục</a:t>
            </a:r>
            <a:endParaRPr lang="en-US" sz="2400" b="1" dirty="0">
              <a:solidFill>
                <a:srgbClr val="06067A"/>
              </a:solidFill>
              <a:latin typeface="Times New Roman" panose="02020603050405020304" pitchFamily="18" charset="0"/>
              <a:cs typeface="Times New Roman" panose="02020603050405020304" pitchFamily="18" charset="0"/>
            </a:endParaRPr>
          </a:p>
          <a:p>
            <a:pPr algn="just" eaLnBrk="1" hangingPunct="1">
              <a:lnSpc>
                <a:spcPct val="80000"/>
              </a:lnSpc>
              <a:buFont typeface="Wingdings 2" panose="05020102010507070707" pitchFamily="18" charset="2"/>
              <a:buNone/>
            </a:pPr>
            <a:r>
              <a:rPr lang="en-US" sz="2400"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Tác</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phẩm</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chữ</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Nôm</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eaLnBrk="1" hangingPunct="1">
              <a:lnSpc>
                <a:spcPct val="80000"/>
              </a:lnSpc>
              <a:buFont typeface="Wingdings 2" panose="05020102010507070707" pitchFamily="18" charset="2"/>
              <a:buNone/>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eaLnBrk="1" hangingPunct="1">
              <a:lnSpc>
                <a:spcPct val="80000"/>
              </a:lnSpc>
              <a:buFont typeface="Wingdings 2" panose="05020102010507070707" pitchFamily="18" charset="2"/>
              <a:buNone/>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(v</a:t>
            </a:r>
            <a:r>
              <a:rPr lang="vi-VN" sz="2400" dirty="0">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6388" name="TextBox 3"/>
          <p:cNvSpPr txBox="1">
            <a:spLocks noChangeArrowheads="1"/>
          </p:cNvSpPr>
          <p:nvPr/>
        </p:nvSpPr>
        <p:spPr bwMode="auto">
          <a:xfrm>
            <a:off x="762000" y="1219200"/>
            <a:ext cx="601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Sáng tác nhiều , s</a:t>
            </a:r>
            <a:r>
              <a:rPr lang="vi-VN" sz="2400">
                <a:latin typeface="Times New Roman" panose="02020603050405020304" pitchFamily="18" charset="0"/>
                <a:cs typeface="Times New Roman" panose="02020603050405020304" pitchFamily="18" charset="0"/>
              </a:rPr>
              <a:t>ố</a:t>
            </a:r>
            <a:r>
              <a:rPr lang="en-US" sz="2400">
                <a:latin typeface="Times New Roman" panose="02020603050405020304" pitchFamily="18" charset="0"/>
                <a:cs typeface="Times New Roman" panose="02020603050405020304" pitchFamily="18" charset="0"/>
              </a:rPr>
              <a:t> l</a:t>
            </a:r>
            <a:r>
              <a:rPr lang="vi-VN" sz="2400">
                <a:latin typeface="Times New Roman" panose="02020603050405020304" pitchFamily="18" charset="0"/>
                <a:cs typeface="Times New Roman" panose="02020603050405020304" pitchFamily="18" charset="0"/>
              </a:rPr>
              <a:t>ượng</a:t>
            </a:r>
            <a:r>
              <a:rPr lang="en-US" sz="2400">
                <a:latin typeface="Times New Roman" panose="02020603050405020304" pitchFamily="18" charset="0"/>
                <a:cs typeface="Times New Roman" panose="02020603050405020304" pitchFamily="18" charset="0"/>
              </a:rPr>
              <a:t> tác phẩm l</a:t>
            </a:r>
            <a:r>
              <a:rPr lang="vi-VN" sz="2400">
                <a:latin typeface="Times New Roman" panose="02020603050405020304" pitchFamily="18" charset="0"/>
                <a:cs typeface="Times New Roman" panose="02020603050405020304" pitchFamily="18" charset="0"/>
              </a:rPr>
              <a:t>ớn</a:t>
            </a:r>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15365" name="TextBox 7"/>
          <p:cNvSpPr txBox="1">
            <a:spLocks noChangeArrowheads="1"/>
          </p:cNvSpPr>
          <p:nvPr/>
        </p:nvSpPr>
        <p:spPr bwMode="auto">
          <a:xfrm>
            <a:off x="1143000" y="5486400"/>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solidFill>
                  <a:srgbClr val="FF0000"/>
                </a:solidFill>
                <a:latin typeface="Times New Roman" panose="02020603050405020304" pitchFamily="18" charset="0"/>
                <a:cs typeface="Times New Roman" panose="02020603050405020304" pitchFamily="18" charset="0"/>
              </a:rPr>
              <a:t>Đại thi hào của dân tộc, danh nhân v</a:t>
            </a:r>
            <a:r>
              <a:rPr lang="vi-VN" sz="2800">
                <a:solidFill>
                  <a:srgbClr val="FF0000"/>
                </a:solidFill>
                <a:latin typeface="Times New Roman" panose="02020603050405020304" pitchFamily="18" charset="0"/>
                <a:cs typeface="Times New Roman" panose="02020603050405020304" pitchFamily="18" charset="0"/>
              </a:rPr>
              <a:t>ăn</a:t>
            </a:r>
            <a:r>
              <a:rPr lang="en-US" sz="2800">
                <a:solidFill>
                  <a:srgbClr val="FF0000"/>
                </a:solidFill>
                <a:latin typeface="Times New Roman" panose="02020603050405020304" pitchFamily="18" charset="0"/>
                <a:cs typeface="Times New Roman" panose="02020603050405020304" pitchFamily="18" charset="0"/>
              </a:rPr>
              <a:t> hóa thế gi</a:t>
            </a:r>
            <a:r>
              <a:rPr lang="vi-VN" sz="2800">
                <a:solidFill>
                  <a:srgbClr val="FF0000"/>
                </a:solidFill>
                <a:latin typeface="Times New Roman" panose="02020603050405020304" pitchFamily="18" charset="0"/>
                <a:cs typeface="Times New Roman" panose="02020603050405020304" pitchFamily="18" charset="0"/>
              </a:rPr>
              <a:t>ới</a:t>
            </a:r>
            <a:r>
              <a:rPr lang="en-US" sz="2800">
                <a:solidFill>
                  <a:srgbClr val="FF0000"/>
                </a:solidFill>
                <a:latin typeface="Times New Roman" panose="02020603050405020304" pitchFamily="18" charset="0"/>
                <a:cs typeface="Times New Roman" panose="02020603050405020304" pitchFamily="18" charset="0"/>
              </a:rPr>
              <a: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5366" name="Right Arrow 6"/>
          <p:cNvSpPr>
            <a:spLocks noChangeArrowheads="1"/>
          </p:cNvSpPr>
          <p:nvPr/>
        </p:nvSpPr>
        <p:spPr bwMode="auto">
          <a:xfrm flipV="1">
            <a:off x="609600" y="5638800"/>
            <a:ext cx="533400" cy="244475"/>
          </a:xfrm>
          <a:prstGeom prst="rightArrow">
            <a:avLst>
              <a:gd name="adj1" fmla="val 50000"/>
              <a:gd name="adj2" fmla="val 49869"/>
            </a:avLst>
          </a:prstGeom>
          <a:solidFill>
            <a:schemeClr val="accent1"/>
          </a:solidFill>
          <a:ln w="9525" algn="ctr">
            <a:solidFill>
              <a:schemeClr val="tx1"/>
            </a:solidFill>
            <a:round/>
          </a:ln>
        </p:spPr>
        <p:txBody>
          <a:bodyPr wrap="none" anchor="ctr"/>
          <a:lstStyle/>
          <a:p>
            <a:endParaRPr lang="en-US"/>
          </a:p>
        </p:txBody>
      </p:sp>
      <p:sp>
        <p:nvSpPr>
          <p:cNvPr id="7" name="Text Box 4"/>
          <p:cNvSpPr txBox="1">
            <a:spLocks noChangeArrowheads="1"/>
          </p:cNvSpPr>
          <p:nvPr/>
        </p:nvSpPr>
        <p:spPr bwMode="auto">
          <a:xfrm>
            <a:off x="0" y="3175"/>
            <a:ext cx="8915400" cy="461665"/>
          </a:xfrm>
          <a:prstGeom prst="rect">
            <a:avLst/>
          </a:prstGeom>
          <a:noFill/>
          <a:ln w="9525">
            <a:noFill/>
            <a:miter lim="800000"/>
          </a:ln>
          <a:effectLst/>
        </p:spPr>
        <p:txBody>
          <a:bodyPr>
            <a:spAutoFit/>
          </a:bodyPr>
          <a:lstStyle/>
          <a:p>
            <a:pPr algn="ctr">
              <a:spcBef>
                <a:spcPct val="50000"/>
              </a:spcBef>
              <a:defRPr/>
            </a:pPr>
            <a:r>
              <a:rPr lang="vi-VN"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2400" b="1" dirty="0">
                <a:solidFill>
                  <a:srgbClr val="FF0000"/>
                </a:solidFill>
                <a:effectLst>
                  <a:outerShdw blurRad="38100" dist="38100" dir="2700000" algn="tl">
                    <a:srgbClr val="C0C0C0"/>
                  </a:outerShdw>
                </a:effectLst>
                <a:latin typeface=".VnTimeH" panose="020B7200000000000000" pitchFamily="34" charset="0"/>
              </a:rPr>
              <a:t> 2</a:t>
            </a:r>
            <a:r>
              <a:rPr lang="vi-VN" sz="2400" b="1" dirty="0">
                <a:solidFill>
                  <a:srgbClr val="FF0000"/>
                </a:solidFill>
                <a:effectLst>
                  <a:outerShdw blurRad="38100" dist="38100" dir="2700000" algn="tl">
                    <a:srgbClr val="C0C0C0"/>
                  </a:outerShdw>
                </a:effectLst>
                <a:latin typeface=".VnTimeH" panose="020B7200000000000000" pitchFamily="34" charset="0"/>
              </a:rPr>
              <a:t>1, 22</a:t>
            </a:r>
            <a:r>
              <a:rPr lang="en-US" sz="2400" b="1" dirty="0">
                <a:solidFill>
                  <a:srgbClr val="FF0000"/>
                </a:solidFill>
                <a:effectLst>
                  <a:outerShdw blurRad="38100" dist="38100" dir="2700000" algn="tl">
                    <a:srgbClr val="C0C0C0"/>
                  </a:outerShdw>
                </a:effectLst>
                <a:latin typeface=".VnTimeH" panose="020B7200000000000000" pitchFamily="34" charset="0"/>
              </a:rPr>
              <a:t>:</a:t>
            </a:r>
            <a:r>
              <a:rPr lang="vi-VN" sz="2400" b="1" dirty="0">
                <a:solidFill>
                  <a:srgbClr val="FF0000"/>
                </a:solidFill>
                <a:effectLst>
                  <a:outerShdw blurRad="38100" dist="38100" dir="2700000" algn="tl">
                    <a:srgbClr val="C0C0C0"/>
                  </a:outerShdw>
                </a:effectLst>
                <a:latin typeface=".VnTimeH" panose="020B7200000000000000" pitchFamily="34" charset="0"/>
              </a:rPr>
              <a:t> </a:t>
            </a:r>
            <a:r>
              <a:rPr lang="en-US" sz="2400" b="1" dirty="0">
                <a:solidFill>
                  <a:srgbClr val="FF0000"/>
                </a:solidFill>
                <a:latin typeface=".VnTimeH" panose="020B7200000000000000" pitchFamily="34" charset="0"/>
              </a:rPr>
              <a:t>“TruyÖn </a:t>
            </a:r>
            <a:r>
              <a:rPr lang="en-US" sz="2400" b="1" dirty="0" err="1">
                <a:solidFill>
                  <a:srgbClr val="FF0000"/>
                </a:solidFill>
                <a:latin typeface=".VnTimeH" panose="020B7200000000000000" pitchFamily="34" charset="0"/>
              </a:rPr>
              <a:t>KiÒu</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cña</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NguyÔn</a:t>
            </a:r>
            <a:r>
              <a:rPr lang="en-US" sz="2400" b="1" dirty="0">
                <a:solidFill>
                  <a:srgbClr val="FF0000"/>
                </a:solidFill>
                <a:latin typeface=".VnTimeH" panose="020B7200000000000000" pitchFamily="34" charset="0"/>
              </a:rPr>
              <a:t> Du      </a:t>
            </a:r>
            <a:r>
              <a:rPr lang="en-US" sz="2400" dirty="0">
                <a:solidFill>
                  <a:srgbClr val="FF0000"/>
                </a:solidFill>
              </a:rPr>
              <a:t>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ox(in)">
                                      <p:cBhvr>
                                        <p:cTn id="7" dur="500"/>
                                        <p:tgtEl>
                                          <p:spTgt spid="1536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365"/>
                                        </p:tgtEl>
                                        <p:attrNameLst>
                                          <p:attrName>style.visibility</p:attrName>
                                        </p:attrNameLst>
                                      </p:cBhvr>
                                      <p:to>
                                        <p:strVal val="visible"/>
                                      </p:to>
                                    </p:set>
                                    <p:animEffect transition="in" filter="box(in)">
                                      <p:cBhvr>
                                        <p:cTn id="10"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0" y="1066800"/>
            <a:ext cx="9144000" cy="6096000"/>
          </a:xfrm>
        </p:spPr>
        <p:txBody>
          <a:bodyPr/>
          <a:lstStyle/>
          <a:p>
            <a:pPr algn="just">
              <a:lnSpc>
                <a:spcPct val="90000"/>
              </a:lnSpc>
              <a:buFont typeface="Wingdings" panose="05000000000000000000" pitchFamily="2" charset="2"/>
              <a:buNone/>
            </a:pP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tố</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thiên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tài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Nguyễn</a:t>
            </a:r>
            <a:r>
              <a:rPr lang="en-US" dirty="0">
                <a:solidFill>
                  <a:srgbClr val="FF0000"/>
                </a:solidFill>
                <a:latin typeface="Times New Roman" panose="02020603050405020304" pitchFamily="18" charset="0"/>
                <a:cs typeface="Times New Roman" panose="02020603050405020304" pitchFamily="18" charset="0"/>
              </a:rPr>
              <a:t> Du?</a:t>
            </a:r>
            <a:endParaRPr lang="en-US" dirty="0">
              <a:solidFill>
                <a:srgbClr val="FF0000"/>
              </a:solidFill>
              <a:latin typeface="Times New Roman" panose="02020603050405020304" pitchFamily="18" charset="0"/>
              <a:cs typeface="Times New Roman" panose="02020603050405020304" pitchFamily="18" charset="0"/>
            </a:endParaRPr>
          </a:p>
          <a:p>
            <a:pPr algn="just">
              <a:lnSpc>
                <a:spcPct val="90000"/>
              </a:lnSpc>
              <a:buFontTx/>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u="sng" dirty="0">
                <a:solidFill>
                  <a:srgbClr val="0000FF"/>
                </a:solidFill>
                <a:latin typeface="Times New Roman" panose="02020603050405020304" pitchFamily="18" charset="0"/>
                <a:cs typeface="Times New Roman" panose="02020603050405020304" pitchFamily="18" charset="0"/>
              </a:rPr>
              <a:t>Gia </a:t>
            </a:r>
            <a:r>
              <a:rPr lang="vi-VN" sz="2400" u="sng" dirty="0">
                <a:solidFill>
                  <a:srgbClr val="0000FF"/>
                </a:solidFill>
                <a:latin typeface="Times New Roman" panose="02020603050405020304" pitchFamily="18" charset="0"/>
                <a:cs typeface="Times New Roman" panose="02020603050405020304" pitchFamily="18" charset="0"/>
              </a:rPr>
              <a:t>đình </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dòng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dõi</a:t>
            </a:r>
            <a:r>
              <a:rPr lang="en-US" sz="2400" dirty="0">
                <a:solidFill>
                  <a:srgbClr val="0000FF"/>
                </a:solidFill>
                <a:latin typeface="Times New Roman" panose="02020603050405020304" pitchFamily="18" charset="0"/>
                <a:cs typeface="Times New Roman" panose="02020603050405020304" pitchFamily="18" charset="0"/>
              </a:rPr>
              <a:t> khoa </a:t>
            </a:r>
            <a:r>
              <a:rPr lang="en-US" sz="2400" dirty="0" err="1">
                <a:solidFill>
                  <a:srgbClr val="0000FF"/>
                </a:solidFill>
                <a:latin typeface="Times New Roman" panose="02020603050405020304" pitchFamily="18" charset="0"/>
                <a:cs typeface="Times New Roman" panose="02020603050405020304" pitchFamily="18" charset="0"/>
              </a:rPr>
              <a:t>bảng</a:t>
            </a:r>
            <a:endParaRPr lang="en-US" sz="2400" dirty="0">
              <a:solidFill>
                <a:srgbClr val="0000FF"/>
              </a:solidFill>
              <a:latin typeface="Times New Roman" panose="02020603050405020304" pitchFamily="18" charset="0"/>
              <a:cs typeface="Times New Roman" panose="02020603050405020304" pitchFamily="18" charset="0"/>
            </a:endParaRPr>
          </a:p>
          <a:p>
            <a:pPr algn="just">
              <a:lnSpc>
                <a:spcPct val="90000"/>
              </a:lnSpc>
              <a:buFontTx/>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u="sng" dirty="0" err="1">
                <a:solidFill>
                  <a:srgbClr val="0000FF"/>
                </a:solidFill>
                <a:latin typeface="Times New Roman" panose="02020603050405020304" pitchFamily="18" charset="0"/>
                <a:cs typeface="Times New Roman" panose="02020603050405020304" pitchFamily="18" charset="0"/>
              </a:rPr>
              <a:t>Quê</a:t>
            </a:r>
            <a:r>
              <a:rPr lang="en-US" sz="2400" u="sng" dirty="0">
                <a:solidFill>
                  <a:srgbClr val="0000FF"/>
                </a:solidFill>
                <a:latin typeface="Times New Roman" panose="02020603050405020304" pitchFamily="18" charset="0"/>
                <a:cs typeface="Times New Roman" panose="02020603050405020304" pitchFamily="18" charset="0"/>
              </a:rPr>
              <a:t>  h</a:t>
            </a:r>
            <a:r>
              <a:rPr lang="vi-VN" sz="2400" u="sng" dirty="0">
                <a:solidFill>
                  <a:srgbClr val="0000FF"/>
                </a:solidFill>
                <a:latin typeface="Times New Roman" panose="02020603050405020304" pitchFamily="18" charset="0"/>
                <a:cs typeface="Times New Roman" panose="02020603050405020304" pitchFamily="18" charset="0"/>
              </a:rPr>
              <a:t>ương </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giàu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thống</a:t>
            </a:r>
            <a:r>
              <a:rPr lang="en-US" sz="2400" dirty="0">
                <a:solidFill>
                  <a:srgbClr val="0000FF"/>
                </a:solidFill>
                <a:latin typeface="Times New Roman" panose="02020603050405020304" pitchFamily="18" charset="0"/>
                <a:cs typeface="Times New Roman" panose="02020603050405020304" pitchFamily="18" charset="0"/>
              </a:rPr>
              <a:t> v</a:t>
            </a:r>
            <a:r>
              <a:rPr lang="vi-VN" sz="2400" dirty="0">
                <a:solidFill>
                  <a:srgbClr val="0000FF"/>
                </a:solidFill>
                <a:latin typeface="Times New Roman" panose="02020603050405020304" pitchFamily="18" charset="0"/>
                <a:cs typeface="Times New Roman" panose="02020603050405020304" pitchFamily="18" charset="0"/>
              </a:rPr>
              <a:t>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hóa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hiếu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học</a:t>
            </a:r>
            <a:endParaRPr lang="en-US" sz="2400" dirty="0">
              <a:solidFill>
                <a:srgbClr val="0000FF"/>
              </a:solidFill>
              <a:latin typeface="Times New Roman" panose="02020603050405020304" pitchFamily="18" charset="0"/>
              <a:cs typeface="Times New Roman" panose="02020603050405020304" pitchFamily="18" charset="0"/>
            </a:endParaRPr>
          </a:p>
          <a:p>
            <a:pPr>
              <a:lnSpc>
                <a:spcPct val="90000"/>
              </a:lnSpc>
              <a:buFontTx/>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u="sng" dirty="0">
                <a:solidFill>
                  <a:srgbClr val="0000FF"/>
                </a:solidFill>
                <a:latin typeface="Times New Roman" panose="02020603050405020304" pitchFamily="18" charset="0"/>
                <a:cs typeface="Times New Roman" panose="02020603050405020304" pitchFamily="18" charset="0"/>
              </a:rPr>
              <a:t>Th</a:t>
            </a:r>
            <a:r>
              <a:rPr lang="vi-VN" sz="2400" u="sng" dirty="0">
                <a:solidFill>
                  <a:srgbClr val="0000FF"/>
                </a:solidFill>
                <a:latin typeface="Times New Roman" panose="02020603050405020304" pitchFamily="18" charset="0"/>
                <a:cs typeface="Times New Roman" panose="02020603050405020304" pitchFamily="18" charset="0"/>
              </a:rPr>
              <a:t>ời đại </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biến</a:t>
            </a: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ph</a:t>
            </a:r>
            <a:r>
              <a:rPr lang="vi-VN" sz="2400" dirty="0">
                <a:solidFill>
                  <a:srgbClr val="0000FF"/>
                </a:solidFill>
                <a:latin typeface="Times New Roman" panose="02020603050405020304" pitchFamily="18" charset="0"/>
                <a:cs typeface="Times New Roman" panose="02020603050405020304" pitchFamily="18" charset="0"/>
              </a:rPr>
              <a:t>ức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tạp</a:t>
            </a:r>
            <a:endParaRPr lang="en-US" sz="2400" dirty="0">
              <a:solidFill>
                <a:srgbClr val="0000FF"/>
              </a:solidFill>
              <a:latin typeface="Times New Roman" panose="02020603050405020304" pitchFamily="18" charset="0"/>
              <a:cs typeface="Times New Roman" panose="02020603050405020304" pitchFamily="18" charset="0"/>
            </a:endParaRPr>
          </a:p>
          <a:p>
            <a:pPr>
              <a:lnSpc>
                <a:spcPct val="90000"/>
              </a:lnSpc>
              <a:buFontTx/>
              <a:buNone/>
            </a:pPr>
            <a:r>
              <a:rPr lang="en-US" sz="2400" u="sng" dirty="0">
                <a:solidFill>
                  <a:srgbClr val="0000FF"/>
                </a:solidFill>
                <a:latin typeface="Times New Roman" panose="02020603050405020304" pitchFamily="18" charset="0"/>
                <a:cs typeface="Times New Roman" panose="02020603050405020304" pitchFamily="18" charset="0"/>
              </a:rPr>
              <a:t>- </a:t>
            </a:r>
            <a:r>
              <a:rPr lang="en-US" sz="2400" u="sng" dirty="0" err="1">
                <a:solidFill>
                  <a:srgbClr val="0000FF"/>
                </a:solidFill>
                <a:latin typeface="Times New Roman" panose="02020603050405020304" pitchFamily="18" charset="0"/>
                <a:cs typeface="Times New Roman" panose="02020603050405020304" pitchFamily="18" charset="0"/>
              </a:rPr>
              <a:t>Cuộc</a:t>
            </a:r>
            <a:r>
              <a:rPr lang="en-US" sz="2400" u="sng" dirty="0">
                <a:solidFill>
                  <a:srgbClr val="0000FF"/>
                </a:solidFill>
                <a:latin typeface="Times New Roman" panose="02020603050405020304" pitchFamily="18" charset="0"/>
                <a:cs typeface="Times New Roman" panose="02020603050405020304" pitchFamily="18" charset="0"/>
              </a:rPr>
              <a:t> </a:t>
            </a:r>
            <a:r>
              <a:rPr lang="vi-VN" sz="2400" u="sng" dirty="0">
                <a:solidFill>
                  <a:srgbClr val="0000FF"/>
                </a:solidFill>
                <a:latin typeface="Times New Roman" panose="02020603050405020304" pitchFamily="18" charset="0"/>
                <a:cs typeface="Times New Roman" panose="02020603050405020304" pitchFamily="18" charset="0"/>
              </a:rPr>
              <a:t>đời </a:t>
            </a:r>
            <a:r>
              <a:rPr lang="en-US" sz="2400"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None/>
            </a:pP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Cuộc</a:t>
            </a: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đời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vốn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phú</a:t>
            </a:r>
            <a:r>
              <a:rPr lang="en-US" sz="2400" dirty="0">
                <a:solidFill>
                  <a:srgbClr val="0000FF"/>
                </a:solidFill>
                <a:latin typeface="Times New Roman" panose="02020603050405020304" pitchFamily="18" charset="0"/>
                <a:cs typeface="Times New Roman" panose="02020603050405020304" pitchFamily="18" charset="0"/>
              </a:rPr>
              <a:t>, t</a:t>
            </a:r>
            <a:r>
              <a:rPr lang="vi-VN" sz="2400" dirty="0">
                <a:solidFill>
                  <a:srgbClr val="0000FF"/>
                </a:solidFill>
                <a:latin typeface="Times New Roman" panose="02020603050405020304" pitchFamily="18" charset="0"/>
                <a:cs typeface="Times New Roman" panose="02020603050405020304" pitchFamily="18" charset="0"/>
              </a:rPr>
              <a: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trải</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None/>
            </a:pP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yêu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a:t>
            </a:r>
            <a:r>
              <a:rPr lang="vi-VN" sz="2400" dirty="0">
                <a:solidFill>
                  <a:srgbClr val="0000FF"/>
                </a:solidFill>
                <a:latin typeface="Times New Roman" panose="02020603050405020304" pitchFamily="18" charset="0"/>
                <a:cs typeface="Times New Roman" panose="02020603050405020304" pitchFamily="18" charset="0"/>
              </a:rPr>
              <a:t>ương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tấm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lòng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nhân</a:t>
            </a: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đạo</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None/>
            </a:pPr>
            <a:r>
              <a:rPr lang="en-US" sz="2400" dirty="0">
                <a:solidFill>
                  <a:srgbClr val="0000FF"/>
                </a:solidFill>
                <a:latin typeface="Times New Roman" panose="02020603050405020304" pitchFamily="18" charset="0"/>
                <a:cs typeface="Times New Roman" panose="02020603050405020304" pitchFamily="18" charset="0"/>
              </a:rPr>
              <a:t>-&gt; </a:t>
            </a:r>
            <a:r>
              <a:rPr lang="en-US" sz="2400" dirty="0" err="1">
                <a:solidFill>
                  <a:srgbClr val="0000FF"/>
                </a:solidFill>
                <a:latin typeface="Times New Roman" panose="02020603050405020304" pitchFamily="18" charset="0"/>
                <a:cs typeface="Times New Roman" panose="02020603050405020304" pitchFamily="18" charset="0"/>
              </a:rPr>
              <a:t>Cuộc</a:t>
            </a: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đời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Nguyễn</a:t>
            </a:r>
            <a:r>
              <a:rPr lang="en-US" sz="2400" dirty="0">
                <a:solidFill>
                  <a:srgbClr val="0000FF"/>
                </a:solidFill>
                <a:latin typeface="Times New Roman" panose="02020603050405020304" pitchFamily="18" charset="0"/>
                <a:cs typeface="Times New Roman" panose="02020603050405020304" pitchFamily="18" charset="0"/>
              </a:rPr>
              <a:t> Du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nhiều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a:t>
            </a:r>
            <a:r>
              <a:rPr lang="vi-VN" sz="2400" dirty="0">
                <a:solidFill>
                  <a:srgbClr val="0000FF"/>
                </a:solidFill>
                <a:latin typeface="Times New Roman" panose="02020603050405020304" pitchFamily="18" charset="0"/>
                <a:cs typeface="Times New Roman" panose="02020603050405020304" pitchFamily="18" charset="0"/>
              </a:rPr>
              <a:t>ăng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trầm</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nh</a:t>
            </a:r>
            <a:r>
              <a:rPr lang="vi-VN" sz="2400" dirty="0">
                <a:solidFill>
                  <a:srgbClr val="0000FF"/>
                </a:solidFill>
                <a:latin typeface="Times New Roman" panose="02020603050405020304" pitchFamily="18" charset="0"/>
                <a:cs typeface="Times New Roman" panose="02020603050405020304" pitchFamily="18" charset="0"/>
              </a:rPr>
              <a:t>ưng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cũng</a:t>
            </a:r>
            <a:r>
              <a:rPr lang="en-US" sz="2400" dirty="0">
                <a:solidFill>
                  <a:srgbClr val="0000FF"/>
                </a:solidFill>
                <a:latin typeface="Times New Roman" panose="02020603050405020304" pitchFamily="18" charset="0"/>
                <a:cs typeface="Times New Roman" panose="02020603050405020304" pitchFamily="18" charset="0"/>
              </a:rPr>
              <a:t> t</a:t>
            </a:r>
            <a:r>
              <a:rPr lang="vi-VN" sz="2400" dirty="0">
                <a:solidFill>
                  <a:srgbClr val="0000FF"/>
                </a:solidFill>
                <a:latin typeface="Times New Roman" panose="02020603050405020304" pitchFamily="18" charset="0"/>
                <a:cs typeface="Times New Roman" panose="02020603050405020304" pitchFamily="18" charset="0"/>
              </a:rPr>
              <a:t>ừ</a:t>
            </a: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đó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thiên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Nguyễn</a:t>
            </a:r>
            <a:r>
              <a:rPr lang="en-US" sz="2400" dirty="0">
                <a:solidFill>
                  <a:srgbClr val="0000FF"/>
                </a:solidFill>
                <a:latin typeface="Times New Roman" panose="02020603050405020304" pitchFamily="18" charset="0"/>
                <a:cs typeface="Times New Roman" panose="02020603050405020304" pitchFamily="18" charset="0"/>
              </a:rPr>
              <a:t> Du.</a:t>
            </a:r>
            <a:endParaRPr lang="en-US" sz="2400" dirty="0">
              <a:solidFill>
                <a:srgbClr val="0000FF"/>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None/>
            </a:pPr>
            <a:r>
              <a:rPr lang="en-US" sz="2400" dirty="0">
                <a:solidFill>
                  <a:srgbClr val="FF0000"/>
                </a:solidFill>
                <a:latin typeface="Times New Roman" panose="02020603050405020304" pitchFamily="18" charset="0"/>
                <a:cs typeface="Times New Roman" panose="02020603050405020304" pitchFamily="18" charset="0"/>
              </a:rPr>
              <a:t>=&gt; </a:t>
            </a:r>
            <a:r>
              <a:rPr lang="en-US" sz="2400" dirty="0" err="1">
                <a:solidFill>
                  <a:srgbClr val="FF0000"/>
                </a:solidFill>
                <a:latin typeface="Times New Roman" panose="02020603050405020304" pitchFamily="18" charset="0"/>
                <a:cs typeface="Times New Roman" panose="02020603050405020304" pitchFamily="18" charset="0"/>
              </a:rPr>
              <a:t>Nguyễn</a:t>
            </a:r>
            <a:r>
              <a:rPr lang="en-US" sz="2400" dirty="0">
                <a:solidFill>
                  <a:srgbClr val="FF0000"/>
                </a:solidFill>
                <a:latin typeface="Times New Roman" panose="02020603050405020304" pitchFamily="18" charset="0"/>
                <a:cs typeface="Times New Roman" panose="02020603050405020304" pitchFamily="18" charset="0"/>
              </a:rPr>
              <a:t> Du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a:t>
            </a:r>
            <a:r>
              <a:rPr lang="vi-VN" sz="2400" dirty="0">
                <a:solidFill>
                  <a:srgbClr val="FF0000"/>
                </a:solidFill>
                <a:latin typeface="Times New Roman" panose="02020603050405020304" pitchFamily="18" charset="0"/>
                <a:cs typeface="Times New Roman" panose="02020603050405020304" pitchFamily="18" charset="0"/>
              </a:rPr>
              <a:t>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tâm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đại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danh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v</a:t>
            </a:r>
            <a:r>
              <a:rPr lang="vi-VN" sz="2400" dirty="0">
                <a:solidFill>
                  <a:srgbClr val="FF0000"/>
                </a:solidFill>
                <a:latin typeface="Times New Roman" panose="02020603050405020304" pitchFamily="18" charset="0"/>
                <a:cs typeface="Times New Roman" panose="02020603050405020304" pitchFamily="18" charset="0"/>
              </a:rPr>
              <a:t>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hóa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t>
            </a:r>
            <a:r>
              <a:rPr lang="vi-VN" sz="2400" dirty="0">
                <a:solidFill>
                  <a:srgbClr val="FF0000"/>
                </a:solidFill>
                <a:latin typeface="Times New Roman" panose="02020603050405020304" pitchFamily="18" charset="0"/>
                <a:cs typeface="Times New Roman" panose="02020603050405020304" pitchFamily="18" charset="0"/>
              </a:rPr>
              <a:t>ới</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p:cTn id="7"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26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 calcmode="lin" valueType="num">
                                      <p:cBhvr>
                                        <p:cTn id="14"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126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12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 calcmode="lin" valueType="num">
                                      <p:cBhvr>
                                        <p:cTn id="21" dur="500" fill="hold"/>
                                        <p:tgtEl>
                                          <p:spTgt spid="11267">
                                            <p:txEl>
                                              <p:pRg st="3" end="3"/>
                                            </p:txEl>
                                          </p:spTgt>
                                        </p:tgtEl>
                                        <p:attrNameLst>
                                          <p:attrName>ppt_x</p:attrName>
                                        </p:attrNameLst>
                                      </p:cBhvr>
                                      <p:tavLst>
                                        <p:tav tm="0">
                                          <p:val>
                                            <p:strVal val="#ppt_x-.2"/>
                                          </p:val>
                                        </p:tav>
                                        <p:tav tm="100000">
                                          <p:val>
                                            <p:strVal val="#ppt_x"/>
                                          </p:val>
                                        </p:tav>
                                      </p:tavLst>
                                    </p:anim>
                                    <p:anim calcmode="lin" valueType="num">
                                      <p:cBhvr>
                                        <p:cTn id="22" dur="500" fill="hold"/>
                                        <p:tgtEl>
                                          <p:spTgt spid="1126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500"/>
                                        <p:tgtEl>
                                          <p:spTgt spid="1126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267">
                                            <p:txEl>
                                              <p:pRg st="4" end="4"/>
                                            </p:txEl>
                                          </p:spTgt>
                                        </p:tgtEl>
                                        <p:attrNameLst>
                                          <p:attrName>style.visibility</p:attrName>
                                        </p:attrNameLst>
                                      </p:cBhvr>
                                      <p:to>
                                        <p:strVal val="visible"/>
                                      </p:to>
                                    </p:set>
                                    <p:anim calcmode="lin" valueType="num">
                                      <p:cBhvr>
                                        <p:cTn id="28" dur="500" fill="hold"/>
                                        <p:tgtEl>
                                          <p:spTgt spid="11267">
                                            <p:txEl>
                                              <p:pRg st="4" end="4"/>
                                            </p:txEl>
                                          </p:spTgt>
                                        </p:tgtEl>
                                        <p:attrNameLst>
                                          <p:attrName>ppt_x</p:attrName>
                                        </p:attrNameLst>
                                      </p:cBhvr>
                                      <p:tavLst>
                                        <p:tav tm="0">
                                          <p:val>
                                            <p:strVal val="#ppt_x-.2"/>
                                          </p:val>
                                        </p:tav>
                                        <p:tav tm="100000">
                                          <p:val>
                                            <p:strVal val="#ppt_x"/>
                                          </p:val>
                                        </p:tav>
                                      </p:tavLst>
                                    </p:anim>
                                    <p:anim calcmode="lin" valueType="num">
                                      <p:cBhvr>
                                        <p:cTn id="29" dur="500" fill="hold"/>
                                        <p:tgtEl>
                                          <p:spTgt spid="1126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500"/>
                                        <p:tgtEl>
                                          <p:spTgt spid="11267">
                                            <p:txEl>
                                              <p:pRg st="4" end="4"/>
                                            </p:txEl>
                                          </p:spTgt>
                                        </p:tgtEl>
                                      </p:cBhvr>
                                    </p:animEffect>
                                  </p:childTnLst>
                                </p:cTn>
                              </p:par>
                              <p:par>
                                <p:cTn id="31" presetID="30" presetClass="entr" presetSubtype="0" fill="hold" nodeType="withEffect">
                                  <p:stCondLst>
                                    <p:cond delay="0"/>
                                  </p:stCondLst>
                                  <p:childTnLst>
                                    <p:set>
                                      <p:cBhvr>
                                        <p:cTn id="32" dur="1" fill="hold">
                                          <p:stCondLst>
                                            <p:cond delay="0"/>
                                          </p:stCondLst>
                                        </p:cTn>
                                        <p:tgtEl>
                                          <p:spTgt spid="11267">
                                            <p:txEl>
                                              <p:pRg st="5" end="5"/>
                                            </p:txEl>
                                          </p:spTgt>
                                        </p:tgtEl>
                                        <p:attrNameLst>
                                          <p:attrName>style.visibility</p:attrName>
                                        </p:attrNameLst>
                                      </p:cBhvr>
                                      <p:to>
                                        <p:strVal val="visible"/>
                                      </p:to>
                                    </p:set>
                                    <p:animEffect transition="in" filter="fade">
                                      <p:cBhvr>
                                        <p:cTn id="33" dur="400" decel="100000"/>
                                        <p:tgtEl>
                                          <p:spTgt spid="11267">
                                            <p:txEl>
                                              <p:pRg st="5" end="5"/>
                                            </p:txEl>
                                          </p:spTgt>
                                        </p:tgtEl>
                                      </p:cBhvr>
                                    </p:animEffect>
                                    <p:anim calcmode="lin" valueType="num">
                                      <p:cBhvr>
                                        <p:cTn id="34" dur="400" decel="100000" fill="hold"/>
                                        <p:tgtEl>
                                          <p:spTgt spid="11267">
                                            <p:txEl>
                                              <p:pRg st="5" end="5"/>
                                            </p:txEl>
                                          </p:spTgt>
                                        </p:tgtEl>
                                        <p:attrNameLst>
                                          <p:attrName>style.rotation</p:attrName>
                                        </p:attrNameLst>
                                      </p:cBhvr>
                                      <p:tavLst>
                                        <p:tav tm="0">
                                          <p:val>
                                            <p:fltVal val="-90"/>
                                          </p:val>
                                        </p:tav>
                                        <p:tav tm="100000">
                                          <p:val>
                                            <p:fltVal val="0"/>
                                          </p:val>
                                        </p:tav>
                                      </p:tavLst>
                                    </p:anim>
                                    <p:anim calcmode="lin" valueType="num">
                                      <p:cBhvr>
                                        <p:cTn id="35" dur="400" decel="100000" fill="hold"/>
                                        <p:tgtEl>
                                          <p:spTgt spid="11267">
                                            <p:txEl>
                                              <p:pRg st="5" end="5"/>
                                            </p:txEl>
                                          </p:spTgt>
                                        </p:tgtEl>
                                        <p:attrNameLst>
                                          <p:attrName>ppt_x</p:attrName>
                                        </p:attrNameLst>
                                      </p:cBhvr>
                                      <p:tavLst>
                                        <p:tav tm="0">
                                          <p:val>
                                            <p:strVal val="#ppt_x+0.4"/>
                                          </p:val>
                                        </p:tav>
                                        <p:tav tm="100000">
                                          <p:val>
                                            <p:strVal val="#ppt_x-0.05"/>
                                          </p:val>
                                        </p:tav>
                                      </p:tavLst>
                                    </p:anim>
                                    <p:anim calcmode="lin" valueType="num">
                                      <p:cBhvr>
                                        <p:cTn id="36" dur="400" decel="100000" fill="hold"/>
                                        <p:tgtEl>
                                          <p:spTgt spid="11267">
                                            <p:txEl>
                                              <p:pRg st="5" end="5"/>
                                            </p:txEl>
                                          </p:spTgt>
                                        </p:tgtEl>
                                        <p:attrNameLst>
                                          <p:attrName>ppt_y</p:attrName>
                                        </p:attrNameLst>
                                      </p:cBhvr>
                                      <p:tavLst>
                                        <p:tav tm="0">
                                          <p:val>
                                            <p:strVal val="#ppt_y-0.4"/>
                                          </p:val>
                                        </p:tav>
                                        <p:tav tm="100000">
                                          <p:val>
                                            <p:strVal val="#ppt_y+0.1"/>
                                          </p:val>
                                        </p:tav>
                                      </p:tavLst>
                                    </p:anim>
                                    <p:anim calcmode="lin" valueType="num">
                                      <p:cBhvr>
                                        <p:cTn id="37" dur="100" accel="100000" fill="hold">
                                          <p:stCondLst>
                                            <p:cond delay="400"/>
                                          </p:stCondLst>
                                        </p:cTn>
                                        <p:tgtEl>
                                          <p:spTgt spid="11267">
                                            <p:txEl>
                                              <p:pRg st="5" end="5"/>
                                            </p:txEl>
                                          </p:spTgt>
                                        </p:tgtEl>
                                        <p:attrNameLst>
                                          <p:attrName>ppt_x</p:attrName>
                                        </p:attrNameLst>
                                      </p:cBhvr>
                                      <p:tavLst>
                                        <p:tav tm="0">
                                          <p:val>
                                            <p:strVal val="#ppt_x-0.05"/>
                                          </p:val>
                                        </p:tav>
                                        <p:tav tm="100000">
                                          <p:val>
                                            <p:strVal val="#ppt_x"/>
                                          </p:val>
                                        </p:tav>
                                      </p:tavLst>
                                    </p:anim>
                                    <p:anim calcmode="lin" valueType="num">
                                      <p:cBhvr>
                                        <p:cTn id="38" dur="100" accel="100000" fill="hold">
                                          <p:stCondLst>
                                            <p:cond delay="400"/>
                                          </p:stCondLst>
                                        </p:cTn>
                                        <p:tgtEl>
                                          <p:spTgt spid="11267">
                                            <p:txEl>
                                              <p:pRg st="5" end="5"/>
                                            </p:txEl>
                                          </p:spTgt>
                                        </p:tgtEl>
                                        <p:attrNameLst>
                                          <p:attrName>ppt_y</p:attrName>
                                        </p:attrNameLst>
                                      </p:cBhvr>
                                      <p:tavLst>
                                        <p:tav tm="0">
                                          <p:val>
                                            <p:strVal val="#ppt_y+0.1"/>
                                          </p:val>
                                        </p:tav>
                                        <p:tav tm="100000">
                                          <p:val>
                                            <p:strVal val="#ppt_y"/>
                                          </p:val>
                                        </p:tav>
                                      </p:tavLst>
                                    </p:anim>
                                  </p:childTnLst>
                                </p:cTn>
                              </p:par>
                              <p:par>
                                <p:cTn id="39" presetID="30" presetClass="entr" presetSubtype="0" fill="hold" nodeType="withEffect">
                                  <p:stCondLst>
                                    <p:cond delay="0"/>
                                  </p:stCondLst>
                                  <p:childTnLst>
                                    <p:set>
                                      <p:cBhvr>
                                        <p:cTn id="40" dur="1" fill="hold">
                                          <p:stCondLst>
                                            <p:cond delay="0"/>
                                          </p:stCondLst>
                                        </p:cTn>
                                        <p:tgtEl>
                                          <p:spTgt spid="11267">
                                            <p:txEl>
                                              <p:pRg st="6" end="6"/>
                                            </p:txEl>
                                          </p:spTgt>
                                        </p:tgtEl>
                                        <p:attrNameLst>
                                          <p:attrName>style.visibility</p:attrName>
                                        </p:attrNameLst>
                                      </p:cBhvr>
                                      <p:to>
                                        <p:strVal val="visible"/>
                                      </p:to>
                                    </p:set>
                                    <p:animEffect transition="in" filter="fade">
                                      <p:cBhvr>
                                        <p:cTn id="41" dur="400" decel="100000"/>
                                        <p:tgtEl>
                                          <p:spTgt spid="11267">
                                            <p:txEl>
                                              <p:pRg st="6" end="6"/>
                                            </p:txEl>
                                          </p:spTgt>
                                        </p:tgtEl>
                                      </p:cBhvr>
                                    </p:animEffect>
                                    <p:anim calcmode="lin" valueType="num">
                                      <p:cBhvr>
                                        <p:cTn id="42" dur="400" decel="100000" fill="hold"/>
                                        <p:tgtEl>
                                          <p:spTgt spid="11267">
                                            <p:txEl>
                                              <p:pRg st="6" end="6"/>
                                            </p:txEl>
                                          </p:spTgt>
                                        </p:tgtEl>
                                        <p:attrNameLst>
                                          <p:attrName>style.rotation</p:attrName>
                                        </p:attrNameLst>
                                      </p:cBhvr>
                                      <p:tavLst>
                                        <p:tav tm="0">
                                          <p:val>
                                            <p:fltVal val="-90"/>
                                          </p:val>
                                        </p:tav>
                                        <p:tav tm="100000">
                                          <p:val>
                                            <p:fltVal val="0"/>
                                          </p:val>
                                        </p:tav>
                                      </p:tavLst>
                                    </p:anim>
                                    <p:anim calcmode="lin" valueType="num">
                                      <p:cBhvr>
                                        <p:cTn id="43" dur="400" decel="100000" fill="hold"/>
                                        <p:tgtEl>
                                          <p:spTgt spid="11267">
                                            <p:txEl>
                                              <p:pRg st="6" end="6"/>
                                            </p:txEl>
                                          </p:spTgt>
                                        </p:tgtEl>
                                        <p:attrNameLst>
                                          <p:attrName>ppt_x</p:attrName>
                                        </p:attrNameLst>
                                      </p:cBhvr>
                                      <p:tavLst>
                                        <p:tav tm="0">
                                          <p:val>
                                            <p:strVal val="#ppt_x+0.4"/>
                                          </p:val>
                                        </p:tav>
                                        <p:tav tm="100000">
                                          <p:val>
                                            <p:strVal val="#ppt_x-0.05"/>
                                          </p:val>
                                        </p:tav>
                                      </p:tavLst>
                                    </p:anim>
                                    <p:anim calcmode="lin" valueType="num">
                                      <p:cBhvr>
                                        <p:cTn id="44" dur="400" decel="100000" fill="hold"/>
                                        <p:tgtEl>
                                          <p:spTgt spid="11267">
                                            <p:txEl>
                                              <p:pRg st="6" end="6"/>
                                            </p:txEl>
                                          </p:spTgt>
                                        </p:tgtEl>
                                        <p:attrNameLst>
                                          <p:attrName>ppt_y</p:attrName>
                                        </p:attrNameLst>
                                      </p:cBhvr>
                                      <p:tavLst>
                                        <p:tav tm="0">
                                          <p:val>
                                            <p:strVal val="#ppt_y-0.4"/>
                                          </p:val>
                                        </p:tav>
                                        <p:tav tm="100000">
                                          <p:val>
                                            <p:strVal val="#ppt_y+0.1"/>
                                          </p:val>
                                        </p:tav>
                                      </p:tavLst>
                                    </p:anim>
                                    <p:anim calcmode="lin" valueType="num">
                                      <p:cBhvr>
                                        <p:cTn id="45" dur="100" accel="100000" fill="hold">
                                          <p:stCondLst>
                                            <p:cond delay="400"/>
                                          </p:stCondLst>
                                        </p:cTn>
                                        <p:tgtEl>
                                          <p:spTgt spid="11267">
                                            <p:txEl>
                                              <p:pRg st="6" end="6"/>
                                            </p:txEl>
                                          </p:spTgt>
                                        </p:tgtEl>
                                        <p:attrNameLst>
                                          <p:attrName>ppt_x</p:attrName>
                                        </p:attrNameLst>
                                      </p:cBhvr>
                                      <p:tavLst>
                                        <p:tav tm="0">
                                          <p:val>
                                            <p:strVal val="#ppt_x-0.05"/>
                                          </p:val>
                                        </p:tav>
                                        <p:tav tm="100000">
                                          <p:val>
                                            <p:strVal val="#ppt_x"/>
                                          </p:val>
                                        </p:tav>
                                      </p:tavLst>
                                    </p:anim>
                                    <p:anim calcmode="lin" valueType="num">
                                      <p:cBhvr>
                                        <p:cTn id="46" dur="100" accel="100000" fill="hold">
                                          <p:stCondLst>
                                            <p:cond delay="400"/>
                                          </p:stCondLst>
                                        </p:cTn>
                                        <p:tgtEl>
                                          <p:spTgt spid="11267">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1267">
                                            <p:txEl>
                                              <p:pRg st="7" end="7"/>
                                            </p:txEl>
                                          </p:spTgt>
                                        </p:tgtEl>
                                        <p:attrNameLst>
                                          <p:attrName>style.visibility</p:attrName>
                                        </p:attrNameLst>
                                      </p:cBhvr>
                                      <p:to>
                                        <p:strVal val="visible"/>
                                      </p:to>
                                    </p:set>
                                    <p:animEffect transition="in" filter="fade">
                                      <p:cBhvr>
                                        <p:cTn id="51" dur="400" decel="100000"/>
                                        <p:tgtEl>
                                          <p:spTgt spid="11267">
                                            <p:txEl>
                                              <p:pRg st="7" end="7"/>
                                            </p:txEl>
                                          </p:spTgt>
                                        </p:tgtEl>
                                      </p:cBhvr>
                                    </p:animEffect>
                                    <p:anim calcmode="lin" valueType="num">
                                      <p:cBhvr>
                                        <p:cTn id="52" dur="400" decel="100000" fill="hold"/>
                                        <p:tgtEl>
                                          <p:spTgt spid="11267">
                                            <p:txEl>
                                              <p:pRg st="7" end="7"/>
                                            </p:txEl>
                                          </p:spTgt>
                                        </p:tgtEl>
                                        <p:attrNameLst>
                                          <p:attrName>style.rotation</p:attrName>
                                        </p:attrNameLst>
                                      </p:cBhvr>
                                      <p:tavLst>
                                        <p:tav tm="0">
                                          <p:val>
                                            <p:fltVal val="-90"/>
                                          </p:val>
                                        </p:tav>
                                        <p:tav tm="100000">
                                          <p:val>
                                            <p:fltVal val="0"/>
                                          </p:val>
                                        </p:tav>
                                      </p:tavLst>
                                    </p:anim>
                                    <p:anim calcmode="lin" valueType="num">
                                      <p:cBhvr>
                                        <p:cTn id="53" dur="400" decel="100000" fill="hold"/>
                                        <p:tgtEl>
                                          <p:spTgt spid="11267">
                                            <p:txEl>
                                              <p:pRg st="7" end="7"/>
                                            </p:txEl>
                                          </p:spTgt>
                                        </p:tgtEl>
                                        <p:attrNameLst>
                                          <p:attrName>ppt_x</p:attrName>
                                        </p:attrNameLst>
                                      </p:cBhvr>
                                      <p:tavLst>
                                        <p:tav tm="0">
                                          <p:val>
                                            <p:strVal val="#ppt_x+0.4"/>
                                          </p:val>
                                        </p:tav>
                                        <p:tav tm="100000">
                                          <p:val>
                                            <p:strVal val="#ppt_x-0.05"/>
                                          </p:val>
                                        </p:tav>
                                      </p:tavLst>
                                    </p:anim>
                                    <p:anim calcmode="lin" valueType="num">
                                      <p:cBhvr>
                                        <p:cTn id="54" dur="400" decel="100000" fill="hold"/>
                                        <p:tgtEl>
                                          <p:spTgt spid="11267">
                                            <p:txEl>
                                              <p:pRg st="7" end="7"/>
                                            </p:txEl>
                                          </p:spTgt>
                                        </p:tgtEl>
                                        <p:attrNameLst>
                                          <p:attrName>ppt_y</p:attrName>
                                        </p:attrNameLst>
                                      </p:cBhvr>
                                      <p:tavLst>
                                        <p:tav tm="0">
                                          <p:val>
                                            <p:strVal val="#ppt_y-0.4"/>
                                          </p:val>
                                        </p:tav>
                                        <p:tav tm="100000">
                                          <p:val>
                                            <p:strVal val="#ppt_y+0.1"/>
                                          </p:val>
                                        </p:tav>
                                      </p:tavLst>
                                    </p:anim>
                                    <p:anim calcmode="lin" valueType="num">
                                      <p:cBhvr>
                                        <p:cTn id="55" dur="100" accel="100000" fill="hold">
                                          <p:stCondLst>
                                            <p:cond delay="400"/>
                                          </p:stCondLst>
                                        </p:cTn>
                                        <p:tgtEl>
                                          <p:spTgt spid="11267">
                                            <p:txEl>
                                              <p:pRg st="7" end="7"/>
                                            </p:txEl>
                                          </p:spTgt>
                                        </p:tgtEl>
                                        <p:attrNameLst>
                                          <p:attrName>ppt_x</p:attrName>
                                        </p:attrNameLst>
                                      </p:cBhvr>
                                      <p:tavLst>
                                        <p:tav tm="0">
                                          <p:val>
                                            <p:strVal val="#ppt_x-0.05"/>
                                          </p:val>
                                        </p:tav>
                                        <p:tav tm="100000">
                                          <p:val>
                                            <p:strVal val="#ppt_x"/>
                                          </p:val>
                                        </p:tav>
                                      </p:tavLst>
                                    </p:anim>
                                    <p:anim calcmode="lin" valueType="num">
                                      <p:cBhvr>
                                        <p:cTn id="56" dur="100" accel="100000" fill="hold">
                                          <p:stCondLst>
                                            <p:cond delay="400"/>
                                          </p:stCondLst>
                                        </p:cTn>
                                        <p:tgtEl>
                                          <p:spTgt spid="11267">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nodeType="clickEffect">
                                  <p:stCondLst>
                                    <p:cond delay="0"/>
                                  </p:stCondLst>
                                  <p:childTnLst>
                                    <p:set>
                                      <p:cBhvr>
                                        <p:cTn id="60" dur="1" fill="hold">
                                          <p:stCondLst>
                                            <p:cond delay="0"/>
                                          </p:stCondLst>
                                        </p:cTn>
                                        <p:tgtEl>
                                          <p:spTgt spid="11267">
                                            <p:txEl>
                                              <p:pRg st="8" end="8"/>
                                            </p:txEl>
                                          </p:spTgt>
                                        </p:tgtEl>
                                        <p:attrNameLst>
                                          <p:attrName>style.visibility</p:attrName>
                                        </p:attrNameLst>
                                      </p:cBhvr>
                                      <p:to>
                                        <p:strVal val="visible"/>
                                      </p:to>
                                    </p:set>
                                    <p:animEffect transition="in" filter="fade">
                                      <p:cBhvr>
                                        <p:cTn id="61" dur="400" decel="100000"/>
                                        <p:tgtEl>
                                          <p:spTgt spid="11267">
                                            <p:txEl>
                                              <p:pRg st="8" end="8"/>
                                            </p:txEl>
                                          </p:spTgt>
                                        </p:tgtEl>
                                      </p:cBhvr>
                                    </p:animEffect>
                                    <p:anim calcmode="lin" valueType="num">
                                      <p:cBhvr>
                                        <p:cTn id="62" dur="400" decel="100000" fill="hold"/>
                                        <p:tgtEl>
                                          <p:spTgt spid="11267">
                                            <p:txEl>
                                              <p:pRg st="8" end="8"/>
                                            </p:txEl>
                                          </p:spTgt>
                                        </p:tgtEl>
                                        <p:attrNameLst>
                                          <p:attrName>style.rotation</p:attrName>
                                        </p:attrNameLst>
                                      </p:cBhvr>
                                      <p:tavLst>
                                        <p:tav tm="0">
                                          <p:val>
                                            <p:fltVal val="-90"/>
                                          </p:val>
                                        </p:tav>
                                        <p:tav tm="100000">
                                          <p:val>
                                            <p:fltVal val="0"/>
                                          </p:val>
                                        </p:tav>
                                      </p:tavLst>
                                    </p:anim>
                                    <p:anim calcmode="lin" valueType="num">
                                      <p:cBhvr>
                                        <p:cTn id="63" dur="400" decel="100000" fill="hold"/>
                                        <p:tgtEl>
                                          <p:spTgt spid="11267">
                                            <p:txEl>
                                              <p:pRg st="8" end="8"/>
                                            </p:txEl>
                                          </p:spTgt>
                                        </p:tgtEl>
                                        <p:attrNameLst>
                                          <p:attrName>ppt_x</p:attrName>
                                        </p:attrNameLst>
                                      </p:cBhvr>
                                      <p:tavLst>
                                        <p:tav tm="0">
                                          <p:val>
                                            <p:strVal val="#ppt_x+0.4"/>
                                          </p:val>
                                        </p:tav>
                                        <p:tav tm="100000">
                                          <p:val>
                                            <p:strVal val="#ppt_x-0.05"/>
                                          </p:val>
                                        </p:tav>
                                      </p:tavLst>
                                    </p:anim>
                                    <p:anim calcmode="lin" valueType="num">
                                      <p:cBhvr>
                                        <p:cTn id="64" dur="400" decel="100000" fill="hold"/>
                                        <p:tgtEl>
                                          <p:spTgt spid="11267">
                                            <p:txEl>
                                              <p:pRg st="8" end="8"/>
                                            </p:txEl>
                                          </p:spTgt>
                                        </p:tgtEl>
                                        <p:attrNameLst>
                                          <p:attrName>ppt_y</p:attrName>
                                        </p:attrNameLst>
                                      </p:cBhvr>
                                      <p:tavLst>
                                        <p:tav tm="0">
                                          <p:val>
                                            <p:strVal val="#ppt_y-0.4"/>
                                          </p:val>
                                        </p:tav>
                                        <p:tav tm="100000">
                                          <p:val>
                                            <p:strVal val="#ppt_y+0.1"/>
                                          </p:val>
                                        </p:tav>
                                      </p:tavLst>
                                    </p:anim>
                                    <p:anim calcmode="lin" valueType="num">
                                      <p:cBhvr>
                                        <p:cTn id="65" dur="100" accel="100000" fill="hold">
                                          <p:stCondLst>
                                            <p:cond delay="400"/>
                                          </p:stCondLst>
                                        </p:cTn>
                                        <p:tgtEl>
                                          <p:spTgt spid="11267">
                                            <p:txEl>
                                              <p:pRg st="8" end="8"/>
                                            </p:txEl>
                                          </p:spTgt>
                                        </p:tgtEl>
                                        <p:attrNameLst>
                                          <p:attrName>ppt_x</p:attrName>
                                        </p:attrNameLst>
                                      </p:cBhvr>
                                      <p:tavLst>
                                        <p:tav tm="0">
                                          <p:val>
                                            <p:strVal val="#ppt_x-0.05"/>
                                          </p:val>
                                        </p:tav>
                                        <p:tav tm="100000">
                                          <p:val>
                                            <p:strVal val="#ppt_x"/>
                                          </p:val>
                                        </p:tav>
                                      </p:tavLst>
                                    </p:anim>
                                    <p:anim calcmode="lin" valueType="num">
                                      <p:cBhvr>
                                        <p:cTn id="66" dur="100" accel="100000" fill="hold">
                                          <p:stCondLst>
                                            <p:cond delay="400"/>
                                          </p:stCondLst>
                                        </p:cTn>
                                        <p:tgtEl>
                                          <p:spTgt spid="11267">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slide0004_image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457200"/>
            <a:ext cx="822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817563" y="762000"/>
            <a:ext cx="76962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dirty="0">
                <a:solidFill>
                  <a:srgbClr val="FFFF00"/>
                </a:solidFill>
                <a:latin typeface="Times New Roman" panose="02020603050405020304" pitchFamily="18" charset="0"/>
              </a:rPr>
              <a:t>	</a:t>
            </a:r>
            <a:r>
              <a:rPr lang="en-US" sz="3000"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Tiếng</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thơ</a:t>
            </a:r>
            <a:r>
              <a:rPr lang="en-US" sz="3000" b="1" i="1" dirty="0">
                <a:solidFill>
                  <a:srgbClr val="FFFF00"/>
                </a:solidFill>
                <a:latin typeface="Times New Roman" panose="02020603050405020304" pitchFamily="18" charset="0"/>
              </a:rPr>
              <a:t> ai </a:t>
            </a:r>
            <a:r>
              <a:rPr lang="en-US" sz="3000" b="1" i="1" dirty="0" err="1">
                <a:solidFill>
                  <a:srgbClr val="FFFF00"/>
                </a:solidFill>
                <a:latin typeface="Times New Roman" panose="02020603050405020304" pitchFamily="18" charset="0"/>
              </a:rPr>
              <a:t>động</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đất</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trời</a:t>
            </a:r>
            <a:r>
              <a:rPr lang="en-US" sz="3000" b="1" i="1" dirty="0">
                <a:solidFill>
                  <a:srgbClr val="FFFF00"/>
                </a:solidFill>
                <a:latin typeface="Times New Roman" panose="02020603050405020304" pitchFamily="18" charset="0"/>
              </a:rPr>
              <a:t>,</a:t>
            </a:r>
            <a:endParaRPr lang="en-US" sz="3000" b="1" i="1" dirty="0">
              <a:solidFill>
                <a:srgbClr val="FFFF00"/>
              </a:solidFill>
              <a:latin typeface="Times New Roman" panose="02020603050405020304" pitchFamily="18" charset="0"/>
            </a:endParaRPr>
          </a:p>
          <a:p>
            <a:pPr eaLnBrk="1" hangingPunct="1">
              <a:spcBef>
                <a:spcPct val="50000"/>
              </a:spcBef>
            </a:pPr>
            <a:r>
              <a:rPr lang="en-US" sz="3000" b="1" i="1" dirty="0">
                <a:solidFill>
                  <a:srgbClr val="FFFF00"/>
                </a:solidFill>
                <a:latin typeface="Times New Roman" panose="02020603050405020304" pitchFamily="18" charset="0"/>
              </a:rPr>
              <a:t>	Nghe </a:t>
            </a:r>
            <a:r>
              <a:rPr lang="en-US" sz="3000" b="1" i="1" dirty="0" err="1">
                <a:solidFill>
                  <a:srgbClr val="FFFF00"/>
                </a:solidFill>
                <a:latin typeface="Times New Roman" panose="02020603050405020304" pitchFamily="18" charset="0"/>
              </a:rPr>
              <a:t>như</a:t>
            </a:r>
            <a:r>
              <a:rPr lang="en-US" sz="3000" b="1" i="1" dirty="0">
                <a:solidFill>
                  <a:srgbClr val="FFFF00"/>
                </a:solidFill>
                <a:latin typeface="Times New Roman" panose="02020603050405020304" pitchFamily="18" charset="0"/>
              </a:rPr>
              <a:t> non </a:t>
            </a:r>
            <a:r>
              <a:rPr lang="en-US" sz="3000" b="1" i="1" dirty="0" err="1">
                <a:solidFill>
                  <a:srgbClr val="FFFF00"/>
                </a:solidFill>
                <a:latin typeface="Times New Roman" panose="02020603050405020304" pitchFamily="18" charset="0"/>
              </a:rPr>
              <a:t>nước</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vọng</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lời</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ngàn</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thu</a:t>
            </a:r>
            <a:r>
              <a:rPr lang="en-US" sz="3000" b="1" i="1" dirty="0">
                <a:solidFill>
                  <a:srgbClr val="FFFF00"/>
                </a:solidFill>
                <a:latin typeface="Times New Roman" panose="02020603050405020304" pitchFamily="18" charset="0"/>
              </a:rPr>
              <a:t>.</a:t>
            </a:r>
            <a:endParaRPr lang="en-US" sz="3000" b="1" i="1" dirty="0">
              <a:solidFill>
                <a:srgbClr val="FFFF00"/>
              </a:solidFill>
              <a:latin typeface="Times New Roman" panose="02020603050405020304" pitchFamily="18" charset="0"/>
            </a:endParaRPr>
          </a:p>
          <a:p>
            <a:pPr eaLnBrk="1" hangingPunct="1">
              <a:spcBef>
                <a:spcPct val="50000"/>
              </a:spcBef>
            </a:pP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Nghìn</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năm</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sau</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nhớ</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Nguyễn</a:t>
            </a:r>
            <a:r>
              <a:rPr lang="en-US" sz="3000" b="1" i="1" dirty="0">
                <a:solidFill>
                  <a:srgbClr val="FFFF00"/>
                </a:solidFill>
                <a:latin typeface="Times New Roman" panose="02020603050405020304" pitchFamily="18" charset="0"/>
              </a:rPr>
              <a:t> Du,</a:t>
            </a:r>
            <a:endParaRPr lang="en-US" sz="3000" b="1" i="1" dirty="0">
              <a:solidFill>
                <a:srgbClr val="FFFF00"/>
              </a:solidFill>
              <a:latin typeface="Times New Roman" panose="02020603050405020304" pitchFamily="18" charset="0"/>
            </a:endParaRPr>
          </a:p>
          <a:p>
            <a:pPr eaLnBrk="1" hangingPunct="1">
              <a:spcBef>
                <a:spcPct val="50000"/>
              </a:spcBef>
            </a:pP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Tiếng</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thương</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như</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tiếng</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mẹ</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ru</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những</a:t>
            </a:r>
            <a:r>
              <a:rPr lang="en-US" sz="3000" b="1" i="1" dirty="0">
                <a:solidFill>
                  <a:srgbClr val="FFFF00"/>
                </a:solidFill>
                <a:latin typeface="Times New Roman" panose="02020603050405020304" pitchFamily="18" charset="0"/>
              </a:rPr>
              <a:t> </a:t>
            </a:r>
            <a:r>
              <a:rPr lang="en-US" sz="3000" b="1" i="1" dirty="0" err="1">
                <a:solidFill>
                  <a:srgbClr val="FFFF00"/>
                </a:solidFill>
                <a:latin typeface="Times New Roman" panose="02020603050405020304" pitchFamily="18" charset="0"/>
              </a:rPr>
              <a:t>ngày</a:t>
            </a:r>
            <a:r>
              <a:rPr lang="en-US" sz="3000" b="1" dirty="0">
                <a:solidFill>
                  <a:srgbClr val="FFFF00"/>
                </a:solidFill>
                <a:latin typeface="Times New Roman" panose="02020603050405020304" pitchFamily="18" charset="0"/>
              </a:rPr>
              <a:t>.</a:t>
            </a:r>
            <a:endParaRPr lang="en-US" sz="3000" b="1" dirty="0">
              <a:solidFill>
                <a:srgbClr val="FFFF00"/>
              </a:solidFill>
              <a:latin typeface="Times New Roman" panose="02020603050405020304" pitchFamily="18" charset="0"/>
            </a:endParaRPr>
          </a:p>
          <a:p>
            <a:pPr algn="r" eaLnBrk="1" hangingPunct="1">
              <a:spcBef>
                <a:spcPct val="50000"/>
              </a:spcBef>
            </a:pPr>
            <a:r>
              <a:rPr lang="en-US" sz="3000" b="1" dirty="0">
                <a:solidFill>
                  <a:srgbClr val="FFFF00"/>
                </a:solidFill>
                <a:latin typeface="Times New Roman" panose="02020603050405020304" pitchFamily="18" charset="0"/>
              </a:rPr>
              <a:t>(</a:t>
            </a:r>
            <a:r>
              <a:rPr lang="en-US" sz="3000" b="1" dirty="0" err="1">
                <a:solidFill>
                  <a:srgbClr val="FFFF00"/>
                </a:solidFill>
                <a:latin typeface="Times New Roman" panose="02020603050405020304" pitchFamily="18" charset="0"/>
              </a:rPr>
              <a:t>Tố</a:t>
            </a:r>
            <a:r>
              <a:rPr lang="en-US" sz="3000" b="1" dirty="0">
                <a:solidFill>
                  <a:srgbClr val="FFFF00"/>
                </a:solidFill>
                <a:latin typeface="Times New Roman" panose="02020603050405020304" pitchFamily="18" charset="0"/>
              </a:rPr>
              <a:t> </a:t>
            </a:r>
            <a:r>
              <a:rPr lang="en-US" sz="3000" b="1" dirty="0" err="1">
                <a:solidFill>
                  <a:srgbClr val="FFFF00"/>
                </a:solidFill>
                <a:latin typeface="Times New Roman" panose="02020603050405020304" pitchFamily="18" charset="0"/>
              </a:rPr>
              <a:t>Hữu</a:t>
            </a:r>
            <a:r>
              <a:rPr lang="en-US" sz="3000" b="1" dirty="0">
                <a:solidFill>
                  <a:srgbClr val="FFFF00"/>
                </a:solidFill>
                <a:latin typeface="Times New Roman" panose="02020603050405020304" pitchFamily="18" charset="0"/>
              </a:rPr>
              <a:t>)</a:t>
            </a:r>
            <a:endParaRPr lang="en-US" sz="3000" b="1" dirty="0">
              <a:solidFill>
                <a:srgbClr val="FFFF00"/>
              </a:solidFill>
              <a:latin typeface="Times New Roman" panose="02020603050405020304" pitchFamily="18" charset="0"/>
            </a:endParaRPr>
          </a:p>
          <a:p>
            <a:pPr algn="r" eaLnBrk="1" hangingPunct="1">
              <a:spcBef>
                <a:spcPct val="50000"/>
              </a:spcBef>
            </a:pPr>
            <a:endParaRPr lang="en-US" sz="3000" b="1" dirty="0">
              <a:solidFill>
                <a:srgbClr val="FFFF00"/>
              </a:solidFill>
              <a:latin typeface="Times New Roman" panose="02020603050405020304" pitchFamily="18" charset="0"/>
            </a:endParaRPr>
          </a:p>
          <a:p>
            <a:pPr algn="r" eaLnBrk="1" hangingPunct="1">
              <a:spcBef>
                <a:spcPct val="50000"/>
              </a:spcBef>
            </a:pPr>
            <a:endParaRPr lang="en-US" sz="2800" dirty="0">
              <a:solidFill>
                <a:srgbClr val="FFFF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ox(in)">
                                      <p:cBhvr>
                                        <p:cTn id="7" dur="5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3797"/>
                                        </p:tgtEl>
                                        <p:attrNameLst>
                                          <p:attrName>style.visibility</p:attrName>
                                        </p:attrNameLst>
                                      </p:cBhvr>
                                      <p:to>
                                        <p:strVal val="visible"/>
                                      </p:to>
                                    </p:set>
                                    <p:anim calcmode="lin" valueType="num">
                                      <p:cBhvr>
                                        <p:cTn id="12" dur="500" fill="hold"/>
                                        <p:tgtEl>
                                          <p:spTgt spid="33797"/>
                                        </p:tgtEl>
                                        <p:attrNameLst>
                                          <p:attrName>ppt_w</p:attrName>
                                        </p:attrNameLst>
                                      </p:cBhvr>
                                      <p:tavLst>
                                        <p:tav tm="0">
                                          <p:val>
                                            <p:fltVal val="0"/>
                                          </p:val>
                                        </p:tav>
                                        <p:tav tm="100000">
                                          <p:val>
                                            <p:strVal val="#ppt_w"/>
                                          </p:val>
                                        </p:tav>
                                      </p:tavLst>
                                    </p:anim>
                                    <p:anim calcmode="lin" valueType="num">
                                      <p:cBhvr>
                                        <p:cTn id="13" dur="500" fill="hold"/>
                                        <p:tgtEl>
                                          <p:spTgt spid="337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27038"/>
            <a:ext cx="8229600" cy="838200"/>
          </a:xfrm>
        </p:spPr>
        <p:txBody>
          <a:bodyPr/>
          <a:lstStyle/>
          <a:p>
            <a:pPr eaLnBrk="1" hangingPunct="1"/>
            <a:r>
              <a:rPr lang="en-US" sz="3200">
                <a:solidFill>
                  <a:srgbClr val="990000"/>
                </a:solidFill>
              </a:rPr>
              <a:t>Kết luận chung</a:t>
            </a:r>
            <a:endParaRPr lang="en-US" sz="3200">
              <a:solidFill>
                <a:srgbClr val="990000"/>
              </a:solidFill>
            </a:endParaRPr>
          </a:p>
        </p:txBody>
      </p:sp>
      <p:sp>
        <p:nvSpPr>
          <p:cNvPr id="17411" name="Rectangle 3"/>
          <p:cNvSpPr>
            <a:spLocks noChangeArrowheads="1"/>
          </p:cNvSpPr>
          <p:nvPr/>
        </p:nvSpPr>
        <p:spPr bwMode="auto">
          <a:xfrm>
            <a:off x="533400" y="1676400"/>
            <a:ext cx="8305800" cy="2362200"/>
          </a:xfrm>
          <a:prstGeom prst="rect">
            <a:avLst/>
          </a:prstGeom>
          <a:solidFill>
            <a:schemeClr val="accent1"/>
          </a:solidFill>
          <a:ln w="9525" algn="ctr">
            <a:solidFill>
              <a:schemeClr val="tx1"/>
            </a:solidFill>
            <a:round/>
          </a:ln>
        </p:spPr>
        <p:txBody>
          <a:bodyPr wrap="none" anchor="ctr"/>
          <a:lstStyle/>
          <a:p>
            <a:pPr>
              <a:lnSpc>
                <a:spcPct val="90000"/>
              </a:lnSpc>
            </a:pPr>
            <a:r>
              <a:rPr lang="en-US" sz="2800"/>
              <a:t>B</a:t>
            </a:r>
            <a:r>
              <a:rPr lang="vi-VN" sz="2800"/>
              <a:t>ằng</a:t>
            </a:r>
            <a:r>
              <a:rPr lang="en-US" sz="2800"/>
              <a:t> tài n</a:t>
            </a:r>
            <a:r>
              <a:rPr lang="vi-VN" sz="2800"/>
              <a:t>ăng</a:t>
            </a:r>
            <a:r>
              <a:rPr lang="en-US" sz="2800"/>
              <a:t>, </a:t>
            </a:r>
            <a:r>
              <a:rPr lang="vi-VN" sz="2800"/>
              <a:t>đức độ</a:t>
            </a:r>
            <a:r>
              <a:rPr lang="en-US" sz="2800"/>
              <a:t>,</a:t>
            </a:r>
            <a:r>
              <a:rPr lang="vi-VN" sz="2800"/>
              <a:t> </a:t>
            </a:r>
            <a:r>
              <a:rPr lang="en-US" sz="2800"/>
              <a:t>Nguyễn Du </a:t>
            </a:r>
            <a:r>
              <a:rPr lang="vi-VN" sz="2800"/>
              <a:t>đã</a:t>
            </a:r>
            <a:r>
              <a:rPr lang="en-US" sz="2800"/>
              <a:t> góp vào </a:t>
            </a:r>
            <a:endParaRPr lang="en-US" sz="2800"/>
          </a:p>
          <a:p>
            <a:pPr>
              <a:lnSpc>
                <a:spcPct val="90000"/>
              </a:lnSpc>
            </a:pPr>
            <a:r>
              <a:rPr lang="en-US" sz="2800"/>
              <a:t>nền văn học dân tộc những viên ngọc nghệ thuật .</a:t>
            </a:r>
            <a:endParaRPr lang="en-US" sz="2800"/>
          </a:p>
          <a:p>
            <a:pPr>
              <a:lnSpc>
                <a:spcPct val="90000"/>
              </a:lnSpc>
            </a:pPr>
            <a:r>
              <a:rPr lang="en-US" sz="2800"/>
              <a:t> Đó là s</a:t>
            </a:r>
            <a:r>
              <a:rPr lang="vi-VN" sz="2800"/>
              <a:t>ự</a:t>
            </a:r>
            <a:r>
              <a:rPr lang="en-US" sz="2800"/>
              <a:t> kết tinh từ những vết thương lòng của </a:t>
            </a:r>
            <a:endParaRPr lang="en-US" sz="2800"/>
          </a:p>
          <a:p>
            <a:pPr>
              <a:lnSpc>
                <a:spcPct val="90000"/>
              </a:lnSpc>
            </a:pPr>
            <a:r>
              <a:rPr lang="en-US" sz="2800"/>
              <a:t>một con ng</a:t>
            </a:r>
            <a:r>
              <a:rPr lang="vi-VN" sz="2800"/>
              <a:t>ười</a:t>
            </a:r>
            <a:r>
              <a:rPr lang="en-US" sz="2800"/>
              <a:t> chìm nổi trong biển đời.</a:t>
            </a:r>
            <a:endParaRPr lang="en-US" sz="280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ox(in)">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Trieu\Desktop\111111111\nguyen du.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38400" y="137160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905000" y="1447800"/>
            <a:ext cx="1066800"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Bef>
                <a:spcPts val="1200"/>
              </a:spcBef>
              <a:spcAft>
                <a:spcPts val="1200"/>
              </a:spcAft>
              <a:defRPr/>
            </a:pPr>
            <a:r>
              <a:rPr lang="en-US" b="1" dirty="0">
                <a:solidFill>
                  <a:srgbClr val="FF0000"/>
                </a:solidFill>
                <a:latin typeface="Times New Roman" panose="02020603050405020304" pitchFamily="18" charset="0"/>
                <a:cs typeface="Times New Roman" panose="02020603050405020304" pitchFamily="18" charset="0"/>
              </a:rPr>
              <a:t>Thời </a:t>
            </a:r>
            <a:r>
              <a:rPr lang="vi-VN" b="1" dirty="0">
                <a:solidFill>
                  <a:srgbClr val="FF0000"/>
                </a:solidFill>
                <a:latin typeface="Times New Roman" panose="02020603050405020304" pitchFamily="18" charset="0"/>
                <a:cs typeface="Times New Roman" panose="02020603050405020304" pitchFamily="18" charset="0"/>
              </a:rPr>
              <a:t>đại</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81200" y="4583113"/>
            <a:ext cx="129540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FF0000"/>
                </a:solidFill>
                <a:latin typeface="Times New Roman" panose="02020603050405020304" pitchFamily="18" charset="0"/>
                <a:cs typeface="Times New Roman" panose="02020603050405020304" pitchFamily="18" charset="0"/>
              </a:rPr>
              <a:t>Con ng</a:t>
            </a:r>
            <a:r>
              <a:rPr lang="vi-VN" b="1" dirty="0">
                <a:solidFill>
                  <a:srgbClr val="FF0000"/>
                </a:solidFill>
                <a:latin typeface="Times New Roman" panose="02020603050405020304" pitchFamily="18" charset="0"/>
                <a:cs typeface="Times New Roman" panose="02020603050405020304" pitchFamily="18" charset="0"/>
              </a:rPr>
              <a:t>ười</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28600" y="2362200"/>
            <a:ext cx="1371600"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dirty="0">
                <a:latin typeface="Times New Roman" panose="02020603050405020304" pitchFamily="18" charset="0"/>
                <a:cs typeface="Times New Roman" panose="02020603050405020304" pitchFamily="18" charset="0"/>
              </a:rPr>
              <a:t>Chế </a:t>
            </a:r>
            <a:r>
              <a:rPr lang="vi-VN" b="1" dirty="0">
                <a:latin typeface="Times New Roman" panose="02020603050405020304" pitchFamily="18" charset="0"/>
                <a:cs typeface="Times New Roman" panose="02020603050405020304" pitchFamily="18" charset="0"/>
              </a:rPr>
              <a:t>độ</a:t>
            </a:r>
            <a:r>
              <a:rPr lang="en-US" b="1" dirty="0">
                <a:latin typeface="Times New Roman" panose="02020603050405020304" pitchFamily="18" charset="0"/>
                <a:cs typeface="Times New Roman" panose="02020603050405020304" pitchFamily="18" charset="0"/>
              </a:rPr>
              <a:t> phong kiến suy tàn</a:t>
            </a:r>
            <a:endParaRPr lang="en-US"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28600" y="457200"/>
            <a:ext cx="1219200" cy="646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spcBef>
                <a:spcPts val="600"/>
              </a:spcBef>
              <a:defRPr/>
            </a:pPr>
            <a:r>
              <a:rPr lang="en-US" b="1" dirty="0">
                <a:latin typeface="Times New Roman" panose="02020603050405020304" pitchFamily="18" charset="0"/>
                <a:cs typeface="Times New Roman" panose="02020603050405020304" pitchFamily="18" charset="0"/>
              </a:rPr>
              <a:t>Biến </a:t>
            </a:r>
            <a:r>
              <a:rPr lang="vi-VN" b="1" dirty="0">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dữ dội</a:t>
            </a:r>
            <a:endParaRPr lang="en-US" b="1" dirty="0">
              <a:latin typeface="Times New Roman" panose="02020603050405020304" pitchFamily="18" charset="0"/>
              <a:cs typeface="Times New Roman" panose="02020603050405020304" pitchFamily="18" charset="0"/>
            </a:endParaRPr>
          </a:p>
        </p:txBody>
      </p:sp>
      <p:sp>
        <p:nvSpPr>
          <p:cNvPr id="21" name="Freeform 20"/>
          <p:cNvSpPr/>
          <p:nvPr/>
        </p:nvSpPr>
        <p:spPr bwMode="auto">
          <a:xfrm>
            <a:off x="2978150" y="1600200"/>
            <a:ext cx="1149350" cy="339725"/>
          </a:xfrm>
          <a:custGeom>
            <a:avLst/>
            <a:gdLst>
              <a:gd name="connsiteX0" fmla="*/ 0 w 1149179"/>
              <a:gd name="connsiteY0" fmla="*/ 6178 h 339811"/>
              <a:gd name="connsiteX1" fmla="*/ 654908 w 1149179"/>
              <a:gd name="connsiteY1" fmla="*/ 55605 h 339811"/>
              <a:gd name="connsiteX2" fmla="*/ 1149179 w 1149179"/>
              <a:gd name="connsiteY2" fmla="*/ 339811 h 339811"/>
            </a:gdLst>
            <a:ahLst/>
            <a:cxnLst>
              <a:cxn ang="0">
                <a:pos x="connsiteX0" y="connsiteY0"/>
              </a:cxn>
              <a:cxn ang="0">
                <a:pos x="connsiteX1" y="connsiteY1"/>
              </a:cxn>
              <a:cxn ang="0">
                <a:pos x="connsiteX2" y="connsiteY2"/>
              </a:cxn>
            </a:cxnLst>
            <a:rect l="l" t="t" r="r" b="b"/>
            <a:pathLst>
              <a:path w="1149179" h="339811">
                <a:moveTo>
                  <a:pt x="0" y="6178"/>
                </a:moveTo>
                <a:cubicBezTo>
                  <a:pt x="231689" y="3089"/>
                  <a:pt x="463378" y="0"/>
                  <a:pt x="654908" y="55605"/>
                </a:cubicBezTo>
                <a:cubicBezTo>
                  <a:pt x="846438" y="111211"/>
                  <a:pt x="1060622" y="286265"/>
                  <a:pt x="1149179" y="339811"/>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a:p>
        </p:txBody>
      </p:sp>
      <p:sp>
        <p:nvSpPr>
          <p:cNvPr id="22" name="Freeform 21"/>
          <p:cNvSpPr/>
          <p:nvPr/>
        </p:nvSpPr>
        <p:spPr bwMode="auto">
          <a:xfrm>
            <a:off x="1446213" y="681038"/>
            <a:ext cx="963612" cy="788987"/>
          </a:xfrm>
          <a:custGeom>
            <a:avLst/>
            <a:gdLst>
              <a:gd name="connsiteX0" fmla="*/ 0 w 963827"/>
              <a:gd name="connsiteY0" fmla="*/ 59724 h 788773"/>
              <a:gd name="connsiteX1" fmla="*/ 790832 w 963827"/>
              <a:gd name="connsiteY1" fmla="*/ 121508 h 788773"/>
              <a:gd name="connsiteX2" fmla="*/ 963827 w 963827"/>
              <a:gd name="connsiteY2" fmla="*/ 788773 h 788773"/>
            </a:gdLst>
            <a:ahLst/>
            <a:cxnLst>
              <a:cxn ang="0">
                <a:pos x="connsiteX0" y="connsiteY0"/>
              </a:cxn>
              <a:cxn ang="0">
                <a:pos x="connsiteX1" y="connsiteY1"/>
              </a:cxn>
              <a:cxn ang="0">
                <a:pos x="connsiteX2" y="connsiteY2"/>
              </a:cxn>
            </a:cxnLst>
            <a:rect l="l" t="t" r="r" b="b"/>
            <a:pathLst>
              <a:path w="963827" h="788773">
                <a:moveTo>
                  <a:pt x="0" y="59724"/>
                </a:moveTo>
                <a:cubicBezTo>
                  <a:pt x="315097" y="29862"/>
                  <a:pt x="630194" y="0"/>
                  <a:pt x="790832" y="121508"/>
                </a:cubicBezTo>
                <a:cubicBezTo>
                  <a:pt x="951470" y="243016"/>
                  <a:pt x="932935" y="679622"/>
                  <a:pt x="963827" y="788773"/>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a:p>
        </p:txBody>
      </p:sp>
      <p:sp>
        <p:nvSpPr>
          <p:cNvPr id="23" name="Freeform 22"/>
          <p:cNvSpPr/>
          <p:nvPr/>
        </p:nvSpPr>
        <p:spPr bwMode="auto">
          <a:xfrm>
            <a:off x="1600200" y="1828800"/>
            <a:ext cx="914400" cy="1155700"/>
          </a:xfrm>
          <a:custGeom>
            <a:avLst/>
            <a:gdLst>
              <a:gd name="connsiteX0" fmla="*/ 0 w 934995"/>
              <a:gd name="connsiteY0" fmla="*/ 1025611 h 1122406"/>
              <a:gd name="connsiteX1" fmla="*/ 790833 w 934995"/>
              <a:gd name="connsiteY1" fmla="*/ 951471 h 1122406"/>
              <a:gd name="connsiteX2" fmla="*/ 864973 w 934995"/>
              <a:gd name="connsiteY2" fmla="*/ 0 h 1122406"/>
            </a:gdLst>
            <a:ahLst/>
            <a:cxnLst>
              <a:cxn ang="0">
                <a:pos x="connsiteX0" y="connsiteY0"/>
              </a:cxn>
              <a:cxn ang="0">
                <a:pos x="connsiteX1" y="connsiteY1"/>
              </a:cxn>
              <a:cxn ang="0">
                <a:pos x="connsiteX2" y="connsiteY2"/>
              </a:cxn>
            </a:cxnLst>
            <a:rect l="l" t="t" r="r" b="b"/>
            <a:pathLst>
              <a:path w="934995" h="1122406">
                <a:moveTo>
                  <a:pt x="0" y="1025611"/>
                </a:moveTo>
                <a:cubicBezTo>
                  <a:pt x="323335" y="1074008"/>
                  <a:pt x="646671" y="1122406"/>
                  <a:pt x="790833" y="951471"/>
                </a:cubicBezTo>
                <a:cubicBezTo>
                  <a:pt x="934995" y="780536"/>
                  <a:pt x="858795" y="117389"/>
                  <a:pt x="864973" y="0"/>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a:p>
        </p:txBody>
      </p:sp>
      <p:sp>
        <p:nvSpPr>
          <p:cNvPr id="24" name="Freeform 23"/>
          <p:cNvSpPr/>
          <p:nvPr/>
        </p:nvSpPr>
        <p:spPr bwMode="auto">
          <a:xfrm>
            <a:off x="3262313" y="4213225"/>
            <a:ext cx="1260475" cy="579438"/>
          </a:xfrm>
          <a:custGeom>
            <a:avLst/>
            <a:gdLst>
              <a:gd name="connsiteX0" fmla="*/ 1260389 w 1260389"/>
              <a:gd name="connsiteY0" fmla="*/ 0 h 578708"/>
              <a:gd name="connsiteX1" fmla="*/ 902043 w 1260389"/>
              <a:gd name="connsiteY1" fmla="*/ 494270 h 578708"/>
              <a:gd name="connsiteX2" fmla="*/ 0 w 1260389"/>
              <a:gd name="connsiteY2" fmla="*/ 506627 h 578708"/>
            </a:gdLst>
            <a:ahLst/>
            <a:cxnLst>
              <a:cxn ang="0">
                <a:pos x="connsiteX0" y="connsiteY0"/>
              </a:cxn>
              <a:cxn ang="0">
                <a:pos x="connsiteX1" y="connsiteY1"/>
              </a:cxn>
              <a:cxn ang="0">
                <a:pos x="connsiteX2" y="connsiteY2"/>
              </a:cxn>
            </a:cxnLst>
            <a:rect l="l" t="t" r="r" b="b"/>
            <a:pathLst>
              <a:path w="1260389" h="578708">
                <a:moveTo>
                  <a:pt x="1260389" y="0"/>
                </a:moveTo>
                <a:cubicBezTo>
                  <a:pt x="1186248" y="204916"/>
                  <a:pt x="1112108" y="409832"/>
                  <a:pt x="902043" y="494270"/>
                </a:cubicBezTo>
                <a:cubicBezTo>
                  <a:pt x="691978" y="578708"/>
                  <a:pt x="121508" y="508686"/>
                  <a:pt x="0" y="506627"/>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a:p>
        </p:txBody>
      </p:sp>
      <p:sp>
        <p:nvSpPr>
          <p:cNvPr id="25" name="TextBox 24"/>
          <p:cNvSpPr txBox="1">
            <a:spLocks noChangeArrowheads="1"/>
          </p:cNvSpPr>
          <p:nvPr/>
        </p:nvSpPr>
        <p:spPr bwMode="auto">
          <a:xfrm>
            <a:off x="152400" y="3657600"/>
            <a:ext cx="144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600" b="1" dirty="0" err="1">
                <a:latin typeface="Times New Roman" panose="02020603050405020304" pitchFamily="18" charset="0"/>
                <a:cs typeface="Times New Roman" panose="02020603050405020304" pitchFamily="18" charset="0"/>
              </a:rPr>
              <a:t>Vốn</a:t>
            </a:r>
            <a:r>
              <a:rPr lang="en-US" sz="1600" b="1" dirty="0">
                <a:latin typeface="Times New Roman" panose="02020603050405020304" pitchFamily="18" charset="0"/>
                <a:cs typeface="Times New Roman" panose="02020603050405020304" pitchFamily="18" charset="0"/>
              </a:rPr>
              <a:t>  tri </a:t>
            </a:r>
            <a:r>
              <a:rPr lang="en-US" sz="1600" b="1" dirty="0" err="1">
                <a:latin typeface="Times New Roman" panose="02020603050405020304" pitchFamily="18" charset="0"/>
                <a:cs typeface="Times New Roman" panose="02020603050405020304" pitchFamily="18" charset="0"/>
              </a:rPr>
              <a:t>thức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sâu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rộng</a:t>
            </a:r>
            <a:endParaRPr lang="en-US" sz="1600" b="1" dirty="0">
              <a:latin typeface="Times New Roman" panose="02020603050405020304" pitchFamily="18" charset="0"/>
              <a:cs typeface="Times New Roman" panose="02020603050405020304" pitchFamily="18" charset="0"/>
            </a:endParaRPr>
          </a:p>
        </p:txBody>
      </p:sp>
      <p:sp>
        <p:nvSpPr>
          <p:cNvPr id="26" name="TextBox 25"/>
          <p:cNvSpPr txBox="1">
            <a:spLocks noChangeArrowheads="1"/>
          </p:cNvSpPr>
          <p:nvPr/>
        </p:nvSpPr>
        <p:spPr bwMode="auto">
          <a:xfrm>
            <a:off x="152400" y="44958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600" b="1" dirty="0" err="1">
                <a:latin typeface="Times New Roman" panose="02020603050405020304" pitchFamily="18" charset="0"/>
                <a:cs typeface="Times New Roman" panose="02020603050405020304" pitchFamily="18" charset="0"/>
              </a:rPr>
              <a:t>Vốn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sống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phong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phú</a:t>
            </a:r>
            <a:endParaRPr lang="en-US" sz="1600" b="1" dirty="0">
              <a:latin typeface="Times New Roman" panose="02020603050405020304" pitchFamily="18" charset="0"/>
              <a:cs typeface="Times New Roman" panose="02020603050405020304" pitchFamily="18" charset="0"/>
            </a:endParaRPr>
          </a:p>
        </p:txBody>
      </p:sp>
      <p:sp>
        <p:nvSpPr>
          <p:cNvPr id="27" name="TextBox 26"/>
          <p:cNvSpPr txBox="1">
            <a:spLocks noChangeArrowheads="1"/>
          </p:cNvSpPr>
          <p:nvPr/>
        </p:nvSpPr>
        <p:spPr bwMode="auto">
          <a:xfrm>
            <a:off x="152400" y="5410200"/>
            <a:ext cx="114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600" b="1" dirty="0" err="1">
                <a:latin typeface="Times New Roman" panose="02020603050405020304" pitchFamily="18" charset="0"/>
                <a:cs typeface="Times New Roman" panose="02020603050405020304" pitchFamily="18" charset="0"/>
              </a:rPr>
              <a:t>Đồng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cảm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sâu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sắc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với</a:t>
            </a:r>
            <a:r>
              <a:rPr lang="en-US" sz="1600" b="1" dirty="0">
                <a:latin typeface="Times New Roman" panose="02020603050405020304" pitchFamily="18" charset="0"/>
                <a:cs typeface="Times New Roman" panose="02020603050405020304" pitchFamily="18" charset="0"/>
              </a:rPr>
              <a:t> con </a:t>
            </a:r>
            <a:r>
              <a:rPr lang="en-US" sz="1600" b="1" dirty="0" err="1">
                <a:latin typeface="Times New Roman" panose="02020603050405020304" pitchFamily="18" charset="0"/>
                <a:cs typeface="Times New Roman" panose="02020603050405020304" pitchFamily="18" charset="0"/>
              </a:rPr>
              <a:t>ng</a:t>
            </a:r>
            <a:r>
              <a:rPr lang="vi-VN" sz="1600" b="1" dirty="0">
                <a:latin typeface="Times New Roman" panose="02020603050405020304" pitchFamily="18" charset="0"/>
                <a:cs typeface="Times New Roman" panose="02020603050405020304" pitchFamily="18" charset="0"/>
              </a:rPr>
              <a:t>ười</a:t>
            </a:r>
            <a:endParaRPr lang="en-US" sz="1600" b="1" dirty="0">
              <a:latin typeface="Times New Roman" panose="02020603050405020304" pitchFamily="18" charset="0"/>
              <a:cs typeface="Times New Roman" panose="02020603050405020304" pitchFamily="18" charset="0"/>
            </a:endParaRPr>
          </a:p>
        </p:txBody>
      </p:sp>
      <p:sp>
        <p:nvSpPr>
          <p:cNvPr id="28" name="Freeform 27"/>
          <p:cNvSpPr/>
          <p:nvPr/>
        </p:nvSpPr>
        <p:spPr bwMode="auto">
          <a:xfrm>
            <a:off x="382588" y="4148138"/>
            <a:ext cx="1593850" cy="436562"/>
          </a:xfrm>
          <a:custGeom>
            <a:avLst/>
            <a:gdLst>
              <a:gd name="connsiteX0" fmla="*/ 0 w 1594022"/>
              <a:gd name="connsiteY0" fmla="*/ 41190 h 436606"/>
              <a:gd name="connsiteX1" fmla="*/ 1112109 w 1594022"/>
              <a:gd name="connsiteY1" fmla="*/ 65903 h 436606"/>
              <a:gd name="connsiteX2" fmla="*/ 1594022 w 1594022"/>
              <a:gd name="connsiteY2" fmla="*/ 436606 h 436606"/>
            </a:gdLst>
            <a:ahLst/>
            <a:cxnLst>
              <a:cxn ang="0">
                <a:pos x="connsiteX0" y="connsiteY0"/>
              </a:cxn>
              <a:cxn ang="0">
                <a:pos x="connsiteX1" y="connsiteY1"/>
              </a:cxn>
              <a:cxn ang="0">
                <a:pos x="connsiteX2" y="connsiteY2"/>
              </a:cxn>
            </a:cxnLst>
            <a:rect l="l" t="t" r="r" b="b"/>
            <a:pathLst>
              <a:path w="1594022" h="436606">
                <a:moveTo>
                  <a:pt x="0" y="41190"/>
                </a:moveTo>
                <a:cubicBezTo>
                  <a:pt x="423219" y="20595"/>
                  <a:pt x="846439" y="0"/>
                  <a:pt x="1112109" y="65903"/>
                </a:cubicBezTo>
                <a:cubicBezTo>
                  <a:pt x="1377779" y="131806"/>
                  <a:pt x="1517822" y="370703"/>
                  <a:pt x="1594022" y="436606"/>
                </a:cubicBezTo>
              </a:path>
            </a:pathLst>
          </a:custGeom>
          <a:ln>
            <a:headEnd type="none" w="med" len="med"/>
            <a:tailEnd type="none" w="med" len="me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a:p>
        </p:txBody>
      </p:sp>
      <p:sp>
        <p:nvSpPr>
          <p:cNvPr id="31" name="Freeform 30"/>
          <p:cNvSpPr/>
          <p:nvPr/>
        </p:nvSpPr>
        <p:spPr bwMode="auto">
          <a:xfrm>
            <a:off x="296863" y="4905375"/>
            <a:ext cx="1668462" cy="185738"/>
          </a:xfrm>
          <a:custGeom>
            <a:avLst/>
            <a:gdLst>
              <a:gd name="connsiteX0" fmla="*/ 0 w 1668162"/>
              <a:gd name="connsiteY0" fmla="*/ 185352 h 185352"/>
              <a:gd name="connsiteX1" fmla="*/ 1334530 w 1668162"/>
              <a:gd name="connsiteY1" fmla="*/ 148282 h 185352"/>
              <a:gd name="connsiteX2" fmla="*/ 1668162 w 1668162"/>
              <a:gd name="connsiteY2" fmla="*/ 0 h 185352"/>
            </a:gdLst>
            <a:ahLst/>
            <a:cxnLst>
              <a:cxn ang="0">
                <a:pos x="connsiteX0" y="connsiteY0"/>
              </a:cxn>
              <a:cxn ang="0">
                <a:pos x="connsiteX1" y="connsiteY1"/>
              </a:cxn>
              <a:cxn ang="0">
                <a:pos x="connsiteX2" y="connsiteY2"/>
              </a:cxn>
            </a:cxnLst>
            <a:rect l="l" t="t" r="r" b="b"/>
            <a:pathLst>
              <a:path w="1668162" h="185352">
                <a:moveTo>
                  <a:pt x="0" y="185352"/>
                </a:moveTo>
                <a:cubicBezTo>
                  <a:pt x="528251" y="182263"/>
                  <a:pt x="1056503" y="179174"/>
                  <a:pt x="1334530" y="148282"/>
                </a:cubicBezTo>
                <a:cubicBezTo>
                  <a:pt x="1612557" y="117390"/>
                  <a:pt x="1614616" y="18535"/>
                  <a:pt x="1668162" y="0"/>
                </a:cubicBezTo>
              </a:path>
            </a:pathLst>
          </a:custGeom>
          <a:ln>
            <a:headEnd type="none" w="med" len="med"/>
            <a:tailEnd type="none" w="med" len="me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a:p>
        </p:txBody>
      </p:sp>
      <p:sp>
        <p:nvSpPr>
          <p:cNvPr id="32" name="Freeform 31"/>
          <p:cNvSpPr/>
          <p:nvPr/>
        </p:nvSpPr>
        <p:spPr bwMode="auto">
          <a:xfrm rot="21421190">
            <a:off x="333375" y="4967288"/>
            <a:ext cx="1668463" cy="1379537"/>
          </a:xfrm>
          <a:custGeom>
            <a:avLst/>
            <a:gdLst>
              <a:gd name="connsiteX0" fmla="*/ 0 w 1668163"/>
              <a:gd name="connsiteY0" fmla="*/ 1235676 h 1379838"/>
              <a:gd name="connsiteX1" fmla="*/ 1285103 w 1668163"/>
              <a:gd name="connsiteY1" fmla="*/ 1173892 h 1379838"/>
              <a:gd name="connsiteX2" fmla="*/ 1668163 w 1668163"/>
              <a:gd name="connsiteY2" fmla="*/ 0 h 1379838"/>
            </a:gdLst>
            <a:ahLst/>
            <a:cxnLst>
              <a:cxn ang="0">
                <a:pos x="connsiteX0" y="connsiteY0"/>
              </a:cxn>
              <a:cxn ang="0">
                <a:pos x="connsiteX1" y="connsiteY1"/>
              </a:cxn>
              <a:cxn ang="0">
                <a:pos x="connsiteX2" y="connsiteY2"/>
              </a:cxn>
            </a:cxnLst>
            <a:rect l="l" t="t" r="r" b="b"/>
            <a:pathLst>
              <a:path w="1668163" h="1379838">
                <a:moveTo>
                  <a:pt x="0" y="1235676"/>
                </a:moveTo>
                <a:cubicBezTo>
                  <a:pt x="503538" y="1307757"/>
                  <a:pt x="1007076" y="1379838"/>
                  <a:pt x="1285103" y="1173892"/>
                </a:cubicBezTo>
                <a:cubicBezTo>
                  <a:pt x="1563130" y="967946"/>
                  <a:pt x="1585785" y="201827"/>
                  <a:pt x="1668163" y="0"/>
                </a:cubicBezTo>
              </a:path>
            </a:pathLst>
          </a:custGeom>
          <a:ln>
            <a:headEnd type="none" w="med" len="med"/>
            <a:tailEnd type="none" w="med" len="me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a:p>
        </p:txBody>
      </p:sp>
      <p:sp>
        <p:nvSpPr>
          <p:cNvPr id="33" name="TextBox 32"/>
          <p:cNvSpPr txBox="1"/>
          <p:nvPr/>
        </p:nvSpPr>
        <p:spPr>
          <a:xfrm>
            <a:off x="5867400" y="1066800"/>
            <a:ext cx="1066800"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spcBef>
                <a:spcPts val="1200"/>
              </a:spcBef>
              <a:spcAft>
                <a:spcPts val="1200"/>
              </a:spcAft>
              <a:defRPr/>
            </a:pPr>
            <a:r>
              <a:rPr lang="en-US" b="1" dirty="0">
                <a:solidFill>
                  <a:srgbClr val="FF0000"/>
                </a:solidFill>
                <a:latin typeface="Times New Roman" panose="02020603050405020304" pitchFamily="18" charset="0"/>
                <a:cs typeface="Times New Roman" panose="02020603050405020304" pitchFamily="18" charset="0"/>
              </a:rPr>
              <a:t>Cuộc </a:t>
            </a:r>
            <a:r>
              <a:rPr lang="vi-VN" b="1" dirty="0">
                <a:solidFill>
                  <a:srgbClr val="FF0000"/>
                </a:solidFill>
                <a:latin typeface="Times New Roman" panose="02020603050405020304" pitchFamily="18" charset="0"/>
                <a:cs typeface="Times New Roman" panose="02020603050405020304" pitchFamily="18" charset="0"/>
              </a:rPr>
              <a:t>đời</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5943600" y="4495800"/>
            <a:ext cx="1295400" cy="646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spcBef>
                <a:spcPts val="1200"/>
              </a:spcBef>
              <a:spcAft>
                <a:spcPts val="1200"/>
              </a:spcAft>
              <a:defRPr/>
            </a:pPr>
            <a:r>
              <a:rPr lang="en-US" b="1" dirty="0">
                <a:solidFill>
                  <a:srgbClr val="FF0000"/>
                </a:solidFill>
                <a:latin typeface="Times New Roman" panose="02020603050405020304" pitchFamily="18" charset="0"/>
                <a:cs typeface="Times New Roman" panose="02020603050405020304" pitchFamily="18" charset="0"/>
              </a:rPr>
              <a:t>Sự nghiệp sáng tác</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5" name="Freeform 34"/>
          <p:cNvSpPr/>
          <p:nvPr/>
        </p:nvSpPr>
        <p:spPr bwMode="auto">
          <a:xfrm>
            <a:off x="5078413" y="1182688"/>
            <a:ext cx="766762" cy="806450"/>
          </a:xfrm>
          <a:custGeom>
            <a:avLst/>
            <a:gdLst>
              <a:gd name="connsiteX0" fmla="*/ 0 w 766119"/>
              <a:gd name="connsiteY0" fmla="*/ 807308 h 807308"/>
              <a:gd name="connsiteX1" fmla="*/ 531341 w 766119"/>
              <a:gd name="connsiteY1" fmla="*/ 127686 h 807308"/>
              <a:gd name="connsiteX2" fmla="*/ 766119 w 766119"/>
              <a:gd name="connsiteY2" fmla="*/ 41189 h 807308"/>
            </a:gdLst>
            <a:ahLst/>
            <a:cxnLst>
              <a:cxn ang="0">
                <a:pos x="connsiteX0" y="connsiteY0"/>
              </a:cxn>
              <a:cxn ang="0">
                <a:pos x="connsiteX1" y="connsiteY1"/>
              </a:cxn>
              <a:cxn ang="0">
                <a:pos x="connsiteX2" y="connsiteY2"/>
              </a:cxn>
            </a:cxnLst>
            <a:rect l="l" t="t" r="r" b="b"/>
            <a:pathLst>
              <a:path w="766119" h="807308">
                <a:moveTo>
                  <a:pt x="0" y="807308"/>
                </a:moveTo>
                <a:cubicBezTo>
                  <a:pt x="201827" y="531340"/>
                  <a:pt x="403655" y="255372"/>
                  <a:pt x="531341" y="127686"/>
                </a:cubicBezTo>
                <a:cubicBezTo>
                  <a:pt x="659027" y="0"/>
                  <a:pt x="729049" y="47367"/>
                  <a:pt x="766119" y="41189"/>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a:p>
        </p:txBody>
      </p:sp>
      <p:sp>
        <p:nvSpPr>
          <p:cNvPr id="37" name="Freeform 36"/>
          <p:cNvSpPr/>
          <p:nvPr/>
        </p:nvSpPr>
        <p:spPr bwMode="auto">
          <a:xfrm>
            <a:off x="5562600" y="4038600"/>
            <a:ext cx="381000" cy="893763"/>
          </a:xfrm>
          <a:custGeom>
            <a:avLst/>
            <a:gdLst>
              <a:gd name="connsiteX0" fmla="*/ 28832 w 350108"/>
              <a:gd name="connsiteY0" fmla="*/ 0 h 842319"/>
              <a:gd name="connsiteX1" fmla="*/ 53546 w 350108"/>
              <a:gd name="connsiteY1" fmla="*/ 716692 h 842319"/>
              <a:gd name="connsiteX2" fmla="*/ 350108 w 350108"/>
              <a:gd name="connsiteY2" fmla="*/ 753763 h 842319"/>
            </a:gdLst>
            <a:ahLst/>
            <a:cxnLst>
              <a:cxn ang="0">
                <a:pos x="connsiteX0" y="connsiteY0"/>
              </a:cxn>
              <a:cxn ang="0">
                <a:pos x="connsiteX1" y="connsiteY1"/>
              </a:cxn>
              <a:cxn ang="0">
                <a:pos x="connsiteX2" y="connsiteY2"/>
              </a:cxn>
            </a:cxnLst>
            <a:rect l="l" t="t" r="r" b="b"/>
            <a:pathLst>
              <a:path w="350108" h="842319">
                <a:moveTo>
                  <a:pt x="28832" y="0"/>
                </a:moveTo>
                <a:cubicBezTo>
                  <a:pt x="14416" y="295532"/>
                  <a:pt x="0" y="591065"/>
                  <a:pt x="53546" y="716692"/>
                </a:cubicBezTo>
                <a:cubicBezTo>
                  <a:pt x="107092" y="842319"/>
                  <a:pt x="304800" y="749644"/>
                  <a:pt x="350108" y="753763"/>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a:p>
        </p:txBody>
      </p:sp>
      <p:sp>
        <p:nvSpPr>
          <p:cNvPr id="38" name="TextBox 37"/>
          <p:cNvSpPr txBox="1"/>
          <p:nvPr/>
        </p:nvSpPr>
        <p:spPr>
          <a:xfrm>
            <a:off x="7467600" y="152400"/>
            <a:ext cx="1447800" cy="5842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600" b="1" dirty="0">
                <a:latin typeface="Times New Roman" panose="02020603050405020304" pitchFamily="18" charset="0"/>
                <a:cs typeface="Times New Roman" panose="02020603050405020304" pitchFamily="18" charset="0"/>
              </a:rPr>
              <a:t>Xuất thân gia </a:t>
            </a:r>
            <a:r>
              <a:rPr lang="vi-VN" sz="1600" b="1" dirty="0">
                <a:latin typeface="Times New Roman" panose="02020603050405020304" pitchFamily="18" charset="0"/>
                <a:cs typeface="Times New Roman" panose="02020603050405020304" pitchFamily="18" charset="0"/>
              </a:rPr>
              <a:t>đình</a:t>
            </a:r>
            <a:r>
              <a:rPr lang="en-US" sz="1600" b="1" dirty="0">
                <a:latin typeface="Times New Roman" panose="02020603050405020304" pitchFamily="18" charset="0"/>
                <a:cs typeface="Times New Roman" panose="02020603050405020304" pitchFamily="18" charset="0"/>
              </a:rPr>
              <a:t> quý tộc</a:t>
            </a:r>
            <a:endParaRPr lang="en-US" sz="16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7467600" y="1447800"/>
            <a:ext cx="1524000" cy="5842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600" b="1" dirty="0" err="1">
                <a:latin typeface="Times New Roman" panose="02020603050405020304" pitchFamily="18" charset="0"/>
                <a:cs typeface="Times New Roman" panose="02020603050405020304" pitchFamily="18" charset="0"/>
              </a:rPr>
              <a:t>Có</a:t>
            </a:r>
            <a:r>
              <a:rPr lang="en-US" sz="1600" b="1" dirty="0">
                <a:latin typeface="Times New Roman" panose="02020603050405020304" pitchFamily="18" charset="0"/>
                <a:cs typeface="Times New Roman" panose="02020603050405020304" pitchFamily="18" charset="0"/>
              </a:rPr>
              <a:t> nhiều th</a:t>
            </a:r>
            <a:r>
              <a:rPr lang="vi-VN" sz="1600" b="1" dirty="0">
                <a:latin typeface="Times New Roman" panose="02020603050405020304" pitchFamily="18" charset="0"/>
                <a:cs typeface="Times New Roman" panose="02020603050405020304" pitchFamily="18" charset="0"/>
              </a:rPr>
              <a:t>ă</a:t>
            </a:r>
            <a:r>
              <a:rPr lang="en-US" sz="1600" b="1" dirty="0">
                <a:latin typeface="Times New Roman" panose="02020603050405020304" pitchFamily="18" charset="0"/>
                <a:cs typeface="Times New Roman" panose="02020603050405020304" pitchFamily="18" charset="0"/>
              </a:rPr>
              <a:t>ng trầm</a:t>
            </a:r>
            <a:endParaRPr lang="en-US" sz="1600" b="1" dirty="0">
              <a:latin typeface="Times New Roman" panose="02020603050405020304" pitchFamily="18" charset="0"/>
              <a:cs typeface="Times New Roman" panose="02020603050405020304" pitchFamily="18" charset="0"/>
            </a:endParaRPr>
          </a:p>
        </p:txBody>
      </p:sp>
      <p:sp>
        <p:nvSpPr>
          <p:cNvPr id="41" name="Freeform 40"/>
          <p:cNvSpPr/>
          <p:nvPr/>
        </p:nvSpPr>
        <p:spPr bwMode="auto">
          <a:xfrm>
            <a:off x="6932613" y="444500"/>
            <a:ext cx="530225" cy="617538"/>
          </a:xfrm>
          <a:custGeom>
            <a:avLst/>
            <a:gdLst>
              <a:gd name="connsiteX0" fmla="*/ 0 w 531340"/>
              <a:gd name="connsiteY0" fmla="*/ 617838 h 617838"/>
              <a:gd name="connsiteX1" fmla="*/ 98854 w 531340"/>
              <a:gd name="connsiteY1" fmla="*/ 296562 h 617838"/>
              <a:gd name="connsiteX2" fmla="*/ 308918 w 531340"/>
              <a:gd name="connsiteY2" fmla="*/ 74141 h 617838"/>
              <a:gd name="connsiteX3" fmla="*/ 531340 w 531340"/>
              <a:gd name="connsiteY3" fmla="*/ 0 h 617838"/>
            </a:gdLst>
            <a:ahLst/>
            <a:cxnLst>
              <a:cxn ang="0">
                <a:pos x="connsiteX0" y="connsiteY0"/>
              </a:cxn>
              <a:cxn ang="0">
                <a:pos x="connsiteX1" y="connsiteY1"/>
              </a:cxn>
              <a:cxn ang="0">
                <a:pos x="connsiteX2" y="connsiteY2"/>
              </a:cxn>
              <a:cxn ang="0">
                <a:pos x="connsiteX3" y="connsiteY3"/>
              </a:cxn>
            </a:cxnLst>
            <a:rect l="l" t="t" r="r" b="b"/>
            <a:pathLst>
              <a:path w="531340" h="617838">
                <a:moveTo>
                  <a:pt x="0" y="617838"/>
                </a:moveTo>
                <a:cubicBezTo>
                  <a:pt x="23684" y="502508"/>
                  <a:pt x="47368" y="387178"/>
                  <a:pt x="98854" y="296562"/>
                </a:cubicBezTo>
                <a:cubicBezTo>
                  <a:pt x="150340" y="205946"/>
                  <a:pt x="236837" y="123568"/>
                  <a:pt x="308918" y="74141"/>
                </a:cubicBezTo>
                <a:cubicBezTo>
                  <a:pt x="380999" y="24714"/>
                  <a:pt x="456169" y="12357"/>
                  <a:pt x="531340" y="0"/>
                </a:cubicBezTo>
              </a:path>
            </a:pathLst>
          </a:custGeom>
          <a:ln>
            <a:headEnd type="none" w="med" len="med"/>
            <a:tailEnd type="none" w="med" len="me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a:p>
        </p:txBody>
      </p:sp>
      <p:sp>
        <p:nvSpPr>
          <p:cNvPr id="42" name="Freeform 41"/>
          <p:cNvSpPr/>
          <p:nvPr/>
        </p:nvSpPr>
        <p:spPr bwMode="auto">
          <a:xfrm>
            <a:off x="6932613" y="1408113"/>
            <a:ext cx="530225" cy="717550"/>
          </a:xfrm>
          <a:custGeom>
            <a:avLst/>
            <a:gdLst>
              <a:gd name="connsiteX0" fmla="*/ 0 w 531340"/>
              <a:gd name="connsiteY0" fmla="*/ 0 h 716692"/>
              <a:gd name="connsiteX1" fmla="*/ 160637 w 531340"/>
              <a:gd name="connsiteY1" fmla="*/ 531341 h 716692"/>
              <a:gd name="connsiteX2" fmla="*/ 531340 w 531340"/>
              <a:gd name="connsiteY2" fmla="*/ 716692 h 716692"/>
            </a:gdLst>
            <a:ahLst/>
            <a:cxnLst>
              <a:cxn ang="0">
                <a:pos x="connsiteX0" y="connsiteY0"/>
              </a:cxn>
              <a:cxn ang="0">
                <a:pos x="connsiteX1" y="connsiteY1"/>
              </a:cxn>
              <a:cxn ang="0">
                <a:pos x="connsiteX2" y="connsiteY2"/>
              </a:cxn>
            </a:cxnLst>
            <a:rect l="l" t="t" r="r" b="b"/>
            <a:pathLst>
              <a:path w="531340" h="716692">
                <a:moveTo>
                  <a:pt x="0" y="0"/>
                </a:moveTo>
                <a:cubicBezTo>
                  <a:pt x="36040" y="205946"/>
                  <a:pt x="72080" y="411892"/>
                  <a:pt x="160637" y="531341"/>
                </a:cubicBezTo>
                <a:cubicBezTo>
                  <a:pt x="249194" y="650790"/>
                  <a:pt x="390267" y="683741"/>
                  <a:pt x="531340" y="716692"/>
                </a:cubicBezTo>
              </a:path>
            </a:pathLst>
          </a:custGeom>
          <a:ln>
            <a:headEnd type="none" w="med" len="med"/>
            <a:tailEnd type="none" w="med" len="me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a:p>
        </p:txBody>
      </p:sp>
      <p:sp>
        <p:nvSpPr>
          <p:cNvPr id="43" name="TextBox 42"/>
          <p:cNvSpPr txBox="1">
            <a:spLocks noChangeArrowheads="1"/>
          </p:cNvSpPr>
          <p:nvPr/>
        </p:nvSpPr>
        <p:spPr bwMode="auto">
          <a:xfrm>
            <a:off x="7391400" y="3657600"/>
            <a:ext cx="160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600" b="1" dirty="0" err="1">
                <a:latin typeface="Times New Roman" panose="02020603050405020304" pitchFamily="18" charset="0"/>
                <a:cs typeface="Times New Roman" panose="02020603050405020304" pitchFamily="18" charset="0"/>
              </a:rPr>
              <a:t>Th</a:t>
            </a:r>
            <a:r>
              <a:rPr lang="vi-VN" sz="1600" b="1" dirty="0">
                <a:latin typeface="Times New Roman" panose="02020603050405020304" pitchFamily="18" charset="0"/>
                <a:cs typeface="Times New Roman" panose="02020603050405020304" pitchFamily="18" charset="0"/>
              </a:rPr>
              <a:t>ơ</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chữ</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Hán</a:t>
            </a:r>
            <a:endParaRPr lang="en-US" sz="1600" b="1" dirty="0">
              <a:latin typeface="Times New Roman" panose="02020603050405020304" pitchFamily="18" charset="0"/>
              <a:cs typeface="Times New Roman" panose="02020603050405020304" pitchFamily="18" charset="0"/>
            </a:endParaRPr>
          </a:p>
        </p:txBody>
      </p:sp>
      <p:sp>
        <p:nvSpPr>
          <p:cNvPr id="44" name="TextBox 43"/>
          <p:cNvSpPr txBox="1">
            <a:spLocks noChangeArrowheads="1"/>
          </p:cNvSpPr>
          <p:nvPr/>
        </p:nvSpPr>
        <p:spPr bwMode="auto">
          <a:xfrm>
            <a:off x="7467600" y="5148263"/>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600" b="1" dirty="0" err="1">
                <a:latin typeface="Times New Roman" panose="02020603050405020304" pitchFamily="18" charset="0"/>
                <a:cs typeface="Times New Roman" panose="02020603050405020304" pitchFamily="18" charset="0"/>
              </a:rPr>
              <a:t>Th</a:t>
            </a:r>
            <a:r>
              <a:rPr lang="vi-VN" sz="1600" b="1" dirty="0">
                <a:latin typeface="Times New Roman" panose="02020603050405020304" pitchFamily="18" charset="0"/>
                <a:cs typeface="Times New Roman" panose="02020603050405020304" pitchFamily="18" charset="0"/>
              </a:rPr>
              <a:t>ơ</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chữ</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Nôm</a:t>
            </a:r>
            <a:endParaRPr lang="en-US" sz="1600" b="1" dirty="0">
              <a:latin typeface="Times New Roman" panose="02020603050405020304" pitchFamily="18" charset="0"/>
              <a:cs typeface="Times New Roman" panose="02020603050405020304" pitchFamily="18" charset="0"/>
            </a:endParaRPr>
          </a:p>
        </p:txBody>
      </p:sp>
      <p:sp>
        <p:nvSpPr>
          <p:cNvPr id="45" name="Freeform 44"/>
          <p:cNvSpPr/>
          <p:nvPr/>
        </p:nvSpPr>
        <p:spPr bwMode="auto">
          <a:xfrm rot="21383919">
            <a:off x="7216775" y="3946525"/>
            <a:ext cx="1358900" cy="550863"/>
          </a:xfrm>
          <a:custGeom>
            <a:avLst/>
            <a:gdLst>
              <a:gd name="connsiteX0" fmla="*/ 0 w 1359243"/>
              <a:gd name="connsiteY0" fmla="*/ 551934 h 551934"/>
              <a:gd name="connsiteX1" fmla="*/ 296562 w 1359243"/>
              <a:gd name="connsiteY1" fmla="*/ 82378 h 551934"/>
              <a:gd name="connsiteX2" fmla="*/ 1359243 w 1359243"/>
              <a:gd name="connsiteY2" fmla="*/ 57664 h 551934"/>
            </a:gdLst>
            <a:ahLst/>
            <a:cxnLst>
              <a:cxn ang="0">
                <a:pos x="connsiteX0" y="connsiteY0"/>
              </a:cxn>
              <a:cxn ang="0">
                <a:pos x="connsiteX1" y="connsiteY1"/>
              </a:cxn>
              <a:cxn ang="0">
                <a:pos x="connsiteX2" y="connsiteY2"/>
              </a:cxn>
            </a:cxnLst>
            <a:rect l="l" t="t" r="r" b="b"/>
            <a:pathLst>
              <a:path w="1359243" h="551934">
                <a:moveTo>
                  <a:pt x="0" y="551934"/>
                </a:moveTo>
                <a:cubicBezTo>
                  <a:pt x="35011" y="358345"/>
                  <a:pt x="70022" y="164756"/>
                  <a:pt x="296562" y="82378"/>
                </a:cubicBezTo>
                <a:cubicBezTo>
                  <a:pt x="523102" y="0"/>
                  <a:pt x="941172" y="28832"/>
                  <a:pt x="1359243" y="57664"/>
                </a:cubicBezTo>
              </a:path>
            </a:pathLst>
          </a:custGeom>
          <a:ln>
            <a:headEnd type="none" w="med" len="med"/>
            <a:tailEnd type="none" w="med" len="me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a:p>
        </p:txBody>
      </p:sp>
      <p:sp>
        <p:nvSpPr>
          <p:cNvPr id="47" name="Freeform 46"/>
          <p:cNvSpPr/>
          <p:nvPr/>
        </p:nvSpPr>
        <p:spPr bwMode="auto">
          <a:xfrm>
            <a:off x="7229475" y="4975225"/>
            <a:ext cx="1506538" cy="511175"/>
          </a:xfrm>
          <a:custGeom>
            <a:avLst/>
            <a:gdLst>
              <a:gd name="connsiteX0" fmla="*/ 0 w 1507524"/>
              <a:gd name="connsiteY0" fmla="*/ 0 h 510746"/>
              <a:gd name="connsiteX1" fmla="*/ 321275 w 1507524"/>
              <a:gd name="connsiteY1" fmla="*/ 432487 h 510746"/>
              <a:gd name="connsiteX2" fmla="*/ 1507524 w 1507524"/>
              <a:gd name="connsiteY2" fmla="*/ 469557 h 510746"/>
            </a:gdLst>
            <a:ahLst/>
            <a:cxnLst>
              <a:cxn ang="0">
                <a:pos x="connsiteX0" y="connsiteY0"/>
              </a:cxn>
              <a:cxn ang="0">
                <a:pos x="connsiteX1" y="connsiteY1"/>
              </a:cxn>
              <a:cxn ang="0">
                <a:pos x="connsiteX2" y="connsiteY2"/>
              </a:cxn>
            </a:cxnLst>
            <a:rect l="l" t="t" r="r" b="b"/>
            <a:pathLst>
              <a:path w="1507524" h="510746">
                <a:moveTo>
                  <a:pt x="0" y="0"/>
                </a:moveTo>
                <a:cubicBezTo>
                  <a:pt x="35010" y="177114"/>
                  <a:pt x="70021" y="354228"/>
                  <a:pt x="321275" y="432487"/>
                </a:cubicBezTo>
                <a:cubicBezTo>
                  <a:pt x="572529" y="510746"/>
                  <a:pt x="1507524" y="469557"/>
                  <a:pt x="1507524" y="469557"/>
                </a:cubicBezTo>
              </a:path>
            </a:pathLst>
          </a:custGeom>
          <a:ln>
            <a:headEnd type="none" w="med" len="med"/>
            <a:tailEnd type="none" w="med" len="me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ox(in)">
                                      <p:cBhvr>
                                        <p:cTn id="20" dur="500"/>
                                        <p:tgtEl>
                                          <p:spTgt spid="2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ox(in)">
                                      <p:cBhvr>
                                        <p:cTn id="28" dur="500"/>
                                        <p:tgtEl>
                                          <p:spTgt spid="23"/>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i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ox(in)">
                                      <p:cBhvr>
                                        <p:cTn id="36" dur="500"/>
                                        <p:tgtEl>
                                          <p:spTgt spid="35"/>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ox(in)">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ox(in)">
                                      <p:cBhvr>
                                        <p:cTn id="44" dur="500"/>
                                        <p:tgtEl>
                                          <p:spTgt spid="41"/>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ox(in)">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box(in)">
                                      <p:cBhvr>
                                        <p:cTn id="52" dur="500"/>
                                        <p:tgtEl>
                                          <p:spTgt spid="42"/>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box(in)">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ox(in)">
                                      <p:cBhvr>
                                        <p:cTn id="60" dur="500"/>
                                        <p:tgtEl>
                                          <p:spTgt spid="24"/>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ox(in)">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ox(in)">
                                      <p:cBhvr>
                                        <p:cTn id="68" dur="500"/>
                                        <p:tgtEl>
                                          <p:spTgt spid="28"/>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box(in)">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ox(in)">
                                      <p:cBhvr>
                                        <p:cTn id="76" dur="500"/>
                                        <p:tgtEl>
                                          <p:spTgt spid="31"/>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ox(in)">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box(in)">
                                      <p:cBhvr>
                                        <p:cTn id="84" dur="500"/>
                                        <p:tgtEl>
                                          <p:spTgt spid="32"/>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ox(in)">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ox(in)">
                                      <p:cBhvr>
                                        <p:cTn id="92" dur="500"/>
                                        <p:tgtEl>
                                          <p:spTgt spid="37"/>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box(in)">
                                      <p:cBhvr>
                                        <p:cTn id="95" dur="500"/>
                                        <p:tgtEl>
                                          <p:spTgt spid="34"/>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nodeType="click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box(in)">
                                      <p:cBhvr>
                                        <p:cTn id="100" dur="500"/>
                                        <p:tgtEl>
                                          <p:spTgt spid="45"/>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box(in)">
                                      <p:cBhvr>
                                        <p:cTn id="103" dur="500"/>
                                        <p:tgtEl>
                                          <p:spTgt spid="43"/>
                                        </p:tgtEl>
                                      </p:cBhvr>
                                    </p:animEffect>
                                  </p:childTnLst>
                                </p:cTn>
                              </p:par>
                            </p:childTnLst>
                          </p:cTn>
                        </p:par>
                      </p:childTnLst>
                    </p:cTn>
                  </p:par>
                  <p:par>
                    <p:cTn id="104" fill="hold">
                      <p:stCondLst>
                        <p:cond delay="indefinite"/>
                      </p:stCondLst>
                      <p:childTnLst>
                        <p:par>
                          <p:cTn id="105" fill="hold">
                            <p:stCondLst>
                              <p:cond delay="0"/>
                            </p:stCondLst>
                            <p:childTnLst>
                              <p:par>
                                <p:cTn id="106" presetID="4" presetClass="entr" presetSubtype="16"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box(in)">
                                      <p:cBhvr>
                                        <p:cTn id="108" dur="500"/>
                                        <p:tgtEl>
                                          <p:spTgt spid="47"/>
                                        </p:tgtEl>
                                      </p:cBhvr>
                                    </p:animEffect>
                                  </p:childTnLst>
                                </p:cTn>
                              </p:par>
                              <p:par>
                                <p:cTn id="109" presetID="4" presetClass="entr" presetSubtype="16"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box(in)">
                                      <p:cBhvr>
                                        <p:cTn id="11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5" grpId="0"/>
      <p:bldP spid="26" grpId="0"/>
      <p:bldP spid="27" grpId="0"/>
      <p:bldP spid="33" grpId="0" animBg="1"/>
      <p:bldP spid="34" grpId="0" animBg="1"/>
      <p:bldP spid="38" grpId="0" animBg="1"/>
      <p:bldP spid="39" grpId="0" animBg="1"/>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Di_Choi_CQ_005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8100"/>
            <a:ext cx="9144000" cy="6859588"/>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2291" name="Text Box 5"/>
          <p:cNvSpPr txBox="1">
            <a:spLocks noChangeArrowheads="1"/>
          </p:cNvSpPr>
          <p:nvPr/>
        </p:nvSpPr>
        <p:spPr bwMode="auto">
          <a:xfrm>
            <a:off x="495300" y="6188075"/>
            <a:ext cx="8153400" cy="523875"/>
          </a:xfrm>
          <a:prstGeom prst="rect">
            <a:avLst/>
          </a:prstGeom>
          <a:solidFill>
            <a:schemeClr val="accent1"/>
          </a:solidFill>
          <a:ln w="9525">
            <a:solidFill>
              <a:srgbClr val="993300"/>
            </a:solidFill>
            <a:miter lim="800000"/>
          </a:ln>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sz="2800" b="1">
                <a:solidFill>
                  <a:schemeClr val="bg1"/>
                </a:solidFill>
                <a:latin typeface="Times New Roman" panose="02020603050405020304" pitchFamily="18" charset="0"/>
                <a:cs typeface="Times New Roman" panose="02020603050405020304" pitchFamily="18" charset="0"/>
              </a:rPr>
              <a:t>TOÀN CẢNH KHU DI TÍCH NGUYỄN DU</a:t>
            </a:r>
            <a:endParaRPr lang="en-US" sz="28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9" name="Text Box 31"/>
          <p:cNvSpPr txBox="1">
            <a:spLocks noChangeArrowheads="1"/>
          </p:cNvSpPr>
          <p:nvPr/>
        </p:nvSpPr>
        <p:spPr bwMode="auto">
          <a:xfrm>
            <a:off x="228600" y="1752600"/>
            <a:ext cx="2209800" cy="4343400"/>
          </a:xfrm>
          <a:prstGeom prst="rect">
            <a:avLst/>
          </a:prstGeom>
          <a:solidFill>
            <a:srgbClr val="FFFF99"/>
          </a:solidFill>
          <a:ln w="9525">
            <a:solidFill>
              <a:srgbClr val="003399"/>
            </a:solidFill>
            <a:miter lim="800000"/>
          </a:ln>
        </p:spPr>
        <p:txBody>
          <a:bodyPr>
            <a:spAutoFit/>
          </a:bodyPr>
          <a:lstStyle/>
          <a:p>
            <a:pPr marL="457200" indent="-457200" algn="ctr">
              <a:spcBef>
                <a:spcPct val="50000"/>
              </a:spcBef>
              <a:defRPr/>
            </a:pPr>
            <a:r>
              <a:rPr lang="en-US" sz="2400" u="sng" dirty="0">
                <a:solidFill>
                  <a:srgbClr val="993300"/>
                </a:solidFill>
                <a:latin typeface="Times New Roman" panose="02020603050405020304" pitchFamily="18" charset="0"/>
                <a:cs typeface="+mn-cs"/>
              </a:rPr>
              <a:t>1</a:t>
            </a:r>
            <a:endParaRPr lang="en-US" sz="2400" u="sng" dirty="0">
              <a:solidFill>
                <a:srgbClr val="993300"/>
              </a:solidFill>
              <a:latin typeface="Times New Roman" panose="02020603050405020304" pitchFamily="18" charset="0"/>
              <a:cs typeface="+mn-cs"/>
            </a:endParaRPr>
          </a:p>
          <a:p>
            <a:pPr>
              <a:spcBef>
                <a:spcPct val="50000"/>
              </a:spcBef>
              <a:defRPr/>
            </a:pPr>
            <a:r>
              <a:rPr lang="en-US" sz="2800" b="1" dirty="0">
                <a:solidFill>
                  <a:srgbClr val="3333CC"/>
                </a:solidFill>
                <a:latin typeface="Times New Roman" panose="02020603050405020304" pitchFamily="18" charset="0"/>
                <a:cs typeface="+mn-cs"/>
              </a:rPr>
              <a:t>Thời </a:t>
            </a:r>
            <a:r>
              <a:rPr lang="vi-VN" sz="2800" b="1" dirty="0">
                <a:solidFill>
                  <a:srgbClr val="3333CC"/>
                </a:solidFill>
                <a:latin typeface="Times New Roman" panose="02020603050405020304" pitchFamily="18" charset="0"/>
                <a:cs typeface="+mn-cs"/>
              </a:rPr>
              <a:t>đại</a:t>
            </a:r>
            <a:endParaRPr lang="en-US" sz="2800" b="1" dirty="0">
              <a:solidFill>
                <a:srgbClr val="3333CC"/>
              </a:solidFill>
              <a:latin typeface="Times New Roman" panose="02020603050405020304" pitchFamily="18" charset="0"/>
              <a:cs typeface="+mn-cs"/>
            </a:endParaRPr>
          </a:p>
          <a:p>
            <a:pPr>
              <a:spcBef>
                <a:spcPct val="50000"/>
              </a:spcBef>
              <a:defRPr/>
            </a:pPr>
            <a:r>
              <a:rPr lang="en-US" sz="2400" b="1" dirty="0">
                <a:latin typeface="Times New Roman" panose="02020603050405020304" pitchFamily="18" charset="0"/>
                <a:cs typeface="+mn-cs"/>
              </a:rPr>
              <a:t>Bối cảnh của thời đại mà tác giả sống?</a:t>
            </a:r>
            <a:endParaRPr lang="en-US" sz="2400" b="1" dirty="0">
              <a:latin typeface="Times New Roman" panose="02020603050405020304" pitchFamily="18" charset="0"/>
              <a:cs typeface="+mn-cs"/>
            </a:endParaRPr>
          </a:p>
          <a:p>
            <a:pPr>
              <a:spcBef>
                <a:spcPct val="50000"/>
              </a:spcBef>
              <a:defRPr/>
            </a:pPr>
            <a:endParaRPr lang="en-US" sz="1400" b="1" dirty="0">
              <a:latin typeface="Times New Roman" panose="02020603050405020304" pitchFamily="18" charset="0"/>
              <a:cs typeface="+mn-cs"/>
            </a:endParaRPr>
          </a:p>
          <a:p>
            <a:pPr marL="457200" indent="-457200">
              <a:spcBef>
                <a:spcPct val="50000"/>
              </a:spcBef>
              <a:defRPr/>
            </a:pPr>
            <a:endParaRPr lang="en-US" sz="2400" b="1" dirty="0">
              <a:solidFill>
                <a:srgbClr val="3333CC"/>
              </a:solidFill>
              <a:latin typeface="Times New Roman" panose="02020603050405020304" pitchFamily="18" charset="0"/>
              <a:cs typeface="+mn-cs"/>
            </a:endParaRPr>
          </a:p>
          <a:p>
            <a:pPr marL="457200" indent="-457200">
              <a:spcBef>
                <a:spcPct val="50000"/>
              </a:spcBef>
              <a:defRPr/>
            </a:pPr>
            <a:endParaRPr lang="en-US" sz="2400" b="1" dirty="0">
              <a:solidFill>
                <a:srgbClr val="3333CC"/>
              </a:solidFill>
              <a:latin typeface="Times New Roman" panose="02020603050405020304" pitchFamily="18" charset="0"/>
              <a:cs typeface="+mn-cs"/>
            </a:endParaRPr>
          </a:p>
          <a:p>
            <a:pPr marL="457200" indent="-457200">
              <a:spcBef>
                <a:spcPct val="50000"/>
              </a:spcBef>
              <a:defRPr/>
            </a:pPr>
            <a:endParaRPr lang="en-US" sz="2400" dirty="0">
              <a:latin typeface="Times New Roman" panose="02020603050405020304" pitchFamily="18" charset="0"/>
              <a:cs typeface="+mn-cs"/>
            </a:endParaRPr>
          </a:p>
        </p:txBody>
      </p:sp>
      <p:sp>
        <p:nvSpPr>
          <p:cNvPr id="7171" name="Text Box 32"/>
          <p:cNvSpPr txBox="1">
            <a:spLocks noChangeArrowheads="1"/>
          </p:cNvSpPr>
          <p:nvPr/>
        </p:nvSpPr>
        <p:spPr bwMode="auto">
          <a:xfrm>
            <a:off x="2590800" y="1752600"/>
            <a:ext cx="2133600" cy="4340225"/>
          </a:xfrm>
          <a:prstGeom prst="rect">
            <a:avLst/>
          </a:prstGeom>
          <a:solidFill>
            <a:srgbClr val="FFFF99"/>
          </a:solidFill>
          <a:ln w="9525">
            <a:solidFill>
              <a:schemeClr val="tx1"/>
            </a:solidFill>
            <a:miter lim="800000"/>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400" u="sng" dirty="0">
                <a:solidFill>
                  <a:srgbClr val="993300"/>
                </a:solidFill>
                <a:latin typeface="Times New Roman" panose="02020603050405020304" pitchFamily="18" charset="0"/>
              </a:rPr>
              <a:t>2</a:t>
            </a:r>
            <a:endParaRPr lang="en-US" sz="2400" u="sng" dirty="0">
              <a:solidFill>
                <a:srgbClr val="993300"/>
              </a:solidFill>
              <a:latin typeface="Times New Roman" panose="02020603050405020304" pitchFamily="18" charset="0"/>
            </a:endParaRPr>
          </a:p>
          <a:p>
            <a:pPr eaLnBrk="1" hangingPunct="1">
              <a:spcBef>
                <a:spcPct val="50000"/>
              </a:spcBef>
            </a:pPr>
            <a:r>
              <a:rPr lang="en-US" sz="2400" b="1" dirty="0" err="1">
                <a:solidFill>
                  <a:srgbClr val="3333CC"/>
                </a:solidFill>
                <a:latin typeface="Times New Roman" panose="02020603050405020304" pitchFamily="18" charset="0"/>
              </a:rPr>
              <a:t>Cuộc</a:t>
            </a:r>
            <a:r>
              <a:rPr lang="en-US" sz="2400" b="1" dirty="0">
                <a:solidFill>
                  <a:srgbClr val="3333CC"/>
                </a:solidFill>
                <a:latin typeface="Times New Roman" panose="02020603050405020304" pitchFamily="18" charset="0"/>
              </a:rPr>
              <a:t> </a:t>
            </a:r>
            <a:r>
              <a:rPr lang="vi-VN" sz="2400" b="1" dirty="0">
                <a:solidFill>
                  <a:srgbClr val="3333CC"/>
                </a:solidFill>
                <a:latin typeface="Times New Roman" panose="02020603050405020304" pitchFamily="18" charset="0"/>
              </a:rPr>
              <a:t>đời</a:t>
            </a:r>
            <a:endParaRPr lang="en-US" sz="2400" b="1" dirty="0">
              <a:solidFill>
                <a:srgbClr val="3333CC"/>
              </a:solidFill>
              <a:latin typeface="Times New Roman" panose="02020603050405020304" pitchFamily="18" charset="0"/>
            </a:endParaRPr>
          </a:p>
          <a:p>
            <a:pPr eaLnBrk="1" hangingPunct="1">
              <a:spcBef>
                <a:spcPct val="50000"/>
              </a:spcBef>
            </a:pPr>
            <a:r>
              <a:rPr lang="en-US" sz="2400" b="1" dirty="0" err="1">
                <a:solidFill>
                  <a:schemeClr val="tx2"/>
                </a:solidFill>
                <a:latin typeface="Times New Roman" panose="02020603050405020304" pitchFamily="18" charset="0"/>
              </a:rPr>
              <a:t>Trình</a:t>
            </a:r>
            <a:r>
              <a:rPr lang="en-US" sz="2400" b="1" dirty="0">
                <a:solidFill>
                  <a:schemeClr val="tx2"/>
                </a:solidFill>
                <a:latin typeface="Times New Roman" panose="02020603050405020304" pitchFamily="18" charset="0"/>
              </a:rPr>
              <a:t> </a:t>
            </a:r>
            <a:r>
              <a:rPr lang="en-US" sz="2400" b="1" dirty="0" err="1">
                <a:solidFill>
                  <a:schemeClr val="tx2"/>
                </a:solidFill>
                <a:latin typeface="Times New Roman" panose="02020603050405020304" pitchFamily="18" charset="0"/>
              </a:rPr>
              <a:t>bày</a:t>
            </a:r>
            <a:r>
              <a:rPr lang="en-US" sz="2400" b="1" dirty="0">
                <a:solidFill>
                  <a:schemeClr val="tx2"/>
                </a:solidFill>
                <a:latin typeface="Times New Roman" panose="02020603050405020304" pitchFamily="18" charset="0"/>
              </a:rPr>
              <a:t> </a:t>
            </a:r>
            <a:r>
              <a:rPr lang="en-US" sz="2400" b="1" dirty="0" err="1">
                <a:solidFill>
                  <a:schemeClr val="tx2"/>
                </a:solidFill>
                <a:latin typeface="Times New Roman" panose="02020603050405020304" pitchFamily="18" charset="0"/>
              </a:rPr>
              <a:t>tiểu</a:t>
            </a:r>
            <a:r>
              <a:rPr lang="en-US" sz="2400" b="1" dirty="0">
                <a:solidFill>
                  <a:schemeClr val="tx2"/>
                </a:solidFill>
                <a:latin typeface="Times New Roman" panose="02020603050405020304" pitchFamily="18" charset="0"/>
              </a:rPr>
              <a:t> </a:t>
            </a:r>
            <a:r>
              <a:rPr lang="en-US" sz="2400" b="1" dirty="0" err="1">
                <a:solidFill>
                  <a:schemeClr val="tx2"/>
                </a:solidFill>
                <a:latin typeface="Times New Roman" panose="02020603050405020304" pitchFamily="18" charset="0"/>
              </a:rPr>
              <a:t>sử</a:t>
            </a:r>
            <a:r>
              <a:rPr lang="en-US" sz="2400" b="1" dirty="0">
                <a:solidFill>
                  <a:schemeClr val="tx2"/>
                </a:solidFill>
                <a:latin typeface="Times New Roman" panose="02020603050405020304" pitchFamily="18" charset="0"/>
              </a:rPr>
              <a:t> </a:t>
            </a:r>
            <a:r>
              <a:rPr lang="en-US" sz="2400" b="1" dirty="0" err="1">
                <a:solidFill>
                  <a:schemeClr val="tx2"/>
                </a:solidFill>
                <a:latin typeface="Times New Roman" panose="02020603050405020304" pitchFamily="18" charset="0"/>
              </a:rPr>
              <a:t>tác</a:t>
            </a:r>
            <a:r>
              <a:rPr lang="en-US" sz="2400" b="1" dirty="0">
                <a:solidFill>
                  <a:schemeClr val="tx2"/>
                </a:solidFill>
                <a:latin typeface="Times New Roman" panose="02020603050405020304" pitchFamily="18" charset="0"/>
              </a:rPr>
              <a:t> </a:t>
            </a:r>
            <a:r>
              <a:rPr lang="en-US" sz="2400" b="1" dirty="0" err="1">
                <a:solidFill>
                  <a:schemeClr val="tx2"/>
                </a:solidFill>
                <a:latin typeface="Times New Roman" panose="02020603050405020304" pitchFamily="18" charset="0"/>
              </a:rPr>
              <a:t>giả</a:t>
            </a:r>
            <a:r>
              <a:rPr lang="en-US" sz="2400" b="1" dirty="0">
                <a:solidFill>
                  <a:schemeClr val="tx2"/>
                </a:solidFill>
                <a:latin typeface="Times New Roman" panose="02020603050405020304" pitchFamily="18" charset="0"/>
              </a:rPr>
              <a:t>? ( </a:t>
            </a:r>
            <a:r>
              <a:rPr lang="en-US" sz="2400" b="1" dirty="0" err="1">
                <a:solidFill>
                  <a:schemeClr val="tx2"/>
                </a:solidFill>
                <a:latin typeface="Times New Roman" panose="02020603050405020304" pitchFamily="18" charset="0"/>
              </a:rPr>
              <a:t>tên</a:t>
            </a:r>
            <a:r>
              <a:rPr lang="en-US" sz="2400" b="1" dirty="0">
                <a:solidFill>
                  <a:schemeClr val="tx2"/>
                </a:solidFill>
                <a:latin typeface="Times New Roman" panose="02020603050405020304" pitchFamily="18" charset="0"/>
              </a:rPr>
              <a:t> </a:t>
            </a:r>
            <a:r>
              <a:rPr lang="en-US" sz="2400" b="1" dirty="0" err="1">
                <a:solidFill>
                  <a:schemeClr val="tx2"/>
                </a:solidFill>
                <a:latin typeface="Times New Roman" panose="02020603050405020304" pitchFamily="18" charset="0"/>
              </a:rPr>
              <a:t>tuổi</a:t>
            </a:r>
            <a:r>
              <a:rPr lang="en-US" sz="2400" b="1" dirty="0">
                <a:solidFill>
                  <a:schemeClr val="tx2"/>
                </a:solidFill>
                <a:latin typeface="Times New Roman" panose="02020603050405020304" pitchFamily="18" charset="0"/>
              </a:rPr>
              <a:t>, </a:t>
            </a:r>
            <a:r>
              <a:rPr lang="en-US" sz="2400" b="1" dirty="0" err="1">
                <a:solidFill>
                  <a:schemeClr val="tx2"/>
                </a:solidFill>
                <a:latin typeface="Times New Roman" panose="02020603050405020304" pitchFamily="18" charset="0"/>
              </a:rPr>
              <a:t>quê</a:t>
            </a:r>
            <a:r>
              <a:rPr lang="en-US" sz="2400" b="1" dirty="0">
                <a:solidFill>
                  <a:schemeClr val="tx2"/>
                </a:solidFill>
                <a:latin typeface="Times New Roman" panose="02020603050405020304" pitchFamily="18" charset="0"/>
              </a:rPr>
              <a:t> </a:t>
            </a:r>
            <a:r>
              <a:rPr lang="en-US" sz="2400" b="1" dirty="0" err="1">
                <a:solidFill>
                  <a:schemeClr val="tx2"/>
                </a:solidFill>
                <a:latin typeface="Times New Roman" panose="02020603050405020304" pitchFamily="18" charset="0"/>
              </a:rPr>
              <a:t>quán</a:t>
            </a:r>
            <a:r>
              <a:rPr lang="en-US" sz="2400" b="1" dirty="0">
                <a:solidFill>
                  <a:schemeClr val="tx2"/>
                </a:solidFill>
                <a:latin typeface="Times New Roman" panose="02020603050405020304" pitchFamily="18" charset="0"/>
              </a:rPr>
              <a:t>, </a:t>
            </a:r>
            <a:r>
              <a:rPr lang="en-US" sz="2400" b="1" dirty="0" err="1">
                <a:solidFill>
                  <a:schemeClr val="tx2"/>
                </a:solidFill>
                <a:latin typeface="Times New Roman" panose="02020603050405020304" pitchFamily="18" charset="0"/>
              </a:rPr>
              <a:t>xuất</a:t>
            </a:r>
            <a:r>
              <a:rPr lang="en-US" sz="2400" b="1" dirty="0">
                <a:solidFill>
                  <a:schemeClr val="tx2"/>
                </a:solidFill>
                <a:latin typeface="Times New Roman" panose="02020603050405020304" pitchFamily="18" charset="0"/>
              </a:rPr>
              <a:t> </a:t>
            </a:r>
            <a:r>
              <a:rPr lang="en-US" sz="2400" b="1" dirty="0" err="1">
                <a:solidFill>
                  <a:schemeClr val="tx2"/>
                </a:solidFill>
                <a:latin typeface="Times New Roman" panose="02020603050405020304" pitchFamily="18" charset="0"/>
              </a:rPr>
              <a:t>thân</a:t>
            </a:r>
            <a:r>
              <a:rPr lang="en-US" sz="2400" b="1" dirty="0">
                <a:solidFill>
                  <a:schemeClr val="tx2"/>
                </a:solidFill>
                <a:latin typeface="Times New Roman" panose="02020603050405020304" pitchFamily="18" charset="0"/>
              </a:rPr>
              <a:t>, </a:t>
            </a:r>
            <a:r>
              <a:rPr lang="en-US" sz="2400" b="1" dirty="0" err="1">
                <a:solidFill>
                  <a:schemeClr val="tx2"/>
                </a:solidFill>
                <a:latin typeface="Times New Roman" panose="02020603050405020304" pitchFamily="18" charset="0"/>
              </a:rPr>
              <a:t>những</a:t>
            </a:r>
            <a:r>
              <a:rPr lang="en-US" sz="2400" b="1" dirty="0">
                <a:solidFill>
                  <a:schemeClr val="tx2"/>
                </a:solidFill>
                <a:latin typeface="Times New Roman" panose="02020603050405020304" pitchFamily="18" charset="0"/>
              </a:rPr>
              <a:t> </a:t>
            </a:r>
            <a:r>
              <a:rPr lang="en-US" sz="2400" b="1" dirty="0" err="1">
                <a:solidFill>
                  <a:schemeClr val="tx2"/>
                </a:solidFill>
                <a:latin typeface="Times New Roman" panose="02020603050405020304" pitchFamily="18" charset="0"/>
              </a:rPr>
              <a:t>biến</a:t>
            </a:r>
            <a:r>
              <a:rPr lang="en-US" sz="2400" b="1" dirty="0">
                <a:solidFill>
                  <a:schemeClr val="tx2"/>
                </a:solidFill>
                <a:latin typeface="Times New Roman" panose="02020603050405020304" pitchFamily="18" charset="0"/>
              </a:rPr>
              <a:t> </a:t>
            </a:r>
            <a:r>
              <a:rPr lang="vi-VN" sz="2400" b="1" dirty="0">
                <a:solidFill>
                  <a:schemeClr val="tx2"/>
                </a:solidFill>
                <a:latin typeface="Times New Roman" panose="02020603050405020304" pitchFamily="18" charset="0"/>
              </a:rPr>
              <a:t>động</a:t>
            </a:r>
            <a:r>
              <a:rPr lang="en-US" sz="2400" b="1" dirty="0">
                <a:solidFill>
                  <a:schemeClr val="tx2"/>
                </a:solidFill>
                <a:latin typeface="Times New Roman" panose="02020603050405020304" pitchFamily="18" charset="0"/>
              </a:rPr>
              <a:t> </a:t>
            </a:r>
            <a:r>
              <a:rPr lang="en-US" sz="2400" b="1" dirty="0" err="1">
                <a:solidFill>
                  <a:schemeClr val="tx2"/>
                </a:solidFill>
                <a:latin typeface="Times New Roman" panose="02020603050405020304" pitchFamily="18" charset="0"/>
              </a:rPr>
              <a:t>của</a:t>
            </a:r>
            <a:r>
              <a:rPr lang="en-US" sz="2400" b="1" dirty="0">
                <a:solidFill>
                  <a:schemeClr val="tx2"/>
                </a:solidFill>
                <a:latin typeface="Times New Roman" panose="02020603050405020304" pitchFamily="18" charset="0"/>
              </a:rPr>
              <a:t> </a:t>
            </a:r>
            <a:r>
              <a:rPr lang="en-US" sz="2400" b="1" dirty="0" err="1">
                <a:solidFill>
                  <a:schemeClr val="tx2"/>
                </a:solidFill>
                <a:latin typeface="Times New Roman" panose="02020603050405020304" pitchFamily="18" charset="0"/>
              </a:rPr>
              <a:t>gia</a:t>
            </a:r>
            <a:r>
              <a:rPr lang="en-US" sz="2400" b="1" dirty="0">
                <a:solidFill>
                  <a:schemeClr val="tx2"/>
                </a:solidFill>
                <a:latin typeface="Times New Roman" panose="02020603050405020304" pitchFamily="18" charset="0"/>
              </a:rPr>
              <a:t> </a:t>
            </a:r>
            <a:r>
              <a:rPr lang="vi-VN" sz="2400" b="1" dirty="0">
                <a:solidFill>
                  <a:schemeClr val="tx2"/>
                </a:solidFill>
                <a:latin typeface="Times New Roman" panose="02020603050405020304" pitchFamily="18" charset="0"/>
              </a:rPr>
              <a:t>đình</a:t>
            </a:r>
            <a:r>
              <a:rPr lang="en-US" sz="2400" b="1" dirty="0">
                <a:solidFill>
                  <a:schemeClr val="tx2"/>
                </a:solidFill>
                <a:latin typeface="Times New Roman" panose="02020603050405020304" pitchFamily="18" charset="0"/>
              </a:rPr>
              <a:t>...) </a:t>
            </a:r>
            <a:endParaRPr lang="en-US" sz="2400" b="1" dirty="0">
              <a:solidFill>
                <a:schemeClr val="tx2"/>
              </a:solidFill>
              <a:latin typeface="Times New Roman" panose="02020603050405020304" pitchFamily="18" charset="0"/>
            </a:endParaRPr>
          </a:p>
          <a:p>
            <a:pPr eaLnBrk="1" hangingPunct="1">
              <a:spcBef>
                <a:spcPct val="50000"/>
              </a:spcBef>
            </a:pPr>
            <a:endParaRPr lang="en-US" sz="2400" dirty="0">
              <a:solidFill>
                <a:schemeClr val="tx2"/>
              </a:solidFill>
              <a:latin typeface="Times New Roman" panose="02020603050405020304" pitchFamily="18" charset="0"/>
            </a:endParaRPr>
          </a:p>
        </p:txBody>
      </p:sp>
      <p:sp>
        <p:nvSpPr>
          <p:cNvPr id="7172" name="Text Box 35"/>
          <p:cNvSpPr txBox="1">
            <a:spLocks noChangeArrowheads="1"/>
          </p:cNvSpPr>
          <p:nvPr/>
        </p:nvSpPr>
        <p:spPr bwMode="auto">
          <a:xfrm>
            <a:off x="4876799" y="1752601"/>
            <a:ext cx="1828801" cy="4154984"/>
          </a:xfrm>
          <a:prstGeom prst="rect">
            <a:avLst/>
          </a:prstGeom>
          <a:solidFill>
            <a:srgbClr val="FFFF99"/>
          </a:solidFill>
          <a:ln w="9525">
            <a:solidFill>
              <a:schemeClr val="tx1"/>
            </a:solidFill>
            <a:miter lim="800000"/>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400" u="sng" dirty="0">
                <a:solidFill>
                  <a:srgbClr val="993300"/>
                </a:solidFill>
                <a:latin typeface="Times New Roman" panose="02020603050405020304" pitchFamily="18" charset="0"/>
              </a:rPr>
              <a:t>3</a:t>
            </a:r>
            <a:endParaRPr lang="en-US" sz="2400" u="sng" dirty="0">
              <a:solidFill>
                <a:srgbClr val="993300"/>
              </a:solidFill>
              <a:latin typeface="Times New Roman" panose="02020603050405020304" pitchFamily="18" charset="0"/>
            </a:endParaRPr>
          </a:p>
          <a:p>
            <a:pPr eaLnBrk="1" hangingPunct="1">
              <a:spcBef>
                <a:spcPct val="50000"/>
              </a:spcBef>
            </a:pPr>
            <a:r>
              <a:rPr lang="en-US" sz="2400" b="1" dirty="0">
                <a:solidFill>
                  <a:srgbClr val="0000FF"/>
                </a:solidFill>
                <a:latin typeface="Times New Roman" panose="02020603050405020304" pitchFamily="18" charset="0"/>
              </a:rPr>
              <a:t>Con </a:t>
            </a:r>
            <a:r>
              <a:rPr lang="en-US" sz="2400" b="1" dirty="0" err="1">
                <a:solidFill>
                  <a:srgbClr val="0000FF"/>
                </a:solidFill>
                <a:latin typeface="Times New Roman" panose="02020603050405020304" pitchFamily="18" charset="0"/>
              </a:rPr>
              <a:t>ng</a:t>
            </a:r>
            <a:r>
              <a:rPr lang="vi-VN" sz="2400" b="1" dirty="0">
                <a:solidFill>
                  <a:srgbClr val="0000FF"/>
                </a:solidFill>
                <a:latin typeface="Times New Roman" panose="02020603050405020304" pitchFamily="18" charset="0"/>
              </a:rPr>
              <a:t>ười</a:t>
            </a:r>
            <a:endParaRPr lang="en-US" sz="2400" b="1" dirty="0">
              <a:solidFill>
                <a:srgbClr val="0000FF"/>
              </a:solidFill>
              <a:latin typeface="Times New Roman" panose="02020603050405020304" pitchFamily="18" charset="0"/>
            </a:endParaRPr>
          </a:p>
          <a:p>
            <a:pPr eaLnBrk="1" hangingPunct="1">
              <a:spcBef>
                <a:spcPct val="50000"/>
              </a:spcBef>
            </a:pPr>
            <a:r>
              <a:rPr lang="en-US" sz="2400" b="1" dirty="0" err="1">
                <a:latin typeface="Times New Roman" panose="02020603050405020304" pitchFamily="18" charset="0"/>
              </a:rPr>
              <a:t>Nêu</a:t>
            </a:r>
            <a:r>
              <a:rPr lang="en-US" sz="2400" b="1" dirty="0">
                <a:latin typeface="Times New Roman" panose="02020603050405020304" pitchFamily="18" charset="0"/>
              </a:rPr>
              <a:t>  </a:t>
            </a:r>
            <a:r>
              <a:rPr lang="en-US" sz="2400" b="1" dirty="0" err="1">
                <a:latin typeface="Times New Roman" panose="02020603050405020304" pitchFamily="18" charset="0"/>
              </a:rPr>
              <a:t>nh</a:t>
            </a:r>
            <a:r>
              <a:rPr lang="vi-VN" sz="2400" b="1" dirty="0">
                <a:latin typeface="Times New Roman" panose="02020603050405020304" pitchFamily="18" charset="0"/>
              </a:rPr>
              <a:t>ững </a:t>
            </a:r>
            <a:r>
              <a:rPr lang="en-US" sz="2400" b="1" dirty="0">
                <a:latin typeface="Times New Roman" panose="02020603050405020304" pitchFamily="18" charset="0"/>
              </a:rPr>
              <a:t> </a:t>
            </a:r>
            <a:r>
              <a:rPr lang="en-US" sz="2400" b="1" dirty="0" err="1">
                <a:latin typeface="Times New Roman" panose="02020603050405020304" pitchFamily="18" charset="0"/>
              </a:rPr>
              <a:t>nét</a:t>
            </a:r>
            <a:r>
              <a:rPr lang="en-US" sz="2400" b="1" dirty="0">
                <a:latin typeface="Times New Roman" panose="02020603050405020304" pitchFamily="18" charset="0"/>
              </a:rPr>
              <a:t> </a:t>
            </a:r>
            <a:r>
              <a:rPr lang="en-US" sz="2400" b="1" dirty="0" err="1">
                <a:latin typeface="Times New Roman" panose="02020603050405020304" pitchFamily="18" charset="0"/>
              </a:rPr>
              <a:t>chính</a:t>
            </a:r>
            <a:r>
              <a:rPr lang="en-US" sz="2400" b="1" dirty="0">
                <a:latin typeface="Times New Roman" panose="02020603050405020304" pitchFamily="18" charset="0"/>
              </a:rPr>
              <a:t> </a:t>
            </a:r>
            <a:r>
              <a:rPr lang="en-US" sz="2400" b="1" dirty="0" err="1">
                <a:latin typeface="Times New Roman" panose="02020603050405020304" pitchFamily="18" charset="0"/>
              </a:rPr>
              <a:t>về</a:t>
            </a:r>
            <a:r>
              <a:rPr lang="en-US" sz="2400" b="1" dirty="0">
                <a:latin typeface="Times New Roman" panose="02020603050405020304" pitchFamily="18" charset="0"/>
              </a:rPr>
              <a:t> con </a:t>
            </a:r>
            <a:r>
              <a:rPr lang="en-US" sz="2400" b="1" dirty="0" err="1">
                <a:latin typeface="Times New Roman" panose="02020603050405020304" pitchFamily="18" charset="0"/>
              </a:rPr>
              <a:t>ng</a:t>
            </a:r>
            <a:r>
              <a:rPr lang="vi-VN" sz="2400" b="1" dirty="0">
                <a:latin typeface="Times New Roman" panose="02020603050405020304" pitchFamily="18" charset="0"/>
              </a:rPr>
              <a:t>ười</a:t>
            </a:r>
            <a:r>
              <a:rPr lang="en-US" sz="2400" b="1" dirty="0">
                <a:latin typeface="Times New Roman" panose="02020603050405020304" pitchFamily="18" charset="0"/>
              </a:rPr>
              <a:t> </a:t>
            </a:r>
            <a:r>
              <a:rPr lang="en-US" sz="2400" b="1" dirty="0" err="1">
                <a:latin typeface="Times New Roman" panose="02020603050405020304" pitchFamily="18" charset="0"/>
              </a:rPr>
              <a:t>của</a:t>
            </a:r>
            <a:r>
              <a:rPr lang="en-US" sz="2400" b="1" dirty="0">
                <a:latin typeface="Times New Roman" panose="02020603050405020304" pitchFamily="18" charset="0"/>
              </a:rPr>
              <a:t> </a:t>
            </a:r>
            <a:r>
              <a:rPr lang="en-US" sz="2400" b="1" dirty="0" err="1">
                <a:latin typeface="Times New Roman" panose="02020603050405020304" pitchFamily="18" charset="0"/>
              </a:rPr>
              <a:t>Nguyễn</a:t>
            </a:r>
            <a:r>
              <a:rPr lang="en-US" sz="2400" b="1" dirty="0">
                <a:latin typeface="Times New Roman" panose="02020603050405020304" pitchFamily="18" charset="0"/>
              </a:rPr>
              <a:t> Du ?</a:t>
            </a:r>
            <a:endParaRPr lang="en-US" sz="2400" b="1" dirty="0">
              <a:latin typeface="Times New Roman" panose="02020603050405020304" pitchFamily="18" charset="0"/>
            </a:endParaRPr>
          </a:p>
          <a:p>
            <a:pPr eaLnBrk="1" hangingPunct="1">
              <a:spcBef>
                <a:spcPct val="50000"/>
              </a:spcBef>
            </a:pPr>
            <a:endParaRPr lang="en-US" sz="2400" dirty="0">
              <a:latin typeface="Times New Roman" panose="02020603050405020304" pitchFamily="18" charset="0"/>
            </a:endParaRPr>
          </a:p>
          <a:p>
            <a:pPr eaLnBrk="1" hangingPunct="1">
              <a:spcBef>
                <a:spcPct val="50000"/>
              </a:spcBef>
            </a:pPr>
            <a:endParaRPr lang="en-US" sz="2400" dirty="0">
              <a:latin typeface="Times New Roman" panose="02020603050405020304" pitchFamily="18" charset="0"/>
            </a:endParaRPr>
          </a:p>
        </p:txBody>
      </p:sp>
      <p:sp>
        <p:nvSpPr>
          <p:cNvPr id="7173" name="Text Box 36"/>
          <p:cNvSpPr txBox="1">
            <a:spLocks noChangeArrowheads="1"/>
          </p:cNvSpPr>
          <p:nvPr/>
        </p:nvSpPr>
        <p:spPr bwMode="auto">
          <a:xfrm>
            <a:off x="6877050" y="1752600"/>
            <a:ext cx="2266950" cy="3877985"/>
          </a:xfrm>
          <a:prstGeom prst="rect">
            <a:avLst/>
          </a:prstGeom>
          <a:solidFill>
            <a:srgbClr val="FFFF99"/>
          </a:solidFill>
          <a:ln w="9525">
            <a:solidFill>
              <a:schemeClr val="tx1"/>
            </a:solidFill>
            <a:miter lim="800000"/>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400" b="1" u="sng" dirty="0">
                <a:solidFill>
                  <a:srgbClr val="993300"/>
                </a:solidFill>
                <a:latin typeface="Times New Roman" panose="02020603050405020304" pitchFamily="18" charset="0"/>
              </a:rPr>
              <a:t>4</a:t>
            </a:r>
            <a:endParaRPr lang="en-US" sz="2400" b="1" u="sng" dirty="0">
              <a:solidFill>
                <a:srgbClr val="993300"/>
              </a:solidFill>
              <a:latin typeface="Times New Roman" panose="02020603050405020304" pitchFamily="18" charset="0"/>
            </a:endParaRPr>
          </a:p>
          <a:p>
            <a:pPr eaLnBrk="1" hangingPunct="1">
              <a:spcBef>
                <a:spcPct val="50000"/>
              </a:spcBef>
            </a:pPr>
            <a:r>
              <a:rPr lang="en-US" sz="2400" b="1" dirty="0" err="1">
                <a:solidFill>
                  <a:srgbClr val="3333CC"/>
                </a:solidFill>
                <a:latin typeface="Times New Roman" panose="02020603050405020304" pitchFamily="18" charset="0"/>
              </a:rPr>
              <a:t>Sự</a:t>
            </a:r>
            <a:r>
              <a:rPr lang="en-US" sz="2400" b="1" dirty="0">
                <a:solidFill>
                  <a:srgbClr val="3333CC"/>
                </a:solidFill>
                <a:latin typeface="Times New Roman" panose="02020603050405020304" pitchFamily="18" charset="0"/>
              </a:rPr>
              <a:t> </a:t>
            </a:r>
            <a:r>
              <a:rPr lang="en-US" sz="2400" b="1" dirty="0" err="1">
                <a:solidFill>
                  <a:srgbClr val="3333CC"/>
                </a:solidFill>
                <a:latin typeface="Times New Roman" panose="02020603050405020304" pitchFamily="18" charset="0"/>
              </a:rPr>
              <a:t>nghiệp</a:t>
            </a:r>
            <a:r>
              <a:rPr lang="en-US" sz="2400" b="1" dirty="0">
                <a:solidFill>
                  <a:srgbClr val="3333CC"/>
                </a:solidFill>
                <a:latin typeface="Times New Roman" panose="02020603050405020304" pitchFamily="18" charset="0"/>
              </a:rPr>
              <a:t> </a:t>
            </a:r>
            <a:r>
              <a:rPr lang="en-US" sz="2400" b="1" dirty="0" err="1">
                <a:solidFill>
                  <a:srgbClr val="3333CC"/>
                </a:solidFill>
                <a:latin typeface="Times New Roman" panose="02020603050405020304" pitchFamily="18" charset="0"/>
              </a:rPr>
              <a:t>sáng</a:t>
            </a:r>
            <a:r>
              <a:rPr lang="en-US" sz="2400" b="1" dirty="0">
                <a:solidFill>
                  <a:srgbClr val="3333CC"/>
                </a:solidFill>
                <a:latin typeface="Times New Roman" panose="02020603050405020304" pitchFamily="18" charset="0"/>
              </a:rPr>
              <a:t> </a:t>
            </a:r>
            <a:r>
              <a:rPr lang="en-US" sz="2400" b="1" dirty="0" err="1">
                <a:solidFill>
                  <a:srgbClr val="3333CC"/>
                </a:solidFill>
                <a:latin typeface="Times New Roman" panose="02020603050405020304" pitchFamily="18" charset="0"/>
              </a:rPr>
              <a:t>tác</a:t>
            </a:r>
            <a:endParaRPr lang="en-US" sz="2400" b="1" dirty="0">
              <a:solidFill>
                <a:srgbClr val="3333CC"/>
              </a:solidFill>
              <a:latin typeface="Times New Roman" panose="02020603050405020304" pitchFamily="18" charset="0"/>
            </a:endParaRPr>
          </a:p>
          <a:p>
            <a:pPr eaLnBrk="1" hangingPunct="1">
              <a:spcBef>
                <a:spcPct val="50000"/>
              </a:spcBef>
            </a:pPr>
            <a:r>
              <a:rPr lang="en-US" sz="2400" b="1" dirty="0" err="1">
                <a:latin typeface="Times New Roman" panose="02020603050405020304" pitchFamily="18" charset="0"/>
              </a:rPr>
              <a:t>Những</a:t>
            </a:r>
            <a:r>
              <a:rPr lang="en-US" sz="2400" b="1" dirty="0">
                <a:latin typeface="Times New Roman" panose="02020603050405020304" pitchFamily="18" charset="0"/>
              </a:rPr>
              <a:t> </a:t>
            </a:r>
            <a:r>
              <a:rPr lang="en-US" sz="2400" b="1" dirty="0" err="1">
                <a:latin typeface="Times New Roman" panose="02020603050405020304" pitchFamily="18" charset="0"/>
              </a:rPr>
              <a:t>tác</a:t>
            </a:r>
            <a:r>
              <a:rPr lang="en-US" sz="2400" b="1" dirty="0">
                <a:latin typeface="Times New Roman" panose="02020603050405020304" pitchFamily="18" charset="0"/>
              </a:rPr>
              <a:t> </a:t>
            </a:r>
            <a:r>
              <a:rPr lang="en-US" sz="2400" b="1" dirty="0" err="1">
                <a:latin typeface="Times New Roman" panose="02020603050405020304" pitchFamily="18" charset="0"/>
              </a:rPr>
              <a:t>phẩm</a:t>
            </a:r>
            <a:r>
              <a:rPr lang="en-US" sz="2400" b="1" dirty="0">
                <a:latin typeface="Times New Roman" panose="02020603050405020304" pitchFamily="18" charset="0"/>
              </a:rPr>
              <a:t> </a:t>
            </a:r>
            <a:r>
              <a:rPr lang="en-US" sz="2400" b="1" dirty="0" err="1">
                <a:latin typeface="Times New Roman" panose="02020603050405020304" pitchFamily="18" charset="0"/>
              </a:rPr>
              <a:t>nào</a:t>
            </a:r>
            <a:r>
              <a:rPr lang="en-US" sz="2400" b="1" dirty="0">
                <a:latin typeface="Times New Roman" panose="02020603050405020304" pitchFamily="18" charset="0"/>
              </a:rPr>
              <a:t> </a:t>
            </a:r>
            <a:r>
              <a:rPr lang="en-US" sz="2400" b="1" dirty="0" err="1">
                <a:latin typeface="Times New Roman" panose="02020603050405020304" pitchFamily="18" charset="0"/>
              </a:rPr>
              <a:t>làm</a:t>
            </a:r>
            <a:r>
              <a:rPr lang="en-US" sz="2400" b="1" dirty="0">
                <a:latin typeface="Times New Roman" panose="02020603050405020304" pitchFamily="18" charset="0"/>
              </a:rPr>
              <a:t> </a:t>
            </a:r>
            <a:r>
              <a:rPr lang="en-US" sz="2400" b="1" dirty="0" err="1">
                <a:latin typeface="Times New Roman" panose="02020603050405020304" pitchFamily="18" charset="0"/>
              </a:rPr>
              <a:t>nên</a:t>
            </a:r>
            <a:r>
              <a:rPr lang="en-US" sz="2400" b="1" dirty="0">
                <a:latin typeface="Times New Roman" panose="02020603050405020304" pitchFamily="18" charset="0"/>
              </a:rPr>
              <a:t> </a:t>
            </a:r>
            <a:r>
              <a:rPr lang="en-US" sz="2400" b="1" dirty="0" err="1">
                <a:latin typeface="Times New Roman" panose="02020603050405020304" pitchFamily="18" charset="0"/>
              </a:rPr>
              <a:t>tên</a:t>
            </a:r>
            <a:r>
              <a:rPr lang="en-US" sz="2400" b="1" dirty="0">
                <a:latin typeface="Times New Roman" panose="02020603050405020304" pitchFamily="18" charset="0"/>
              </a:rPr>
              <a:t> </a:t>
            </a:r>
            <a:r>
              <a:rPr lang="en-US" sz="2400" b="1" dirty="0" err="1">
                <a:latin typeface="Times New Roman" panose="02020603050405020304" pitchFamily="18" charset="0"/>
              </a:rPr>
              <a:t>tuổi</a:t>
            </a:r>
            <a:r>
              <a:rPr lang="en-US" sz="2400" b="1" dirty="0">
                <a:latin typeface="Times New Roman" panose="02020603050405020304" pitchFamily="18" charset="0"/>
              </a:rPr>
              <a:t> </a:t>
            </a:r>
            <a:r>
              <a:rPr lang="en-US" sz="2400" b="1" dirty="0" err="1">
                <a:latin typeface="Times New Roman" panose="02020603050405020304" pitchFamily="18" charset="0"/>
              </a:rPr>
              <a:t>của</a:t>
            </a:r>
            <a:r>
              <a:rPr lang="en-US" sz="2400" b="1" dirty="0">
                <a:latin typeface="Times New Roman" panose="02020603050405020304" pitchFamily="18" charset="0"/>
              </a:rPr>
              <a:t> </a:t>
            </a:r>
            <a:r>
              <a:rPr lang="vi-VN" sz="2400" b="1" dirty="0">
                <a:latin typeface="Times New Roman" panose="02020603050405020304" pitchFamily="18" charset="0"/>
              </a:rPr>
              <a:t>đại</a:t>
            </a:r>
            <a:r>
              <a:rPr lang="en-US" sz="2400" b="1" dirty="0">
                <a:latin typeface="Times New Roman" panose="02020603050405020304" pitchFamily="18" charset="0"/>
              </a:rPr>
              <a:t> </a:t>
            </a:r>
            <a:r>
              <a:rPr lang="en-US" sz="2400" b="1" dirty="0" err="1">
                <a:latin typeface="Times New Roman" panose="02020603050405020304" pitchFamily="18" charset="0"/>
              </a:rPr>
              <a:t>thi</a:t>
            </a:r>
            <a:r>
              <a:rPr lang="en-US" sz="2400" b="1" dirty="0">
                <a:latin typeface="Times New Roman" panose="02020603050405020304" pitchFamily="18" charset="0"/>
              </a:rPr>
              <a:t> </a:t>
            </a:r>
            <a:r>
              <a:rPr lang="en-US" sz="2400" b="1" dirty="0" err="1">
                <a:latin typeface="Times New Roman" panose="02020603050405020304" pitchFamily="18" charset="0"/>
              </a:rPr>
              <a:t>hào</a:t>
            </a:r>
            <a:r>
              <a:rPr lang="en-US" sz="2400" b="1" dirty="0">
                <a:latin typeface="Times New Roman" panose="02020603050405020304" pitchFamily="18" charset="0"/>
              </a:rPr>
              <a:t>?</a:t>
            </a:r>
            <a:endParaRPr lang="en-US" sz="2400" b="1" dirty="0">
              <a:latin typeface="Times New Roman" panose="02020603050405020304" pitchFamily="18" charset="0"/>
            </a:endParaRPr>
          </a:p>
          <a:p>
            <a:pPr eaLnBrk="1" hangingPunct="1">
              <a:spcBef>
                <a:spcPct val="50000"/>
              </a:spcBef>
              <a:buFontTx/>
              <a:buChar char="-"/>
            </a:pPr>
            <a:endParaRPr lang="en-US" b="1" dirty="0">
              <a:latin typeface="Times New Roman" panose="02020603050405020304" pitchFamily="18" charset="0"/>
            </a:endParaRPr>
          </a:p>
          <a:p>
            <a:pPr eaLnBrk="1" hangingPunct="1">
              <a:spcBef>
                <a:spcPct val="50000"/>
              </a:spcBef>
              <a:buFontTx/>
              <a:buChar char="-"/>
            </a:pPr>
            <a:endParaRPr lang="en-US" b="1" dirty="0">
              <a:latin typeface="Times New Roman" panose="02020603050405020304" pitchFamily="18" charset="0"/>
            </a:endParaRPr>
          </a:p>
        </p:txBody>
      </p:sp>
      <p:sp>
        <p:nvSpPr>
          <p:cNvPr id="7174" name="Text Box 38"/>
          <p:cNvSpPr txBox="1">
            <a:spLocks noChangeArrowheads="1"/>
          </p:cNvSpPr>
          <p:nvPr/>
        </p:nvSpPr>
        <p:spPr bwMode="auto">
          <a:xfrm>
            <a:off x="2590800" y="457200"/>
            <a:ext cx="4495800" cy="588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3200" b="1" dirty="0" err="1">
                <a:solidFill>
                  <a:schemeClr val="tx2"/>
                </a:solidFill>
                <a:latin typeface="Times New Roman" panose="02020603050405020304" pitchFamily="18" charset="0"/>
              </a:rPr>
              <a:t>Nội</a:t>
            </a:r>
            <a:r>
              <a:rPr lang="en-US" sz="3200" b="1" dirty="0">
                <a:solidFill>
                  <a:schemeClr val="tx2"/>
                </a:solidFill>
                <a:latin typeface="Times New Roman" panose="02020603050405020304" pitchFamily="18" charset="0"/>
              </a:rPr>
              <a:t> dung</a:t>
            </a:r>
            <a:endParaRPr lang="en-US" sz="3200" b="1" dirty="0">
              <a:solidFill>
                <a:schemeClr val="tx2"/>
              </a:solidFill>
              <a:latin typeface="Times New Roman" panose="02020603050405020304" pitchFamily="18" charset="0"/>
            </a:endParaRPr>
          </a:p>
        </p:txBody>
      </p:sp>
      <p:sp>
        <p:nvSpPr>
          <p:cNvPr id="7175" name="Line 43"/>
          <p:cNvSpPr>
            <a:spLocks noChangeShapeType="1"/>
          </p:cNvSpPr>
          <p:nvPr/>
        </p:nvSpPr>
        <p:spPr bwMode="auto">
          <a:xfrm flipH="1">
            <a:off x="1828800" y="1066800"/>
            <a:ext cx="2971800" cy="762000"/>
          </a:xfrm>
          <a:prstGeom prst="line">
            <a:avLst/>
          </a:prstGeom>
          <a:noFill/>
          <a:ln w="38100">
            <a:solidFill>
              <a:srgbClr val="E91303"/>
            </a:solidFill>
            <a:rou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6" name="Line 44"/>
          <p:cNvSpPr>
            <a:spLocks noChangeShapeType="1"/>
          </p:cNvSpPr>
          <p:nvPr/>
        </p:nvSpPr>
        <p:spPr bwMode="auto">
          <a:xfrm flipH="1">
            <a:off x="3733800" y="1066800"/>
            <a:ext cx="1066800" cy="762000"/>
          </a:xfrm>
          <a:prstGeom prst="line">
            <a:avLst/>
          </a:prstGeom>
          <a:noFill/>
          <a:ln w="38100">
            <a:solidFill>
              <a:srgbClr val="E91303"/>
            </a:solidFill>
            <a:rou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7" name="Line 45"/>
          <p:cNvSpPr>
            <a:spLocks noChangeShapeType="1"/>
          </p:cNvSpPr>
          <p:nvPr/>
        </p:nvSpPr>
        <p:spPr bwMode="auto">
          <a:xfrm>
            <a:off x="4876800" y="1066800"/>
            <a:ext cx="762000" cy="838200"/>
          </a:xfrm>
          <a:prstGeom prst="line">
            <a:avLst/>
          </a:prstGeom>
          <a:noFill/>
          <a:ln w="38100">
            <a:solidFill>
              <a:srgbClr val="E91303"/>
            </a:solidFill>
            <a:rou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8" name="Line 46"/>
          <p:cNvSpPr>
            <a:spLocks noChangeShapeType="1"/>
          </p:cNvSpPr>
          <p:nvPr/>
        </p:nvSpPr>
        <p:spPr bwMode="auto">
          <a:xfrm>
            <a:off x="4876800" y="1066800"/>
            <a:ext cx="3124200" cy="914400"/>
          </a:xfrm>
          <a:prstGeom prst="line">
            <a:avLst/>
          </a:prstGeom>
          <a:noFill/>
          <a:ln w="38100">
            <a:solidFill>
              <a:srgbClr val="E91303"/>
            </a:solidFill>
            <a:rou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9" name="TextBox 14"/>
          <p:cNvSpPr txBox="1">
            <a:spLocks noChangeArrowheads="1"/>
          </p:cNvSpPr>
          <p:nvPr/>
        </p:nvSpPr>
        <p:spPr bwMode="auto">
          <a:xfrm>
            <a:off x="228600" y="4267200"/>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b="1" dirty="0">
                <a:latin typeface="Times New Roman" panose="02020603050405020304" pitchFamily="18" charset="0"/>
              </a:rPr>
              <a:t>=&gt; </a:t>
            </a:r>
            <a:r>
              <a:rPr lang="en-US" sz="2400" b="1" dirty="0" err="1">
                <a:latin typeface="Times New Roman" panose="02020603050405020304" pitchFamily="18" charset="0"/>
              </a:rPr>
              <a:t>Ảnh</a:t>
            </a:r>
            <a:r>
              <a:rPr lang="en-US" sz="2400" b="1" dirty="0">
                <a:latin typeface="Times New Roman" panose="02020603050405020304" pitchFamily="18" charset="0"/>
              </a:rPr>
              <a:t> </a:t>
            </a:r>
            <a:r>
              <a:rPr lang="en-US" sz="2400" b="1" dirty="0" err="1">
                <a:latin typeface="Times New Roman" panose="02020603050405020304" pitchFamily="18" charset="0"/>
              </a:rPr>
              <a:t>hưởng</a:t>
            </a:r>
            <a:r>
              <a:rPr lang="en-US" sz="2400" b="1" dirty="0">
                <a:latin typeface="Times New Roman" panose="02020603050405020304" pitchFamily="18" charset="0"/>
              </a:rPr>
              <a:t> </a:t>
            </a:r>
            <a:r>
              <a:rPr lang="en-US" sz="2400" b="1" dirty="0" err="1">
                <a:latin typeface="Times New Roman" panose="02020603050405020304" pitchFamily="18" charset="0"/>
              </a:rPr>
              <a:t>gì</a:t>
            </a:r>
            <a:r>
              <a:rPr lang="en-US" sz="2400" b="1" dirty="0">
                <a:latin typeface="Times New Roman" panose="02020603050405020304" pitchFamily="18" charset="0"/>
              </a:rPr>
              <a:t> </a:t>
            </a:r>
            <a:r>
              <a:rPr lang="vi-VN" sz="2400" b="1" dirty="0">
                <a:latin typeface="Times New Roman" panose="02020603050405020304" pitchFamily="18" charset="0"/>
              </a:rPr>
              <a:t>đến</a:t>
            </a:r>
            <a:r>
              <a:rPr lang="en-US" sz="2400" b="1" dirty="0">
                <a:latin typeface="Times New Roman" panose="02020603050405020304" pitchFamily="18" charset="0"/>
              </a:rPr>
              <a:t> </a:t>
            </a:r>
            <a:r>
              <a:rPr lang="en-US" sz="2400" b="1" dirty="0" err="1">
                <a:latin typeface="Times New Roman" panose="02020603050405020304" pitchFamily="18" charset="0"/>
              </a:rPr>
              <a:t>Nguyễn</a:t>
            </a:r>
            <a:r>
              <a:rPr lang="en-US" sz="2400" b="1" dirty="0">
                <a:latin typeface="Times New Roman" panose="02020603050405020304" pitchFamily="18" charset="0"/>
              </a:rPr>
              <a:t> Du?</a:t>
            </a:r>
            <a:endParaRPr lang="en-US" sz="2400" b="1" dirty="0">
              <a:latin typeface="Times New Roman" panose="02020603050405020304" pitchFamily="18" charset="0"/>
            </a:endParaRPr>
          </a:p>
        </p:txBody>
      </p:sp>
      <p:sp>
        <p:nvSpPr>
          <p:cNvPr id="7180" name="TextBox 15"/>
          <p:cNvSpPr txBox="1">
            <a:spLocks noChangeArrowheads="1"/>
          </p:cNvSpPr>
          <p:nvPr/>
        </p:nvSpPr>
        <p:spPr bwMode="auto">
          <a:xfrm>
            <a:off x="2590800" y="55626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Symbol" panose="05050102010706020507" pitchFamily="18" charset="2"/>
              <a:buChar char="Þ"/>
            </a:pPr>
            <a:r>
              <a:rPr lang="en-US" sz="2400">
                <a:latin typeface="Times New Roman" panose="02020603050405020304" pitchFamily="18" charset="0"/>
              </a:rPr>
              <a:t> Nhận xét</a:t>
            </a:r>
            <a:endParaRPr lang="en-US" sz="2400">
              <a:latin typeface="Times New Roman" panose="02020603050405020304" pitchFamily="18" charset="0"/>
            </a:endParaRPr>
          </a:p>
        </p:txBody>
      </p:sp>
      <p:sp>
        <p:nvSpPr>
          <p:cNvPr id="13" name="TextBox 4"/>
          <p:cNvSpPr txBox="1">
            <a:spLocks noChangeArrowheads="1"/>
          </p:cNvSpPr>
          <p:nvPr/>
        </p:nvSpPr>
        <p:spPr bwMode="auto">
          <a:xfrm>
            <a:off x="533400" y="0"/>
            <a:ext cx="845820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TƯ DUY</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182" name="Text Box 17"/>
          <p:cNvSpPr txBox="1">
            <a:spLocks noChangeArrowheads="1"/>
          </p:cNvSpPr>
          <p:nvPr/>
        </p:nvSpPr>
        <p:spPr bwMode="auto">
          <a:xfrm>
            <a:off x="6553200" y="0"/>
            <a:ext cx="2057400" cy="461963"/>
          </a:xfrm>
          <a:prstGeom prst="rect">
            <a:avLst/>
          </a:prstGeom>
          <a:solidFill>
            <a:srgbClr val="990000"/>
          </a:solidFill>
          <a:ln w="12700" cap="sq">
            <a:solidFill>
              <a:srgbClr val="00FF00"/>
            </a:solidFill>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400" b="1" dirty="0">
                <a:solidFill>
                  <a:srgbClr val="FFFF00"/>
                </a:solidFill>
                <a:latin typeface="Times New Roman" panose="02020603050405020304" pitchFamily="18" charset="0"/>
                <a:cs typeface="Times New Roman" panose="02020603050405020304" pitchFamily="18" charset="0"/>
              </a:rPr>
              <a:t>3 </a:t>
            </a:r>
            <a:r>
              <a:rPr lang="en-US" sz="2400" b="1" dirty="0" err="1">
                <a:solidFill>
                  <a:srgbClr val="FFFF00"/>
                </a:solidFill>
                <a:latin typeface="Times New Roman" panose="02020603050405020304" pitchFamily="18" charset="0"/>
                <a:cs typeface="Times New Roman" panose="02020603050405020304" pitchFamily="18" charset="0"/>
              </a:rPr>
              <a:t>phút</a:t>
            </a:r>
            <a:endParaRPr lang="en-US" sz="2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tritre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371600"/>
            <a:ext cx="4457700" cy="5486400"/>
          </a:xfrm>
          <a:prstGeom prst="rect">
            <a:avLst/>
          </a:prstGeom>
          <a:noFill/>
          <a:ln w="28575" algn="ctr">
            <a:solidFill>
              <a:srgbClr val="0000CC"/>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97283" name="Picture 3" descr="trit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371600"/>
            <a:ext cx="4648200" cy="5486400"/>
          </a:xfrm>
          <a:prstGeom prst="rect">
            <a:avLst/>
          </a:prstGeom>
          <a:noFill/>
          <a:ln w="28575" algn="ctr">
            <a:solidFill>
              <a:srgbClr val="0000CC"/>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97284" name="Text Box 4"/>
          <p:cNvSpPr txBox="1">
            <a:spLocks noChangeArrowheads="1"/>
          </p:cNvSpPr>
          <p:nvPr/>
        </p:nvSpPr>
        <p:spPr bwMode="auto">
          <a:xfrm>
            <a:off x="4495800" y="6253163"/>
            <a:ext cx="4800600" cy="523875"/>
          </a:xfrm>
          <a:prstGeom prst="rect">
            <a:avLst/>
          </a:prstGeom>
          <a:noFill/>
          <a:ln w="57150" cmpd="thickThin" algn="ctr">
            <a:noFill/>
            <a:miter lim="800000"/>
          </a:ln>
          <a:effectLst/>
        </p:spPr>
        <p:txBody>
          <a:bodyPr>
            <a:spAutoFit/>
          </a:bodyPr>
          <a:lstStyle/>
          <a:p>
            <a:pPr>
              <a:defRPr/>
            </a:pPr>
            <a:r>
              <a:rPr lang="vi-VN" sz="2800" b="1" dirty="0">
                <a:solidFill>
                  <a:schemeClr val="bg1"/>
                </a:solidFill>
                <a:latin typeface="+mj-lt"/>
              </a:rPr>
              <a:t>Bàn thờ đặt tại nhà Lưu Niệm</a:t>
            </a:r>
            <a:endParaRPr lang="vi-VN" sz="2800" b="1" dirty="0">
              <a:solidFill>
                <a:schemeClr val="bg1"/>
              </a:solidFill>
              <a:latin typeface="+mj-lt"/>
            </a:endParaRPr>
          </a:p>
        </p:txBody>
      </p:sp>
      <p:sp>
        <p:nvSpPr>
          <p:cNvPr id="97285" name="Text Box 5"/>
          <p:cNvSpPr txBox="1">
            <a:spLocks noChangeArrowheads="1"/>
          </p:cNvSpPr>
          <p:nvPr/>
        </p:nvSpPr>
        <p:spPr bwMode="auto">
          <a:xfrm>
            <a:off x="-95250" y="6238875"/>
            <a:ext cx="4643438" cy="523875"/>
          </a:xfrm>
          <a:prstGeom prst="rect">
            <a:avLst/>
          </a:prstGeom>
          <a:noFill/>
          <a:ln w="57150" cmpd="thickThin" algn="ctr">
            <a:noFill/>
            <a:miter lim="800000"/>
          </a:ln>
          <a:effectLst/>
        </p:spPr>
        <p:txBody>
          <a:bodyPr>
            <a:spAutoFit/>
          </a:bodyPr>
          <a:lstStyle/>
          <a:p>
            <a:pPr algn="ctr">
              <a:spcBef>
                <a:spcPct val="50000"/>
              </a:spcBef>
              <a:buFont typeface="Wingdings" panose="05000000000000000000" pitchFamily="2" charset="2"/>
              <a:buNone/>
              <a:defRPr/>
            </a:pPr>
            <a:r>
              <a:rPr lang="en-US" sz="2400" dirty="0">
                <a:solidFill>
                  <a:srgbClr val="0000FF"/>
                </a:solidFill>
                <a:effectLst>
                  <a:outerShdw blurRad="38100" dist="38100" dir="2700000" algn="tl">
                    <a:srgbClr val="C0C0C0"/>
                  </a:outerShdw>
                </a:effectLst>
                <a:latin typeface="VNI-Times" pitchFamily="2" charset="0"/>
              </a:rPr>
              <a:t> </a:t>
            </a:r>
            <a:r>
              <a:rPr lang="en-US" sz="2800" b="1" dirty="0" err="1">
                <a:solidFill>
                  <a:schemeClr val="bg1"/>
                </a:solidFill>
                <a:latin typeface="Times New Roman" panose="02020603050405020304" pitchFamily="18" charset="0"/>
                <a:cs typeface="Times New Roman" panose="02020603050405020304" pitchFamily="18" charset="0"/>
              </a:rPr>
              <a:t>Nguyễn</a:t>
            </a:r>
            <a:r>
              <a:rPr lang="en-US" sz="2800" b="1" dirty="0">
                <a:solidFill>
                  <a:schemeClr val="bg1"/>
                </a:solidFill>
                <a:latin typeface="Times New Roman" panose="02020603050405020304" pitchFamily="18" charset="0"/>
                <a:cs typeface="Times New Roman" panose="02020603050405020304" pitchFamily="18" charset="0"/>
              </a:rPr>
              <a:t> Du </a:t>
            </a: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Truyện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Kiều</a:t>
            </a:r>
            <a:endParaRPr lang="en-US" sz="2800" b="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97286" name="Oval 6"/>
          <p:cNvSpPr>
            <a:spLocks noChangeArrowheads="1"/>
          </p:cNvSpPr>
          <p:nvPr/>
        </p:nvSpPr>
        <p:spPr bwMode="auto">
          <a:xfrm>
            <a:off x="9829800" y="0"/>
            <a:ext cx="685800" cy="660400"/>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ln>
          <a:effectLst/>
        </p:spPr>
        <p:txBody>
          <a:bodyPr wrap="none" anchor="ctr"/>
          <a:lstStyle/>
          <a:p>
            <a:pPr>
              <a:defRPr/>
            </a:pPr>
            <a:endParaRPr lang="en-US"/>
          </a:p>
        </p:txBody>
      </p:sp>
      <p:sp>
        <p:nvSpPr>
          <p:cNvPr id="97287" name="Oval 7"/>
          <p:cNvSpPr>
            <a:spLocks noChangeArrowheads="1"/>
          </p:cNvSpPr>
          <p:nvPr/>
        </p:nvSpPr>
        <p:spPr bwMode="auto">
          <a:xfrm>
            <a:off x="-1333500" y="-2971800"/>
            <a:ext cx="2667000" cy="2590800"/>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ln>
          <a:effectLst/>
        </p:spPr>
        <p:txBody>
          <a:bodyPr wrap="none" anchor="ctr"/>
          <a:lstStyle/>
          <a:p>
            <a:pPr>
              <a:defRPr/>
            </a:pPr>
            <a:endParaRPr lang="en-US"/>
          </a:p>
        </p:txBody>
      </p:sp>
      <p:sp>
        <p:nvSpPr>
          <p:cNvPr id="97288" name="Oval 8"/>
          <p:cNvSpPr>
            <a:spLocks noChangeArrowheads="1"/>
          </p:cNvSpPr>
          <p:nvPr/>
        </p:nvSpPr>
        <p:spPr bwMode="auto">
          <a:xfrm>
            <a:off x="9601200" y="3683000"/>
            <a:ext cx="685800" cy="660400"/>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ln>
          <a:effectLst/>
        </p:spPr>
        <p:txBody>
          <a:bodyPr wrap="none" anchor="ctr"/>
          <a:lstStyle/>
          <a:p>
            <a:pPr>
              <a:defRPr/>
            </a:pPr>
            <a:endParaRPr lang="en-US"/>
          </a:p>
        </p:txBody>
      </p:sp>
      <p:sp>
        <p:nvSpPr>
          <p:cNvPr id="97289" name="Oval 9"/>
          <p:cNvSpPr>
            <a:spLocks noChangeArrowheads="1"/>
          </p:cNvSpPr>
          <p:nvPr/>
        </p:nvSpPr>
        <p:spPr bwMode="auto">
          <a:xfrm>
            <a:off x="1371600" y="-1143000"/>
            <a:ext cx="1066800" cy="1025525"/>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ln>
          <a:effectLst/>
        </p:spPr>
        <p:txBody>
          <a:bodyPr wrap="none" anchor="ctr"/>
          <a:lstStyle/>
          <a:p>
            <a:pPr>
              <a:defRPr/>
            </a:pPr>
            <a:endParaRPr lang="en-US"/>
          </a:p>
        </p:txBody>
      </p:sp>
      <p:sp>
        <p:nvSpPr>
          <p:cNvPr id="97290" name="Oval 10"/>
          <p:cNvSpPr>
            <a:spLocks noChangeArrowheads="1"/>
          </p:cNvSpPr>
          <p:nvPr/>
        </p:nvSpPr>
        <p:spPr bwMode="auto">
          <a:xfrm>
            <a:off x="-1219200" y="5257800"/>
            <a:ext cx="1219200" cy="1219200"/>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ln>
          <a:effectLst/>
        </p:spPr>
        <p:txBody>
          <a:bodyPr wrap="none" anchor="ctr"/>
          <a:lstStyle/>
          <a:p>
            <a:pPr>
              <a:defRPr/>
            </a:pPr>
            <a:endParaRPr lang="en-US"/>
          </a:p>
        </p:txBody>
      </p:sp>
      <p:sp>
        <p:nvSpPr>
          <p:cNvPr id="97291" name="Oval 11"/>
          <p:cNvSpPr>
            <a:spLocks noChangeArrowheads="1"/>
          </p:cNvSpPr>
          <p:nvPr/>
        </p:nvSpPr>
        <p:spPr bwMode="auto">
          <a:xfrm>
            <a:off x="10363200" y="5638800"/>
            <a:ext cx="685800" cy="660400"/>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ln>
          <a:effectLst/>
        </p:spPr>
        <p:txBody>
          <a:bodyPr wrap="none" anchor="ctr"/>
          <a:lstStyle/>
          <a:p>
            <a:pPr>
              <a:defRPr/>
            </a:pPr>
            <a:endParaRPr lang="en-US"/>
          </a:p>
        </p:txBody>
      </p:sp>
      <p:sp>
        <p:nvSpPr>
          <p:cNvPr id="97292" name="Oval 12"/>
          <p:cNvSpPr>
            <a:spLocks noChangeArrowheads="1"/>
          </p:cNvSpPr>
          <p:nvPr/>
        </p:nvSpPr>
        <p:spPr bwMode="auto">
          <a:xfrm>
            <a:off x="-1676400" y="990600"/>
            <a:ext cx="1295400" cy="1247775"/>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ln>
          <a:effectLst/>
        </p:spPr>
        <p:txBody>
          <a:bodyPr wrap="none" anchor="ctr"/>
          <a:lstStyle/>
          <a:p>
            <a:pPr>
              <a:defRPr/>
            </a:pPr>
            <a:endParaRPr lang="en-US"/>
          </a:p>
        </p:txBody>
      </p:sp>
      <p:sp>
        <p:nvSpPr>
          <p:cNvPr id="16" name="Text Box 4"/>
          <p:cNvSpPr txBox="1">
            <a:spLocks noChangeArrowheads="1"/>
          </p:cNvSpPr>
          <p:nvPr/>
        </p:nvSpPr>
        <p:spPr bwMode="auto">
          <a:xfrm>
            <a:off x="0" y="3175"/>
            <a:ext cx="8915400" cy="461665"/>
          </a:xfrm>
          <a:prstGeom prst="rect">
            <a:avLst/>
          </a:prstGeom>
          <a:noFill/>
          <a:ln w="9525">
            <a:noFill/>
            <a:miter lim="800000"/>
          </a:ln>
          <a:effectLst/>
        </p:spPr>
        <p:txBody>
          <a:bodyPr>
            <a:spAutoFit/>
          </a:bodyPr>
          <a:lstStyle/>
          <a:p>
            <a:pPr algn="ctr">
              <a:spcBef>
                <a:spcPct val="50000"/>
              </a:spcBef>
              <a:defRPr/>
            </a:pPr>
            <a:r>
              <a:rPr lang="vi-VN"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2400" b="1" dirty="0">
                <a:solidFill>
                  <a:srgbClr val="FF0000"/>
                </a:solidFill>
                <a:effectLst>
                  <a:outerShdw blurRad="38100" dist="38100" dir="2700000" algn="tl">
                    <a:srgbClr val="C0C0C0"/>
                  </a:outerShdw>
                </a:effectLst>
                <a:latin typeface=".VnTimeH" panose="020B7200000000000000" pitchFamily="34" charset="0"/>
              </a:rPr>
              <a:t> 2</a:t>
            </a:r>
            <a:r>
              <a:rPr lang="vi-VN" sz="2400" b="1" dirty="0">
                <a:solidFill>
                  <a:srgbClr val="FF0000"/>
                </a:solidFill>
                <a:effectLst>
                  <a:outerShdw blurRad="38100" dist="38100" dir="2700000" algn="tl">
                    <a:srgbClr val="C0C0C0"/>
                  </a:outerShdw>
                </a:effectLst>
                <a:latin typeface=".VnTimeH" panose="020B7200000000000000" pitchFamily="34" charset="0"/>
              </a:rPr>
              <a:t>1, 22</a:t>
            </a:r>
            <a:r>
              <a:rPr lang="en-US" sz="2400" b="1" dirty="0">
                <a:solidFill>
                  <a:srgbClr val="FF0000"/>
                </a:solidFill>
                <a:effectLst>
                  <a:outerShdw blurRad="38100" dist="38100" dir="2700000" algn="tl">
                    <a:srgbClr val="C0C0C0"/>
                  </a:outerShdw>
                </a:effectLst>
                <a:latin typeface=".VnTimeH" panose="020B7200000000000000" pitchFamily="34" charset="0"/>
              </a:rPr>
              <a:t>:</a:t>
            </a:r>
            <a:r>
              <a:rPr lang="vi-VN" sz="2400" b="1" dirty="0">
                <a:solidFill>
                  <a:srgbClr val="FF0000"/>
                </a:solidFill>
                <a:effectLst>
                  <a:outerShdw blurRad="38100" dist="38100" dir="2700000" algn="tl">
                    <a:srgbClr val="C0C0C0"/>
                  </a:outerShdw>
                </a:effectLst>
                <a:latin typeface=".VnTimeH" panose="020B7200000000000000" pitchFamily="34" charset="0"/>
              </a:rPr>
              <a:t> </a:t>
            </a:r>
            <a:r>
              <a:rPr lang="en-US" sz="2400" b="1" dirty="0">
                <a:solidFill>
                  <a:srgbClr val="FF0000"/>
                </a:solidFill>
                <a:latin typeface=".VnTimeH" panose="020B7200000000000000" pitchFamily="34" charset="0"/>
              </a:rPr>
              <a:t>“TruyÖn </a:t>
            </a:r>
            <a:r>
              <a:rPr lang="en-US" sz="2400" b="1" dirty="0" err="1">
                <a:solidFill>
                  <a:srgbClr val="FF0000"/>
                </a:solidFill>
                <a:latin typeface=".VnTimeH" panose="020B7200000000000000" pitchFamily="34" charset="0"/>
              </a:rPr>
              <a:t>KiÒu</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cña</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NguyÔn</a:t>
            </a:r>
            <a:r>
              <a:rPr lang="en-US" sz="2400" b="1" dirty="0">
                <a:solidFill>
                  <a:srgbClr val="FF0000"/>
                </a:solidFill>
                <a:latin typeface=".VnTimeH" panose="020B7200000000000000" pitchFamily="34" charset="0"/>
              </a:rPr>
              <a:t> Du      </a:t>
            </a:r>
            <a:r>
              <a:rPr lang="en-US" sz="2400" dirty="0">
                <a:solidFill>
                  <a:srgbClr val="FF0000"/>
                </a:solidFill>
              </a:rPr>
              <a:t>                                                                            </a:t>
            </a:r>
            <a:endParaRPr lang="en-US" sz="2400" dirty="0">
              <a:solidFill>
                <a:srgbClr val="FF0000"/>
              </a:solidFill>
            </a:endParaRPr>
          </a:p>
        </p:txBody>
      </p:sp>
      <p:sp>
        <p:nvSpPr>
          <p:cNvPr id="15" name="TextBox 18"/>
          <p:cNvSpPr txBox="1">
            <a:spLocks noChangeArrowheads="1"/>
          </p:cNvSpPr>
          <p:nvPr/>
        </p:nvSpPr>
        <p:spPr bwMode="auto">
          <a:xfrm>
            <a:off x="0" y="439540"/>
            <a:ext cx="5886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vi-VN" sz="2400" b="1" dirty="0">
                <a:solidFill>
                  <a:srgbClr val="002060"/>
                </a:solidFill>
                <a:latin typeface="+mj-lt"/>
                <a:cs typeface="Times New Roman" panose="02020603050405020304" pitchFamily="18" charset="0"/>
              </a:rPr>
              <a:t>II. </a:t>
            </a:r>
            <a:r>
              <a:rPr lang="en-US" sz="2400" b="1" dirty="0">
                <a:solidFill>
                  <a:srgbClr val="FF0000"/>
                </a:solidFill>
                <a:latin typeface="+mj-lt"/>
                <a:cs typeface="Times New Roman" panose="02020603050405020304" pitchFamily="18" charset="0"/>
              </a:rPr>
              <a:t>TRUYỆN KIỀU</a:t>
            </a:r>
            <a:endParaRPr lang="vi-VN" sz="2400" b="1" dirty="0">
              <a:solidFill>
                <a:srgbClr val="002060"/>
              </a:solidFill>
              <a:latin typeface="+mj-lt"/>
              <a:cs typeface="Times New Roman" panose="02020603050405020304" pitchFamily="18" charset="0"/>
            </a:endParaRPr>
          </a:p>
          <a:p>
            <a:pPr eaLnBrk="1" hangingPunct="1"/>
            <a:r>
              <a:rPr lang="vi-VN" sz="2400" b="1" dirty="0">
                <a:solidFill>
                  <a:srgbClr val="002060"/>
                </a:solidFill>
                <a:latin typeface="+mj-lt"/>
                <a:cs typeface="Times New Roman" panose="02020603050405020304" pitchFamily="18" charset="0"/>
              </a:rPr>
              <a:t>1. Nguồn gốc:</a:t>
            </a:r>
            <a:endParaRPr lang="vi-VN" sz="2400" b="1" dirty="0">
              <a:solidFill>
                <a:srgbClr val="002060"/>
              </a:solidFill>
              <a:latin typeface="+mj-lt"/>
              <a:cs typeface="Times New Roman" panose="02020603050405020304" pitchFamily="18"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1000" fill="hold"/>
                                        <p:tgtEl>
                                          <p:spTgt spid="97282"/>
                                        </p:tgtEl>
                                        <p:attrNameLst>
                                          <p:attrName>ppt_w</p:attrName>
                                        </p:attrNameLst>
                                      </p:cBhvr>
                                      <p:tavLst>
                                        <p:tav tm="0">
                                          <p:val>
                                            <p:fltVal val="0"/>
                                          </p:val>
                                        </p:tav>
                                        <p:tav tm="100000">
                                          <p:val>
                                            <p:strVal val="#ppt_w"/>
                                          </p:val>
                                        </p:tav>
                                      </p:tavLst>
                                    </p:anim>
                                    <p:anim calcmode="lin" valueType="num">
                                      <p:cBhvr>
                                        <p:cTn id="8" dur="1000" fill="hold"/>
                                        <p:tgtEl>
                                          <p:spTgt spid="97282"/>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97283"/>
                                        </p:tgtEl>
                                        <p:attrNameLst>
                                          <p:attrName>style.visibility</p:attrName>
                                        </p:attrNameLst>
                                      </p:cBhvr>
                                      <p:to>
                                        <p:strVal val="visible"/>
                                      </p:to>
                                    </p:set>
                                    <p:anim calcmode="lin" valueType="num">
                                      <p:cBhvr>
                                        <p:cTn id="12" dur="1000" fill="hold"/>
                                        <p:tgtEl>
                                          <p:spTgt spid="97283"/>
                                        </p:tgtEl>
                                        <p:attrNameLst>
                                          <p:attrName>ppt_w</p:attrName>
                                        </p:attrNameLst>
                                      </p:cBhvr>
                                      <p:tavLst>
                                        <p:tav tm="0">
                                          <p:val>
                                            <p:fltVal val="0"/>
                                          </p:val>
                                        </p:tav>
                                        <p:tav tm="100000">
                                          <p:val>
                                            <p:strVal val="#ppt_w"/>
                                          </p:val>
                                        </p:tav>
                                      </p:tavLst>
                                    </p:anim>
                                    <p:anim calcmode="lin" valueType="num">
                                      <p:cBhvr>
                                        <p:cTn id="13" dur="1000" fill="hold"/>
                                        <p:tgtEl>
                                          <p:spTgt spid="97283"/>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50" presetClass="entr" presetSubtype="0" decel="100000" fill="hold" grpId="0" nodeType="afterEffect">
                                  <p:stCondLst>
                                    <p:cond delay="0"/>
                                  </p:stCondLst>
                                  <p:childTnLst>
                                    <p:set>
                                      <p:cBhvr>
                                        <p:cTn id="16" dur="1" fill="hold">
                                          <p:stCondLst>
                                            <p:cond delay="0"/>
                                          </p:stCondLst>
                                        </p:cTn>
                                        <p:tgtEl>
                                          <p:spTgt spid="97285"/>
                                        </p:tgtEl>
                                        <p:attrNameLst>
                                          <p:attrName>style.visibility</p:attrName>
                                        </p:attrNameLst>
                                      </p:cBhvr>
                                      <p:to>
                                        <p:strVal val="visible"/>
                                      </p:to>
                                    </p:set>
                                    <p:anim calcmode="lin" valueType="num">
                                      <p:cBhvr>
                                        <p:cTn id="17" dur="1000" fill="hold"/>
                                        <p:tgtEl>
                                          <p:spTgt spid="97285"/>
                                        </p:tgtEl>
                                        <p:attrNameLst>
                                          <p:attrName>ppt_w</p:attrName>
                                        </p:attrNameLst>
                                      </p:cBhvr>
                                      <p:tavLst>
                                        <p:tav tm="0">
                                          <p:val>
                                            <p:strVal val="#ppt_w+.3"/>
                                          </p:val>
                                        </p:tav>
                                        <p:tav tm="100000">
                                          <p:val>
                                            <p:strVal val="#ppt_w"/>
                                          </p:val>
                                        </p:tav>
                                      </p:tavLst>
                                    </p:anim>
                                    <p:anim calcmode="lin" valueType="num">
                                      <p:cBhvr>
                                        <p:cTn id="18" dur="1000" fill="hold"/>
                                        <p:tgtEl>
                                          <p:spTgt spid="97285"/>
                                        </p:tgtEl>
                                        <p:attrNameLst>
                                          <p:attrName>ppt_h</p:attrName>
                                        </p:attrNameLst>
                                      </p:cBhvr>
                                      <p:tavLst>
                                        <p:tav tm="0">
                                          <p:val>
                                            <p:strVal val="#ppt_h"/>
                                          </p:val>
                                        </p:tav>
                                        <p:tav tm="100000">
                                          <p:val>
                                            <p:strVal val="#ppt_h"/>
                                          </p:val>
                                        </p:tav>
                                      </p:tavLst>
                                    </p:anim>
                                    <p:animEffect transition="in" filter="fade">
                                      <p:cBhvr>
                                        <p:cTn id="19" dur="1000"/>
                                        <p:tgtEl>
                                          <p:spTgt spid="97285"/>
                                        </p:tgtEl>
                                      </p:cBhvr>
                                    </p:animEffect>
                                  </p:childTnLst>
                                </p:cTn>
                              </p:par>
                            </p:childTnLst>
                          </p:cTn>
                        </p:par>
                        <p:par>
                          <p:cTn id="20" fill="hold">
                            <p:stCondLst>
                              <p:cond delay="3000"/>
                            </p:stCondLst>
                            <p:childTnLst>
                              <p:par>
                                <p:cTn id="21" presetID="50" presetClass="entr" presetSubtype="0" decel="100000" fill="hold" grpId="0" nodeType="afterEffect">
                                  <p:stCondLst>
                                    <p:cond delay="0"/>
                                  </p:stCondLst>
                                  <p:childTnLst>
                                    <p:set>
                                      <p:cBhvr>
                                        <p:cTn id="22" dur="1" fill="hold">
                                          <p:stCondLst>
                                            <p:cond delay="0"/>
                                          </p:stCondLst>
                                        </p:cTn>
                                        <p:tgtEl>
                                          <p:spTgt spid="97284"/>
                                        </p:tgtEl>
                                        <p:attrNameLst>
                                          <p:attrName>style.visibility</p:attrName>
                                        </p:attrNameLst>
                                      </p:cBhvr>
                                      <p:to>
                                        <p:strVal val="visible"/>
                                      </p:to>
                                    </p:set>
                                    <p:anim calcmode="lin" valueType="num">
                                      <p:cBhvr>
                                        <p:cTn id="23" dur="1000" fill="hold"/>
                                        <p:tgtEl>
                                          <p:spTgt spid="97284"/>
                                        </p:tgtEl>
                                        <p:attrNameLst>
                                          <p:attrName>ppt_w</p:attrName>
                                        </p:attrNameLst>
                                      </p:cBhvr>
                                      <p:tavLst>
                                        <p:tav tm="0">
                                          <p:val>
                                            <p:strVal val="#ppt_w+.3"/>
                                          </p:val>
                                        </p:tav>
                                        <p:tav tm="100000">
                                          <p:val>
                                            <p:strVal val="#ppt_w"/>
                                          </p:val>
                                        </p:tav>
                                      </p:tavLst>
                                    </p:anim>
                                    <p:anim calcmode="lin" valueType="num">
                                      <p:cBhvr>
                                        <p:cTn id="24" dur="1000" fill="hold"/>
                                        <p:tgtEl>
                                          <p:spTgt spid="97284"/>
                                        </p:tgtEl>
                                        <p:attrNameLst>
                                          <p:attrName>ppt_h</p:attrName>
                                        </p:attrNameLst>
                                      </p:cBhvr>
                                      <p:tavLst>
                                        <p:tav tm="0">
                                          <p:val>
                                            <p:strVal val="#ppt_h"/>
                                          </p:val>
                                        </p:tav>
                                        <p:tav tm="100000">
                                          <p:val>
                                            <p:strVal val="#ppt_h"/>
                                          </p:val>
                                        </p:tav>
                                      </p:tavLst>
                                    </p:anim>
                                    <p:animEffect transition="in" filter="fade">
                                      <p:cBhvr>
                                        <p:cTn id="25" dur="10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P spid="972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1752600"/>
            <a:ext cx="8001000" cy="4876800"/>
          </a:xfrm>
        </p:spPr>
        <p:txBody>
          <a:bodyPr/>
          <a:lstStyle/>
          <a:p>
            <a:pPr algn="just">
              <a:buFont typeface="Arial" panose="020B0604020202020204" pitchFamily="34" charset="0"/>
              <a:buNone/>
            </a:pP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Truyện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Kiều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dài</a:t>
            </a:r>
            <a:r>
              <a:rPr lang="en-US" b="1" dirty="0">
                <a:latin typeface="Arial" panose="020B0604020202020204" pitchFamily="34" charset="0"/>
                <a:cs typeface="Arial" panose="020B0604020202020204" pitchFamily="34" charset="0"/>
              </a:rPr>
              <a:t> 3254 </a:t>
            </a:r>
            <a:r>
              <a:rPr lang="en-US" b="1" dirty="0" err="1">
                <a:latin typeface="Arial" panose="020B0604020202020204" pitchFamily="34" charset="0"/>
                <a:cs typeface="Arial" panose="020B0604020202020204" pitchFamily="34" charset="0"/>
              </a:rPr>
              <a:t>câu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thơ</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lục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bát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dựa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cốt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truyện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văn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xuôi</a:t>
            </a:r>
            <a:r>
              <a:rPr lang="en-US" b="1" dirty="0">
                <a:latin typeface="Arial" panose="020B0604020202020204" pitchFamily="34" charset="0"/>
                <a:cs typeface="Arial" panose="020B0604020202020204" pitchFamily="34" charset="0"/>
              </a:rPr>
              <a:t> </a:t>
            </a:r>
            <a:r>
              <a:rPr lang="en-US" b="1" i="1" dirty="0">
                <a:solidFill>
                  <a:srgbClr val="FF33CC"/>
                </a:solidFill>
                <a:latin typeface="Arial" panose="020B0604020202020204" pitchFamily="34" charset="0"/>
                <a:cs typeface="Arial" panose="020B0604020202020204" pitchFamily="34" charset="0"/>
              </a:rPr>
              <a:t>Kim </a:t>
            </a:r>
            <a:r>
              <a:rPr lang="en-US" b="1" i="1" dirty="0" err="1">
                <a:solidFill>
                  <a:srgbClr val="FF33CC"/>
                </a:solidFill>
                <a:latin typeface="Arial" panose="020B0604020202020204" pitchFamily="34" charset="0"/>
                <a:cs typeface="Arial" panose="020B0604020202020204" pitchFamily="34" charset="0"/>
              </a:rPr>
              <a:t>Vân</a:t>
            </a:r>
            <a:r>
              <a:rPr lang="en-US" b="1" i="1" dirty="0">
                <a:solidFill>
                  <a:srgbClr val="FF33CC"/>
                </a:solidFill>
                <a:latin typeface="Arial" panose="020B0604020202020204" pitchFamily="34" charset="0"/>
                <a:cs typeface="Arial" panose="020B0604020202020204" pitchFamily="34" charset="0"/>
              </a:rPr>
              <a:t> </a:t>
            </a:r>
            <a:r>
              <a:rPr lang="en-US" b="1" i="1" dirty="0" err="1">
                <a:solidFill>
                  <a:srgbClr val="FF33CC"/>
                </a:solidFill>
                <a:latin typeface="Arial" panose="020B0604020202020204" pitchFamily="34" charset="0"/>
                <a:cs typeface="Arial" panose="020B0604020202020204" pitchFamily="34" charset="0"/>
              </a:rPr>
              <a:t>Kiều</a:t>
            </a:r>
            <a:r>
              <a:rPr lang="en-US" b="1" i="1" dirty="0">
                <a:solidFill>
                  <a:srgbClr val="FF33CC"/>
                </a:solidFill>
                <a:latin typeface="Arial" panose="020B0604020202020204" pitchFamily="34" charset="0"/>
                <a:cs typeface="Arial" panose="020B0604020202020204" pitchFamily="34" charset="0"/>
              </a:rPr>
              <a:t> </a:t>
            </a:r>
            <a:r>
              <a:rPr lang="en-US" b="1" i="1" dirty="0" err="1">
                <a:solidFill>
                  <a:srgbClr val="FF33CC"/>
                </a:solidFill>
                <a:latin typeface="Arial" panose="020B0604020202020204" pitchFamily="34" charset="0"/>
                <a:cs typeface="Arial" panose="020B0604020202020204" pitchFamily="34" charset="0"/>
              </a:rPr>
              <a:t>truyện</a:t>
            </a:r>
            <a:r>
              <a:rPr lang="en-US" b="1" i="1" dirty="0">
                <a:solidFill>
                  <a:srgbClr val="FF33CC"/>
                </a:solidFill>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Thanh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Tâm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tài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nhân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Trung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Quốc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truyện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thơ</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Nôm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học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tiêu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nhất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văn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học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trung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Việt</a:t>
            </a:r>
            <a:r>
              <a:rPr lang="en-US" b="1" dirty="0">
                <a:latin typeface="Arial" panose="020B0604020202020204" pitchFamily="34" charset="0"/>
                <a:cs typeface="Arial" panose="020B0604020202020204" pitchFamily="34" charset="0"/>
              </a:rPr>
              <a:t> Nam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phẩm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sáng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tạo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rất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tài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tình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Nguyễn</a:t>
            </a:r>
            <a:r>
              <a:rPr lang="en-US" b="1" dirty="0">
                <a:latin typeface="Arial" panose="020B0604020202020204" pitchFamily="34" charset="0"/>
                <a:cs typeface="Arial" panose="020B0604020202020204" pitchFamily="34" charset="0"/>
              </a:rPr>
              <a:t> Du.</a:t>
            </a:r>
            <a:endParaRPr lang="en-US" b="1" dirty="0">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0" y="3175"/>
            <a:ext cx="8915400" cy="461665"/>
          </a:xfrm>
          <a:prstGeom prst="rect">
            <a:avLst/>
          </a:prstGeom>
          <a:noFill/>
          <a:ln w="9525">
            <a:noFill/>
            <a:miter lim="800000"/>
          </a:ln>
          <a:effectLst/>
        </p:spPr>
        <p:txBody>
          <a:bodyPr>
            <a:spAutoFit/>
          </a:bodyPr>
          <a:lstStyle/>
          <a:p>
            <a:pPr algn="ctr">
              <a:spcBef>
                <a:spcPct val="50000"/>
              </a:spcBef>
              <a:defRPr/>
            </a:pPr>
            <a:r>
              <a:rPr lang="vi-VN"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2400" b="1" dirty="0">
                <a:solidFill>
                  <a:srgbClr val="FF0000"/>
                </a:solidFill>
                <a:effectLst>
                  <a:outerShdw blurRad="38100" dist="38100" dir="2700000" algn="tl">
                    <a:srgbClr val="C0C0C0"/>
                  </a:outerShdw>
                </a:effectLst>
                <a:latin typeface=".VnTimeH" panose="020B7200000000000000" pitchFamily="34" charset="0"/>
              </a:rPr>
              <a:t> 2</a:t>
            </a:r>
            <a:r>
              <a:rPr lang="vi-VN" sz="2400" b="1" dirty="0">
                <a:solidFill>
                  <a:srgbClr val="FF0000"/>
                </a:solidFill>
                <a:effectLst>
                  <a:outerShdw blurRad="38100" dist="38100" dir="2700000" algn="tl">
                    <a:srgbClr val="C0C0C0"/>
                  </a:outerShdw>
                </a:effectLst>
                <a:latin typeface=".VnTimeH" panose="020B7200000000000000" pitchFamily="34" charset="0"/>
              </a:rPr>
              <a:t>1, 22</a:t>
            </a:r>
            <a:r>
              <a:rPr lang="en-US" sz="2400" b="1" dirty="0">
                <a:solidFill>
                  <a:srgbClr val="FF0000"/>
                </a:solidFill>
                <a:effectLst>
                  <a:outerShdw blurRad="38100" dist="38100" dir="2700000" algn="tl">
                    <a:srgbClr val="C0C0C0"/>
                  </a:outerShdw>
                </a:effectLst>
                <a:latin typeface=".VnTimeH" panose="020B7200000000000000" pitchFamily="34" charset="0"/>
              </a:rPr>
              <a:t>:</a:t>
            </a:r>
            <a:r>
              <a:rPr lang="vi-VN" sz="2400" b="1" dirty="0">
                <a:solidFill>
                  <a:srgbClr val="FF0000"/>
                </a:solidFill>
                <a:effectLst>
                  <a:outerShdw blurRad="38100" dist="38100" dir="2700000" algn="tl">
                    <a:srgbClr val="C0C0C0"/>
                  </a:outerShdw>
                </a:effectLst>
                <a:latin typeface=".VnTimeH" panose="020B7200000000000000" pitchFamily="34" charset="0"/>
              </a:rPr>
              <a:t> </a:t>
            </a:r>
            <a:r>
              <a:rPr lang="en-US" sz="2400" b="1" dirty="0">
                <a:solidFill>
                  <a:srgbClr val="FF0000"/>
                </a:solidFill>
                <a:latin typeface=".VnTimeH" panose="020B7200000000000000" pitchFamily="34" charset="0"/>
              </a:rPr>
              <a:t>“TruyÖn </a:t>
            </a:r>
            <a:r>
              <a:rPr lang="en-US" sz="2400" b="1" dirty="0" err="1">
                <a:solidFill>
                  <a:srgbClr val="FF0000"/>
                </a:solidFill>
                <a:latin typeface=".VnTimeH" panose="020B7200000000000000" pitchFamily="34" charset="0"/>
              </a:rPr>
              <a:t>KiÒu</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cña</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NguyÔn</a:t>
            </a:r>
            <a:r>
              <a:rPr lang="en-US" sz="2400" b="1" dirty="0">
                <a:solidFill>
                  <a:srgbClr val="FF0000"/>
                </a:solidFill>
                <a:latin typeface=".VnTimeH" panose="020B7200000000000000" pitchFamily="34" charset="0"/>
              </a:rPr>
              <a:t> Du      </a:t>
            </a:r>
            <a:r>
              <a:rPr lang="en-US" sz="2400" dirty="0">
                <a:solidFill>
                  <a:srgbClr val="FF0000"/>
                </a:solidFill>
              </a:rPr>
              <a:t>                                                                            </a:t>
            </a:r>
            <a:endParaRPr lang="en-US" sz="2400" dirty="0">
              <a:solidFill>
                <a:srgbClr val="FF0000"/>
              </a:solidFill>
            </a:endParaRPr>
          </a:p>
        </p:txBody>
      </p:sp>
      <p:sp>
        <p:nvSpPr>
          <p:cNvPr id="5" name="Rectangle 10"/>
          <p:cNvSpPr txBox="1">
            <a:spLocks noChangeArrowheads="1"/>
          </p:cNvSpPr>
          <p:nvPr/>
        </p:nvSpPr>
        <p:spPr>
          <a:xfrm>
            <a:off x="762000" y="534537"/>
            <a:ext cx="4572000" cy="5000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a:solidFill>
                  <a:srgbClr val="FF0000"/>
                </a:solidFill>
                <a:latin typeface="Times New Roman" panose="02020603050405020304" pitchFamily="18" charset="0"/>
              </a:rPr>
              <a:t> I. NGUYỄN DU:</a:t>
            </a:r>
            <a:endParaRPr lang="en-US" sz="2400" b="1" dirty="0">
              <a:solidFill>
                <a:srgbClr val="FF0000"/>
              </a:solidFill>
              <a:latin typeface="Times New Roman" panose="02020603050405020304" pitchFamily="18" charset="0"/>
            </a:endParaRPr>
          </a:p>
        </p:txBody>
      </p:sp>
      <p:sp>
        <p:nvSpPr>
          <p:cNvPr id="3" name="Rectangle 2"/>
          <p:cNvSpPr/>
          <p:nvPr/>
        </p:nvSpPr>
        <p:spPr>
          <a:xfrm>
            <a:off x="778239" y="1034600"/>
            <a:ext cx="2743200" cy="461665"/>
          </a:xfrm>
          <a:prstGeom prst="rect">
            <a:avLst/>
          </a:prstGeom>
        </p:spPr>
        <p:txBody>
          <a:bodyPr wrap="square">
            <a:spAutoFit/>
          </a:bodyPr>
          <a:lstStyle/>
          <a:p>
            <a:r>
              <a:rPr lang="vi-VN" sz="2400" b="1" dirty="0">
                <a:solidFill>
                  <a:srgbClr val="FF0000"/>
                </a:solidFill>
                <a:latin typeface=".VnTimeH" panose="020B7200000000000000" pitchFamily="34" charset="0"/>
              </a:rPr>
              <a:t>II. </a:t>
            </a:r>
            <a:r>
              <a:rPr lang="en-US" sz="2400" b="1" dirty="0" err="1">
                <a:solidFill>
                  <a:srgbClr val="FF0000"/>
                </a:solidFill>
                <a:latin typeface=".VnTimeH" panose="020B7200000000000000" pitchFamily="34" charset="0"/>
              </a:rPr>
              <a:t>TruyÖn</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KiÒu</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18"/>
          <p:cNvSpPr txBox="1">
            <a:spLocks noChangeArrowheads="1"/>
          </p:cNvSpPr>
          <p:nvPr/>
        </p:nvSpPr>
        <p:spPr bwMode="auto">
          <a:xfrm>
            <a:off x="0" y="439540"/>
            <a:ext cx="5886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vi-VN" sz="2400" b="1" dirty="0">
                <a:solidFill>
                  <a:srgbClr val="002060"/>
                </a:solidFill>
                <a:latin typeface="Times New Roman" panose="02020603050405020304" pitchFamily="18" charset="0"/>
                <a:cs typeface="Times New Roman" panose="02020603050405020304" pitchFamily="18" charset="0"/>
              </a:rPr>
              <a:t>II. </a:t>
            </a:r>
            <a:r>
              <a:rPr lang="en-US" sz="2400" b="1" dirty="0">
                <a:solidFill>
                  <a:srgbClr val="FF0000"/>
                </a:solidFill>
                <a:latin typeface="Times New Roman" panose="02020603050405020304" pitchFamily="18" charset="0"/>
                <a:cs typeface="Times New Roman" panose="02020603050405020304" pitchFamily="18" charset="0"/>
              </a:rPr>
              <a:t>TRUYỆN KIỀU</a:t>
            </a:r>
            <a:endParaRPr lang="vi-VN" sz="2400" b="1" dirty="0">
              <a:solidFill>
                <a:srgbClr val="002060"/>
              </a:solidFill>
              <a:latin typeface="Times New Roman" panose="02020603050405020304" pitchFamily="18" charset="0"/>
              <a:cs typeface="Times New Roman" panose="02020603050405020304" pitchFamily="18" charset="0"/>
            </a:endParaRPr>
          </a:p>
          <a:p>
            <a:pPr eaLnBrk="1" hangingPunct="1"/>
            <a:r>
              <a:rPr lang="vi-VN" sz="2400" b="1" dirty="0">
                <a:solidFill>
                  <a:srgbClr val="002060"/>
                </a:solidFill>
                <a:latin typeface="Times New Roman" panose="02020603050405020304" pitchFamily="18" charset="0"/>
                <a:cs typeface="Times New Roman" panose="02020603050405020304" pitchFamily="18" charset="0"/>
              </a:rPr>
              <a:t>1. Nguồn gốc:</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8600" y="1371600"/>
            <a:ext cx="8686800" cy="116955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vi-VN" sz="2300" dirty="0">
                <a:solidFill>
                  <a:srgbClr val="FF0000"/>
                </a:solidFill>
                <a:latin typeface="Times New Roman" panose="02020603050405020304" pitchFamily="18" charset="0"/>
                <a:cs typeface="Times New Roman" panose="02020603050405020304" pitchFamily="18" charset="0"/>
              </a:rPr>
              <a:t>Nguyễn Du mượn cốt truyện </a:t>
            </a:r>
            <a:r>
              <a:rPr lang="en-US" sz="2000" b="1" dirty="0">
                <a:solidFill>
                  <a:srgbClr val="FF0000"/>
                </a:solidFill>
                <a:latin typeface=".VnTimeH" panose="020B7200000000000000" pitchFamily="34" charset="0"/>
              </a:rPr>
              <a:t>“</a:t>
            </a:r>
            <a:r>
              <a:rPr lang="vi-VN" sz="2300" dirty="0">
                <a:solidFill>
                  <a:srgbClr val="FF0000"/>
                </a:solidFill>
                <a:latin typeface="Times New Roman" panose="02020603050405020304" pitchFamily="18" charset="0"/>
                <a:cs typeface="Times New Roman" panose="02020603050405020304" pitchFamily="18" charset="0"/>
              </a:rPr>
              <a:t>Kim Vân Kiều truyện</a:t>
            </a:r>
            <a:r>
              <a:rPr lang="en-US" sz="2000" b="1" dirty="0">
                <a:solidFill>
                  <a:srgbClr val="FF0000"/>
                </a:solidFill>
                <a:latin typeface=".VnTimeH" panose="020B7200000000000000" pitchFamily="34" charset="0"/>
              </a:rPr>
              <a:t>”</a:t>
            </a:r>
            <a:r>
              <a:rPr lang="vi-VN" sz="2300" dirty="0">
                <a:solidFill>
                  <a:srgbClr val="FF0000"/>
                </a:solidFill>
                <a:latin typeface="Times New Roman" panose="02020603050405020304" pitchFamily="18" charset="0"/>
                <a:cs typeface="Times New Roman" panose="02020603050405020304" pitchFamily="18" charset="0"/>
              </a:rPr>
              <a:t> của Thanh Tâm Tài Nhân. Tuy nhiên, ông đã có nhiều sáng tạo làm nên một </a:t>
            </a:r>
            <a:r>
              <a:rPr lang="en-US" sz="2000" b="1" dirty="0">
                <a:solidFill>
                  <a:srgbClr val="FF0000"/>
                </a:solidFill>
                <a:latin typeface=".VnTimeH" panose="020B7200000000000000" pitchFamily="34" charset="0"/>
              </a:rPr>
              <a:t>“</a:t>
            </a:r>
            <a:r>
              <a:rPr lang="vi-VN" sz="2300" dirty="0">
                <a:solidFill>
                  <a:srgbClr val="FF0000"/>
                </a:solidFill>
                <a:latin typeface="Times New Roman" panose="02020603050405020304" pitchFamily="18" charset="0"/>
                <a:cs typeface="Times New Roman" panose="02020603050405020304" pitchFamily="18" charset="0"/>
              </a:rPr>
              <a:t>Truyện Kiều</a:t>
            </a:r>
            <a:r>
              <a:rPr lang="en-US" sz="2000" b="1" dirty="0">
                <a:solidFill>
                  <a:srgbClr val="FF0000"/>
                </a:solidFill>
                <a:latin typeface=".VnTimeH" panose="020B7200000000000000" pitchFamily="34" charset="0"/>
              </a:rPr>
              <a:t>”</a:t>
            </a:r>
            <a:r>
              <a:rPr lang="vi-VN" sz="2300" dirty="0">
                <a:solidFill>
                  <a:srgbClr val="FF0000"/>
                </a:solidFill>
                <a:latin typeface="Times New Roman" panose="02020603050405020304" pitchFamily="18" charset="0"/>
                <a:cs typeface="Times New Roman" panose="02020603050405020304" pitchFamily="18" charset="0"/>
              </a:rPr>
              <a:t> rất Việt Nam.</a:t>
            </a:r>
            <a:endParaRPr lang="vi-VN" sz="23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228600" y="2894746"/>
          <a:ext cx="8686800" cy="2377977"/>
        </p:xfrm>
        <a:graphic>
          <a:graphicData uri="http://schemas.openxmlformats.org/drawingml/2006/table">
            <a:tbl>
              <a:tblPr firstRow="1" bandRow="1">
                <a:tableStyleId>{E8034E78-7F5D-4C2E-B375-FC64B27BC917}</a:tableStyleId>
              </a:tblPr>
              <a:tblGrid>
                <a:gridCol w="4343400"/>
                <a:gridCol w="4343400"/>
              </a:tblGrid>
              <a:tr h="0">
                <a:tc>
                  <a:txBody>
                    <a:bodyPr/>
                    <a:lstStyle/>
                    <a:p>
                      <a:pPr algn="ctr"/>
                      <a:r>
                        <a:rPr lang="vi-VN" sz="2400" dirty="0">
                          <a:solidFill>
                            <a:schemeClr val="bg1"/>
                          </a:solidFill>
                          <a:latin typeface="Times New Roman" panose="02020603050405020304" pitchFamily="18" charset="0"/>
                          <a:cs typeface="Times New Roman" panose="02020603050405020304" pitchFamily="18" charset="0"/>
                        </a:rPr>
                        <a:t>Kim</a:t>
                      </a:r>
                      <a:r>
                        <a:rPr lang="vi-VN" sz="2400" baseline="0" dirty="0">
                          <a:solidFill>
                            <a:schemeClr val="bg1"/>
                          </a:solidFill>
                          <a:latin typeface="Times New Roman" panose="02020603050405020304" pitchFamily="18" charset="0"/>
                          <a:cs typeface="Times New Roman" panose="02020603050405020304" pitchFamily="18" charset="0"/>
                        </a:rPr>
                        <a:t> Vân Kiều truyện</a:t>
                      </a:r>
                      <a:endParaRPr lang="en-US" sz="2400" dirty="0">
                        <a:solidFill>
                          <a:schemeClr val="bg1"/>
                        </a:solidFill>
                        <a:latin typeface="Times New Roman" panose="02020603050405020304" pitchFamily="18" charset="0"/>
                        <a:cs typeface="Times New Roman" panose="02020603050405020304" pitchFamily="18" charset="0"/>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a:solidFill>
                            <a:schemeClr val="bg1"/>
                          </a:solidFill>
                          <a:latin typeface="Times New Roman" panose="02020603050405020304" pitchFamily="18" charset="0"/>
                          <a:cs typeface="Times New Roman" panose="02020603050405020304" pitchFamily="18" charset="0"/>
                        </a:rPr>
                        <a:t>Truyện</a:t>
                      </a:r>
                      <a:r>
                        <a:rPr lang="vi-VN" sz="2400" baseline="0" dirty="0">
                          <a:solidFill>
                            <a:schemeClr val="bg1"/>
                          </a:solidFill>
                          <a:latin typeface="Times New Roman" panose="02020603050405020304" pitchFamily="18" charset="0"/>
                          <a:cs typeface="Times New Roman" panose="02020603050405020304" pitchFamily="18" charset="0"/>
                        </a:rPr>
                        <a:t> Kiều</a:t>
                      </a:r>
                      <a:endParaRPr lang="en-US" sz="2400" dirty="0">
                        <a:solidFill>
                          <a:schemeClr val="bg1"/>
                        </a:solidFill>
                        <a:latin typeface="Times New Roman" panose="02020603050405020304" pitchFamily="18" charset="0"/>
                        <a:cs typeface="Times New Roman" panose="02020603050405020304" pitchFamily="18" charset="0"/>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753">
                <a:tc>
                  <a:txBody>
                    <a:bodyPr/>
                    <a:lstStyle/>
                    <a:p>
                      <a:pPr marL="342900" indent="-342900">
                        <a:buFontTx/>
                        <a:buChar char="-"/>
                      </a:pPr>
                      <a:r>
                        <a:rPr lang="vi-VN" sz="2400" baseline="0" dirty="0">
                          <a:solidFill>
                            <a:srgbClr val="002060"/>
                          </a:solidFill>
                          <a:latin typeface="Times New Roman" panose="02020603050405020304" pitchFamily="18" charset="0"/>
                          <a:cs typeface="Times New Roman" panose="02020603050405020304" pitchFamily="18" charset="0"/>
                        </a:rPr>
                        <a:t>Tiểu thuyết chương hồi</a:t>
                      </a:r>
                      <a:endParaRPr lang="vi-VN" sz="2400" baseline="0" dirty="0">
                        <a:solidFill>
                          <a:srgbClr val="002060"/>
                        </a:solidFill>
                        <a:latin typeface="Times New Roman" panose="02020603050405020304" pitchFamily="18" charset="0"/>
                        <a:cs typeface="Times New Roman" panose="02020603050405020304" pitchFamily="18" charset="0"/>
                      </a:endParaRPr>
                    </a:p>
                    <a:p>
                      <a:pPr marL="342900" indent="-342900">
                        <a:buFontTx/>
                        <a:buChar char="-"/>
                      </a:pPr>
                      <a:r>
                        <a:rPr lang="vi-VN" sz="2400" baseline="0" dirty="0">
                          <a:solidFill>
                            <a:srgbClr val="002060"/>
                          </a:solidFill>
                          <a:latin typeface="Times New Roman" panose="02020603050405020304" pitchFamily="18" charset="0"/>
                          <a:cs typeface="Times New Roman" panose="02020603050405020304" pitchFamily="18" charset="0"/>
                        </a:rPr>
                        <a:t>Chữ Hán</a:t>
                      </a:r>
                      <a:endParaRPr lang="vi-VN" sz="2400" baseline="0" dirty="0">
                        <a:solidFill>
                          <a:srgbClr val="002060"/>
                        </a:solidFill>
                        <a:latin typeface="Times New Roman" panose="02020603050405020304" pitchFamily="18" charset="0"/>
                        <a:cs typeface="Times New Roman" panose="02020603050405020304" pitchFamily="18" charset="0"/>
                      </a:endParaRPr>
                    </a:p>
                    <a:p>
                      <a:pPr marL="342900" indent="-342900" algn="just">
                        <a:buFontTx/>
                        <a:buChar char="-"/>
                      </a:pPr>
                      <a:r>
                        <a:rPr lang="vi-VN" sz="2400" baseline="0" dirty="0">
                          <a:solidFill>
                            <a:srgbClr val="002060"/>
                          </a:solidFill>
                          <a:latin typeface="Times New Roman" panose="02020603050405020304" pitchFamily="18" charset="0"/>
                          <a:cs typeface="Times New Roman" panose="02020603050405020304" pitchFamily="18" charset="0"/>
                        </a:rPr>
                        <a:t>Mối tình của: Kim Trọng, Thúy Vân, Thúy Kiều.</a:t>
                      </a:r>
                      <a:endParaRPr lang="vi-VN" sz="2400" baseline="0" dirty="0">
                        <a:solidFill>
                          <a:srgbClr val="002060"/>
                        </a:solidFill>
                        <a:latin typeface="Times New Roman" panose="02020603050405020304" pitchFamily="18" charset="0"/>
                        <a:cs typeface="Times New Roman" panose="02020603050405020304" pitchFamily="18" charset="0"/>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buFontTx/>
                        <a:buChar char="-"/>
                      </a:pPr>
                      <a:r>
                        <a:rPr lang="vi-VN" sz="2400" baseline="0" dirty="0">
                          <a:solidFill>
                            <a:srgbClr val="002060"/>
                          </a:solidFill>
                          <a:latin typeface="Times New Roman" panose="02020603050405020304" pitchFamily="18" charset="0"/>
                          <a:cs typeface="Times New Roman" panose="02020603050405020304" pitchFamily="18" charset="0"/>
                        </a:rPr>
                        <a:t>Truyện thơ lục bát</a:t>
                      </a:r>
                      <a:endParaRPr lang="vi-VN" sz="2400" baseline="0" dirty="0">
                        <a:solidFill>
                          <a:srgbClr val="002060"/>
                        </a:solidFill>
                        <a:latin typeface="Times New Roman" panose="02020603050405020304" pitchFamily="18" charset="0"/>
                        <a:cs typeface="Times New Roman" panose="02020603050405020304" pitchFamily="18" charset="0"/>
                      </a:endParaRPr>
                    </a:p>
                    <a:p>
                      <a:pPr marL="342900" indent="-342900" algn="just">
                        <a:buFontTx/>
                        <a:buChar char="-"/>
                      </a:pPr>
                      <a:r>
                        <a:rPr lang="vi-VN" sz="2400" baseline="0" dirty="0">
                          <a:solidFill>
                            <a:srgbClr val="002060"/>
                          </a:solidFill>
                          <a:latin typeface="Times New Roman" panose="02020603050405020304" pitchFamily="18" charset="0"/>
                          <a:cs typeface="Times New Roman" panose="02020603050405020304" pitchFamily="18" charset="0"/>
                        </a:rPr>
                        <a:t>Chữ Nôm</a:t>
                      </a:r>
                      <a:endParaRPr lang="vi-VN" sz="2400" baseline="0" dirty="0">
                        <a:solidFill>
                          <a:srgbClr val="002060"/>
                        </a:solidFill>
                        <a:latin typeface="Times New Roman" panose="02020603050405020304" pitchFamily="18" charset="0"/>
                        <a:cs typeface="Times New Roman" panose="02020603050405020304" pitchFamily="18" charset="0"/>
                      </a:endParaRPr>
                    </a:p>
                    <a:p>
                      <a:pPr marL="342900" indent="-342900" algn="just">
                        <a:buFontTx/>
                        <a:buChar char="-"/>
                      </a:pPr>
                      <a:r>
                        <a:rPr lang="vi-VN" sz="2400" baseline="0" dirty="0">
                          <a:solidFill>
                            <a:srgbClr val="002060"/>
                          </a:solidFill>
                          <a:latin typeface="Times New Roman" panose="02020603050405020304" pitchFamily="18" charset="0"/>
                          <a:cs typeface="Times New Roman" panose="02020603050405020304" pitchFamily="18" charset="0"/>
                        </a:rPr>
                        <a:t>Số phận cuả Thúy Kiều – người phụ nữ dưới chế độ phong kiến.</a:t>
                      </a:r>
                      <a:endParaRPr lang="en-US" sz="2400" dirty="0">
                        <a:solidFill>
                          <a:srgbClr val="002060"/>
                        </a:solidFill>
                        <a:latin typeface="Times New Roman" panose="02020603050405020304" pitchFamily="18" charset="0"/>
                        <a:cs typeface="Times New Roman" panose="02020603050405020304" pitchFamily="18" charset="0"/>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228600" y="5626318"/>
            <a:ext cx="8686800" cy="954107"/>
          </a:xfrm>
          <a:prstGeom prst="rect">
            <a:avLst/>
          </a:prstGeom>
          <a:solidFill>
            <a:schemeClr val="accent6">
              <a:lumMod val="40000"/>
              <a:lumOff val="60000"/>
            </a:schemeClr>
          </a:solidFill>
        </p:spPr>
        <p:txBody>
          <a:bodyPr>
            <a:spAutoFit/>
          </a:bodyPr>
          <a:lstStyle/>
          <a:p>
            <a:pPr>
              <a:defRPr/>
            </a:pPr>
            <a:r>
              <a:rPr lang="en-US" sz="2800" b="1" dirty="0">
                <a:solidFill>
                  <a:srgbClr val="FF0000"/>
                </a:solidFill>
                <a:latin typeface=".VnTimeH" panose="020B7200000000000000" pitchFamily="34" charset="0"/>
              </a:rPr>
              <a:t>“</a:t>
            </a:r>
            <a:r>
              <a:rPr lang="vi-VN" sz="2800" dirty="0">
                <a:solidFill>
                  <a:srgbClr val="FF0000"/>
                </a:solidFill>
                <a:latin typeface="Times New Roman" panose="02020603050405020304" pitchFamily="18" charset="0"/>
                <a:cs typeface="Times New Roman" panose="02020603050405020304" pitchFamily="18" charset="0"/>
              </a:rPr>
              <a:t>Đoạn trường tân thanh</a:t>
            </a:r>
            <a:r>
              <a:rPr lang="en-US" sz="2800" b="1" dirty="0">
                <a:solidFill>
                  <a:srgbClr val="FF0000"/>
                </a:solidFill>
                <a:latin typeface=".VnTimeH" panose="020B7200000000000000" pitchFamily="34" charset="0"/>
              </a:rPr>
              <a:t>”</a:t>
            </a:r>
            <a:r>
              <a:rPr lang="vi-VN" sz="2800" dirty="0">
                <a:solidFill>
                  <a:srgbClr val="FF0000"/>
                </a:solidFill>
                <a:latin typeface="Times New Roman" panose="02020603050405020304" pitchFamily="18" charset="0"/>
                <a:cs typeface="Times New Roman" panose="02020603050405020304" pitchFamily="18" charset="0"/>
              </a:rPr>
              <a:t> nghĩa là tiếng kêu mới về nỗi đau đứt ruột.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0" y="3175"/>
            <a:ext cx="8915400" cy="461665"/>
          </a:xfrm>
          <a:prstGeom prst="rect">
            <a:avLst/>
          </a:prstGeom>
          <a:noFill/>
          <a:ln w="9525">
            <a:noFill/>
            <a:miter lim="800000"/>
          </a:ln>
          <a:effectLst/>
        </p:spPr>
        <p:txBody>
          <a:bodyPr>
            <a:spAutoFit/>
          </a:bodyPr>
          <a:lstStyle/>
          <a:p>
            <a:pPr algn="ctr">
              <a:spcBef>
                <a:spcPct val="50000"/>
              </a:spcBef>
              <a:defRPr/>
            </a:pPr>
            <a:r>
              <a:rPr lang="vi-VN"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2400" b="1" dirty="0">
                <a:solidFill>
                  <a:srgbClr val="FF0000"/>
                </a:solidFill>
                <a:effectLst>
                  <a:outerShdw blurRad="38100" dist="38100" dir="2700000" algn="tl">
                    <a:srgbClr val="C0C0C0"/>
                  </a:outerShdw>
                </a:effectLst>
                <a:latin typeface=".VnTimeH" panose="020B7200000000000000" pitchFamily="34" charset="0"/>
              </a:rPr>
              <a:t> 2</a:t>
            </a:r>
            <a:r>
              <a:rPr lang="vi-VN" sz="2400" b="1" dirty="0">
                <a:solidFill>
                  <a:srgbClr val="FF0000"/>
                </a:solidFill>
                <a:effectLst>
                  <a:outerShdw blurRad="38100" dist="38100" dir="2700000" algn="tl">
                    <a:srgbClr val="C0C0C0"/>
                  </a:outerShdw>
                </a:effectLst>
                <a:latin typeface=".VnTimeH" panose="020B7200000000000000" pitchFamily="34" charset="0"/>
              </a:rPr>
              <a:t>1, 22</a:t>
            </a:r>
            <a:r>
              <a:rPr lang="en-US" sz="2400" b="1" dirty="0">
                <a:solidFill>
                  <a:srgbClr val="FF0000"/>
                </a:solidFill>
                <a:effectLst>
                  <a:outerShdw blurRad="38100" dist="38100" dir="2700000" algn="tl">
                    <a:srgbClr val="C0C0C0"/>
                  </a:outerShdw>
                </a:effectLst>
                <a:latin typeface=".VnTimeH" panose="020B7200000000000000" pitchFamily="34" charset="0"/>
              </a:rPr>
              <a:t>:</a:t>
            </a:r>
            <a:r>
              <a:rPr lang="vi-VN" sz="2400" b="1" dirty="0">
                <a:solidFill>
                  <a:srgbClr val="FF0000"/>
                </a:solidFill>
                <a:effectLst>
                  <a:outerShdw blurRad="38100" dist="38100" dir="2700000" algn="tl">
                    <a:srgbClr val="C0C0C0"/>
                  </a:outerShdw>
                </a:effectLst>
                <a:latin typeface=".VnTimeH" panose="020B7200000000000000" pitchFamily="34" charset="0"/>
              </a:rPr>
              <a:t> </a:t>
            </a:r>
            <a:r>
              <a:rPr lang="en-US" sz="2400" b="1" dirty="0">
                <a:solidFill>
                  <a:srgbClr val="FF0000"/>
                </a:solidFill>
                <a:latin typeface=".VnTimeH" panose="020B7200000000000000" pitchFamily="34" charset="0"/>
              </a:rPr>
              <a:t>“TruyÖn </a:t>
            </a:r>
            <a:r>
              <a:rPr lang="en-US" sz="2400" b="1" dirty="0" err="1">
                <a:solidFill>
                  <a:srgbClr val="FF0000"/>
                </a:solidFill>
                <a:latin typeface=".VnTimeH" panose="020B7200000000000000" pitchFamily="34" charset="0"/>
              </a:rPr>
              <a:t>KiÒu</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cña</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NguyÔn</a:t>
            </a:r>
            <a:r>
              <a:rPr lang="en-US" sz="2400" b="1" dirty="0">
                <a:solidFill>
                  <a:srgbClr val="FF0000"/>
                </a:solidFill>
                <a:latin typeface=".VnTimeH" panose="020B7200000000000000" pitchFamily="34" charset="0"/>
              </a:rPr>
              <a:t> Du      </a:t>
            </a:r>
            <a:r>
              <a:rPr lang="en-US" sz="2400" dirty="0">
                <a:solidFill>
                  <a:srgbClr val="FF0000"/>
                </a:solidFill>
              </a:rPr>
              <a:t>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WordArt 2"/>
          <p:cNvSpPr>
            <a:spLocks noChangeArrowheads="1" noChangeShapeType="1" noTextEdit="1"/>
          </p:cNvSpPr>
          <p:nvPr/>
        </p:nvSpPr>
        <p:spPr bwMode="auto">
          <a:xfrm>
            <a:off x="990600" y="6324600"/>
            <a:ext cx="7010400" cy="5334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sz="800" b="1" i="1" kern="10">
                <a:latin typeface="Times New Roman" panose="02020603050405020304"/>
                <a:cs typeface="Times New Roman" panose="02020603050405020304"/>
              </a:rPr>
              <a:t>Những phiên bản về Truyện Kiều</a:t>
            </a:r>
            <a:endParaRPr lang="en-US" sz="800" b="1" i="1" kern="10">
              <a:latin typeface="Times New Roman" panose="02020603050405020304"/>
              <a:cs typeface="Times New Roman" panose="02020603050405020304"/>
            </a:endParaRPr>
          </a:p>
        </p:txBody>
      </p:sp>
      <p:pic>
        <p:nvPicPr>
          <p:cNvPr id="16387" name="Picture 3" descr="Picture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83381"/>
            <a:ext cx="9144000" cy="581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1143000"/>
            <a:ext cx="80772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98309" name="Picture 5" descr="ki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4038600" cy="4972050"/>
          </a:xfrm>
          <a:prstGeom prst="rect">
            <a:avLst/>
          </a:prstGeom>
          <a:solidFill>
            <a:schemeClr val="tx1"/>
          </a:solidFill>
          <a:ln w="19050" algn="ctr">
            <a:solidFill>
              <a:schemeClr val="bg1"/>
            </a:solidFill>
            <a:miter lim="800000"/>
            <a:headEnd/>
            <a:tailEnd/>
          </a:ln>
        </p:spPr>
      </p:pic>
      <p:pic>
        <p:nvPicPr>
          <p:cNvPr id="98310" name="Picture 6" descr="Ban_dich_tieng_Hung_-_ga_-_ri_cua__Truyen_ki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613" y="914400"/>
            <a:ext cx="4038600" cy="4953000"/>
          </a:xfrm>
          <a:prstGeom prst="rect">
            <a:avLst/>
          </a:prstGeom>
          <a:noFill/>
          <a:ln w="1905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8311" name="Picture 7" descr="nguyendu_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888206"/>
            <a:ext cx="4038600" cy="50292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8312" name="Picture 8" descr="Ban_dich_sang_tieng_Anh_cua__Truyen_Kie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914400"/>
            <a:ext cx="4038600" cy="5181600"/>
          </a:xfrm>
          <a:prstGeom prst="rect">
            <a:avLst/>
          </a:prstGeom>
          <a:noFill/>
          <a:ln w="3175" algn="ctr">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6" repeatCount="indefinite" fill="hold" nodeType="withEffect">
                                  <p:stCondLst>
                                    <p:cond delay="0"/>
                                  </p:stCondLst>
                                  <p:childTnLst>
                                    <p:animClr clrSpc="hsl" dir="cw">
                                      <p:cBhvr>
                                        <p:cTn id="6" dur="1200" fill="hold"/>
                                        <p:tgtEl>
                                          <p:spTgt spid="98306"/>
                                        </p:tgtEl>
                                        <p:attrNameLst>
                                          <p:attrName>stroke.color</p:attrName>
                                        </p:attrNameLst>
                                      </p:cBhvr>
                                      <p:to>
                                        <a:srgbClr val="0000FF"/>
                                      </p:to>
                                    </p:animClr>
                                    <p:set>
                                      <p:cBhvr>
                                        <p:cTn id="7" dur="1200" fill="hold"/>
                                        <p:tgtEl>
                                          <p:spTgt spid="98306"/>
                                        </p:tgtEl>
                                        <p:attrNameLst>
                                          <p:attrName>stroke.on</p:attrName>
                                        </p:attrNameLst>
                                      </p:cBhvr>
                                      <p:to>
                                        <p:strVal val="true"/>
                                      </p:to>
                                    </p:set>
                                  </p:childTnLst>
                                </p:cTn>
                              </p:par>
                              <p:par>
                                <p:cTn id="8" presetID="4" presetClass="entr" presetSubtype="16" fill="hold" nodeType="withEffect">
                                  <p:stCondLst>
                                    <p:cond delay="0"/>
                                  </p:stCondLst>
                                  <p:iterate type="lt">
                                    <p:tmPct val="0"/>
                                  </p:iterate>
                                  <p:childTnLst>
                                    <p:set>
                                      <p:cBhvr>
                                        <p:cTn id="9" dur="1" fill="hold">
                                          <p:stCondLst>
                                            <p:cond delay="0"/>
                                          </p:stCondLst>
                                        </p:cTn>
                                        <p:tgtEl>
                                          <p:spTgt spid="98308"/>
                                        </p:tgtEl>
                                        <p:attrNameLst>
                                          <p:attrName>style.visibility</p:attrName>
                                        </p:attrNameLst>
                                      </p:cBhvr>
                                      <p:to>
                                        <p:strVal val="visible"/>
                                      </p:to>
                                    </p:set>
                                    <p:animEffect transition="in" filter="box(in)">
                                      <p:cBhvr>
                                        <p:cTn id="10" dur="1000"/>
                                        <p:tgtEl>
                                          <p:spTgt spid="9830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iterate type="lt">
                                    <p:tmPct val="5000"/>
                                  </p:iterate>
                                  <p:childTnLst>
                                    <p:anim calcmode="lin" valueType="num">
                                      <p:cBhvr>
                                        <p:cTn id="14" dur="1000"/>
                                        <p:tgtEl>
                                          <p:spTgt spid="98308"/>
                                        </p:tgtEl>
                                        <p:attrNameLst>
                                          <p:attrName>ppt_w</p:attrName>
                                        </p:attrNameLst>
                                      </p:cBhvr>
                                      <p:tavLst>
                                        <p:tav tm="0">
                                          <p:val>
                                            <p:strVal val="ppt_w"/>
                                          </p:val>
                                        </p:tav>
                                        <p:tav tm="100000">
                                          <p:val>
                                            <p:fltVal val="0"/>
                                          </p:val>
                                        </p:tav>
                                      </p:tavLst>
                                    </p:anim>
                                    <p:anim calcmode="lin" valueType="num">
                                      <p:cBhvr>
                                        <p:cTn id="15" dur="1000"/>
                                        <p:tgtEl>
                                          <p:spTgt spid="98308"/>
                                        </p:tgtEl>
                                        <p:attrNameLst>
                                          <p:attrName>ppt_h</p:attrName>
                                        </p:attrNameLst>
                                      </p:cBhvr>
                                      <p:tavLst>
                                        <p:tav tm="0">
                                          <p:val>
                                            <p:strVal val="ppt_h"/>
                                          </p:val>
                                        </p:tav>
                                        <p:tav tm="100000">
                                          <p:val>
                                            <p:fltVal val="0"/>
                                          </p:val>
                                        </p:tav>
                                      </p:tavLst>
                                    </p:anim>
                                    <p:anim calcmode="lin" valueType="num">
                                      <p:cBhvr>
                                        <p:cTn id="16" dur="1000"/>
                                        <p:tgtEl>
                                          <p:spTgt spid="98308"/>
                                        </p:tgtEl>
                                        <p:attrNameLst>
                                          <p:attrName>style.rotation</p:attrName>
                                        </p:attrNameLst>
                                      </p:cBhvr>
                                      <p:tavLst>
                                        <p:tav tm="0">
                                          <p:val>
                                            <p:fltVal val="0"/>
                                          </p:val>
                                        </p:tav>
                                        <p:tav tm="100000">
                                          <p:val>
                                            <p:fltVal val="90"/>
                                          </p:val>
                                        </p:tav>
                                      </p:tavLst>
                                    </p:anim>
                                    <p:animEffect transition="out" filter="fade">
                                      <p:cBhvr>
                                        <p:cTn id="17" dur="1000"/>
                                        <p:tgtEl>
                                          <p:spTgt spid="98308"/>
                                        </p:tgtEl>
                                      </p:cBhvr>
                                    </p:animEffect>
                                    <p:set>
                                      <p:cBhvr>
                                        <p:cTn id="18" dur="1" fill="hold">
                                          <p:stCondLst>
                                            <p:cond delay="999"/>
                                          </p:stCondLst>
                                        </p:cTn>
                                        <p:tgtEl>
                                          <p:spTgt spid="98308"/>
                                        </p:tgtEl>
                                        <p:attrNameLst>
                                          <p:attrName>style.visibility</p:attrName>
                                        </p:attrNameLst>
                                      </p:cBhvr>
                                      <p:to>
                                        <p:strVal val="hidden"/>
                                      </p:to>
                                    </p:set>
                                  </p:childTnLst>
                                </p:cTn>
                              </p:par>
                              <p:par>
                                <p:cTn id="19" presetID="4" presetClass="entr" presetSubtype="16" fill="hold" nodeType="withEffect">
                                  <p:stCondLst>
                                    <p:cond delay="0"/>
                                  </p:stCondLst>
                                  <p:iterate type="lt">
                                    <p:tmPct val="0"/>
                                  </p:iterate>
                                  <p:childTnLst>
                                    <p:set>
                                      <p:cBhvr>
                                        <p:cTn id="20" dur="1" fill="hold">
                                          <p:stCondLst>
                                            <p:cond delay="0"/>
                                          </p:stCondLst>
                                        </p:cTn>
                                        <p:tgtEl>
                                          <p:spTgt spid="98309"/>
                                        </p:tgtEl>
                                        <p:attrNameLst>
                                          <p:attrName>style.visibility</p:attrName>
                                        </p:attrNameLst>
                                      </p:cBhvr>
                                      <p:to>
                                        <p:strVal val="visible"/>
                                      </p:to>
                                    </p:set>
                                    <p:animEffect transition="in" filter="box(in)">
                                      <p:cBhvr>
                                        <p:cTn id="21" dur="1000"/>
                                        <p:tgtEl>
                                          <p:spTgt spid="98309"/>
                                        </p:tgtEl>
                                      </p:cBhvr>
                                    </p:animEffect>
                                  </p:childTnLst>
                                </p:cTn>
                              </p:par>
                              <p:par>
                                <p:cTn id="22" presetID="4" presetClass="entr" presetSubtype="16" fill="hold" nodeType="withEffect">
                                  <p:stCondLst>
                                    <p:cond delay="0"/>
                                  </p:stCondLst>
                                  <p:iterate type="lt">
                                    <p:tmPct val="0"/>
                                  </p:iterate>
                                  <p:childTnLst>
                                    <p:set>
                                      <p:cBhvr>
                                        <p:cTn id="23" dur="1" fill="hold">
                                          <p:stCondLst>
                                            <p:cond delay="0"/>
                                          </p:stCondLst>
                                        </p:cTn>
                                        <p:tgtEl>
                                          <p:spTgt spid="98310"/>
                                        </p:tgtEl>
                                        <p:attrNameLst>
                                          <p:attrName>style.visibility</p:attrName>
                                        </p:attrNameLst>
                                      </p:cBhvr>
                                      <p:to>
                                        <p:strVal val="visible"/>
                                      </p:to>
                                    </p:set>
                                    <p:animEffect transition="in" filter="box(in)">
                                      <p:cBhvr>
                                        <p:cTn id="24" dur="1000"/>
                                        <p:tgtEl>
                                          <p:spTgt spid="98310"/>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iterate type="lt">
                                    <p:tmPct val="5000"/>
                                  </p:iterate>
                                  <p:childTnLst>
                                    <p:anim calcmode="lin" valueType="num">
                                      <p:cBhvr>
                                        <p:cTn id="28" dur="1000"/>
                                        <p:tgtEl>
                                          <p:spTgt spid="98309"/>
                                        </p:tgtEl>
                                        <p:attrNameLst>
                                          <p:attrName>ppt_w</p:attrName>
                                        </p:attrNameLst>
                                      </p:cBhvr>
                                      <p:tavLst>
                                        <p:tav tm="0">
                                          <p:val>
                                            <p:strVal val="ppt_w"/>
                                          </p:val>
                                        </p:tav>
                                        <p:tav tm="100000">
                                          <p:val>
                                            <p:fltVal val="0"/>
                                          </p:val>
                                        </p:tav>
                                      </p:tavLst>
                                    </p:anim>
                                    <p:anim calcmode="lin" valueType="num">
                                      <p:cBhvr>
                                        <p:cTn id="29" dur="1000"/>
                                        <p:tgtEl>
                                          <p:spTgt spid="98309"/>
                                        </p:tgtEl>
                                        <p:attrNameLst>
                                          <p:attrName>ppt_h</p:attrName>
                                        </p:attrNameLst>
                                      </p:cBhvr>
                                      <p:tavLst>
                                        <p:tav tm="0">
                                          <p:val>
                                            <p:strVal val="ppt_h"/>
                                          </p:val>
                                        </p:tav>
                                        <p:tav tm="100000">
                                          <p:val>
                                            <p:fltVal val="0"/>
                                          </p:val>
                                        </p:tav>
                                      </p:tavLst>
                                    </p:anim>
                                    <p:anim calcmode="lin" valueType="num">
                                      <p:cBhvr>
                                        <p:cTn id="30" dur="1000"/>
                                        <p:tgtEl>
                                          <p:spTgt spid="98309"/>
                                        </p:tgtEl>
                                        <p:attrNameLst>
                                          <p:attrName>style.rotation</p:attrName>
                                        </p:attrNameLst>
                                      </p:cBhvr>
                                      <p:tavLst>
                                        <p:tav tm="0">
                                          <p:val>
                                            <p:fltVal val="0"/>
                                          </p:val>
                                        </p:tav>
                                        <p:tav tm="100000">
                                          <p:val>
                                            <p:fltVal val="90"/>
                                          </p:val>
                                        </p:tav>
                                      </p:tavLst>
                                    </p:anim>
                                    <p:animEffect transition="out" filter="fade">
                                      <p:cBhvr>
                                        <p:cTn id="31" dur="1000"/>
                                        <p:tgtEl>
                                          <p:spTgt spid="98309"/>
                                        </p:tgtEl>
                                      </p:cBhvr>
                                    </p:animEffect>
                                    <p:set>
                                      <p:cBhvr>
                                        <p:cTn id="32" dur="1" fill="hold">
                                          <p:stCondLst>
                                            <p:cond delay="999"/>
                                          </p:stCondLst>
                                        </p:cTn>
                                        <p:tgtEl>
                                          <p:spTgt spid="98309"/>
                                        </p:tgtEl>
                                        <p:attrNameLst>
                                          <p:attrName>style.visibility</p:attrName>
                                        </p:attrNameLst>
                                      </p:cBhvr>
                                      <p:to>
                                        <p:strVal val="hidden"/>
                                      </p:to>
                                    </p:set>
                                  </p:childTnLst>
                                </p:cTn>
                              </p:par>
                              <p:par>
                                <p:cTn id="33" presetID="31" presetClass="exit" presetSubtype="0" fill="hold" nodeType="withEffect">
                                  <p:stCondLst>
                                    <p:cond delay="0"/>
                                  </p:stCondLst>
                                  <p:iterate type="lt">
                                    <p:tmPct val="5000"/>
                                  </p:iterate>
                                  <p:childTnLst>
                                    <p:anim calcmode="lin" valueType="num">
                                      <p:cBhvr>
                                        <p:cTn id="34" dur="1000"/>
                                        <p:tgtEl>
                                          <p:spTgt spid="98310"/>
                                        </p:tgtEl>
                                        <p:attrNameLst>
                                          <p:attrName>ppt_w</p:attrName>
                                        </p:attrNameLst>
                                      </p:cBhvr>
                                      <p:tavLst>
                                        <p:tav tm="0">
                                          <p:val>
                                            <p:strVal val="ppt_w"/>
                                          </p:val>
                                        </p:tav>
                                        <p:tav tm="100000">
                                          <p:val>
                                            <p:fltVal val="0"/>
                                          </p:val>
                                        </p:tav>
                                      </p:tavLst>
                                    </p:anim>
                                    <p:anim calcmode="lin" valueType="num">
                                      <p:cBhvr>
                                        <p:cTn id="35" dur="1000"/>
                                        <p:tgtEl>
                                          <p:spTgt spid="98310"/>
                                        </p:tgtEl>
                                        <p:attrNameLst>
                                          <p:attrName>ppt_h</p:attrName>
                                        </p:attrNameLst>
                                      </p:cBhvr>
                                      <p:tavLst>
                                        <p:tav tm="0">
                                          <p:val>
                                            <p:strVal val="ppt_h"/>
                                          </p:val>
                                        </p:tav>
                                        <p:tav tm="100000">
                                          <p:val>
                                            <p:fltVal val="0"/>
                                          </p:val>
                                        </p:tav>
                                      </p:tavLst>
                                    </p:anim>
                                    <p:anim calcmode="lin" valueType="num">
                                      <p:cBhvr>
                                        <p:cTn id="36" dur="1000"/>
                                        <p:tgtEl>
                                          <p:spTgt spid="98310"/>
                                        </p:tgtEl>
                                        <p:attrNameLst>
                                          <p:attrName>style.rotation</p:attrName>
                                        </p:attrNameLst>
                                      </p:cBhvr>
                                      <p:tavLst>
                                        <p:tav tm="0">
                                          <p:val>
                                            <p:fltVal val="0"/>
                                          </p:val>
                                        </p:tav>
                                        <p:tav tm="100000">
                                          <p:val>
                                            <p:fltVal val="90"/>
                                          </p:val>
                                        </p:tav>
                                      </p:tavLst>
                                    </p:anim>
                                    <p:animEffect transition="out" filter="fade">
                                      <p:cBhvr>
                                        <p:cTn id="37" dur="1000"/>
                                        <p:tgtEl>
                                          <p:spTgt spid="98310"/>
                                        </p:tgtEl>
                                      </p:cBhvr>
                                    </p:animEffect>
                                    <p:set>
                                      <p:cBhvr>
                                        <p:cTn id="38" dur="1" fill="hold">
                                          <p:stCondLst>
                                            <p:cond delay="999"/>
                                          </p:stCondLst>
                                        </p:cTn>
                                        <p:tgtEl>
                                          <p:spTgt spid="98310"/>
                                        </p:tgtEl>
                                        <p:attrNameLst>
                                          <p:attrName>style.visibility</p:attrName>
                                        </p:attrNameLst>
                                      </p:cBhvr>
                                      <p:to>
                                        <p:strVal val="hidden"/>
                                      </p:to>
                                    </p:set>
                                  </p:childTnLst>
                                </p:cTn>
                              </p:par>
                              <p:par>
                                <p:cTn id="39" presetID="4" presetClass="entr" presetSubtype="16" fill="hold" nodeType="withEffect">
                                  <p:stCondLst>
                                    <p:cond delay="0"/>
                                  </p:stCondLst>
                                  <p:childTnLst>
                                    <p:set>
                                      <p:cBhvr>
                                        <p:cTn id="40" dur="1" fill="hold">
                                          <p:stCondLst>
                                            <p:cond delay="0"/>
                                          </p:stCondLst>
                                        </p:cTn>
                                        <p:tgtEl>
                                          <p:spTgt spid="98311"/>
                                        </p:tgtEl>
                                        <p:attrNameLst>
                                          <p:attrName>style.visibility</p:attrName>
                                        </p:attrNameLst>
                                      </p:cBhvr>
                                      <p:to>
                                        <p:strVal val="visible"/>
                                      </p:to>
                                    </p:set>
                                    <p:animEffect transition="in" filter="box(in)">
                                      <p:cBhvr>
                                        <p:cTn id="41" dur="1000"/>
                                        <p:tgtEl>
                                          <p:spTgt spid="98311"/>
                                        </p:tgtEl>
                                      </p:cBhvr>
                                    </p:animEffect>
                                  </p:childTnLst>
                                </p:cTn>
                              </p:par>
                              <p:par>
                                <p:cTn id="42" presetID="4" presetClass="entr" presetSubtype="16" fill="hold" nodeType="withEffect">
                                  <p:stCondLst>
                                    <p:cond delay="0"/>
                                  </p:stCondLst>
                                  <p:childTnLst>
                                    <p:set>
                                      <p:cBhvr>
                                        <p:cTn id="43" dur="1" fill="hold">
                                          <p:stCondLst>
                                            <p:cond delay="0"/>
                                          </p:stCondLst>
                                        </p:cTn>
                                        <p:tgtEl>
                                          <p:spTgt spid="98312"/>
                                        </p:tgtEl>
                                        <p:attrNameLst>
                                          <p:attrName>style.visibility</p:attrName>
                                        </p:attrNameLst>
                                      </p:cBhvr>
                                      <p:to>
                                        <p:strVal val="visible"/>
                                      </p:to>
                                    </p:set>
                                    <p:animEffect transition="in" filter="box(in)">
                                      <p:cBhvr>
                                        <p:cTn id="44" dur="1000"/>
                                        <p:tgtEl>
                                          <p:spTgt spid="98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a:p>
        </p:txBody>
      </p:sp>
      <p:pic>
        <p:nvPicPr>
          <p:cNvPr id="17411" name="Picture 2" descr="C:\Documents and Settings\THANH TAI\My Documents\Downloads\634585201226035000kim-van-kieu-truyen.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C:\Documents and Settings\THANH TAI\My Documents\Downloads\images (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19600" y="0"/>
            <a:ext cx="4724400" cy="6858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THANH TAI\My Documents\Downloads\tải xuống (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C:\Documents and Settings\THANH TAI\My Documents\Downloads\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3175"/>
            <a:ext cx="8915400" cy="400050"/>
          </a:xfrm>
          <a:prstGeom prst="rect">
            <a:avLst/>
          </a:prstGeom>
          <a:noFill/>
          <a:ln w="9525">
            <a:noFill/>
            <a:miter lim="800000"/>
          </a:ln>
          <a:effectLst/>
        </p:spPr>
        <p:txBody>
          <a:bodyPr>
            <a:spAutoFit/>
          </a:bodyPr>
          <a:lstStyle/>
          <a:p>
            <a:pPr algn="ctr">
              <a:spcBef>
                <a:spcPct val="50000"/>
              </a:spcBef>
              <a:defRPr/>
            </a:pPr>
            <a:r>
              <a:rPr lang="vi-VN" sz="20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2000" b="1" dirty="0">
                <a:solidFill>
                  <a:srgbClr val="002060"/>
                </a:solidFill>
                <a:effectLst>
                  <a:outerShdw blurRad="38100" dist="38100" dir="2700000" algn="tl">
                    <a:srgbClr val="C0C0C0"/>
                  </a:outerShdw>
                </a:effectLst>
                <a:latin typeface=".VnTimeH" panose="020B7200000000000000" pitchFamily="34" charset="0"/>
              </a:rPr>
              <a:t> 2</a:t>
            </a:r>
            <a:r>
              <a:rPr lang="vi-VN" sz="2000" b="1" dirty="0">
                <a:solidFill>
                  <a:srgbClr val="002060"/>
                </a:solidFill>
                <a:effectLst>
                  <a:outerShdw blurRad="38100" dist="38100" dir="2700000" algn="tl">
                    <a:srgbClr val="C0C0C0"/>
                  </a:outerShdw>
                </a:effectLst>
                <a:latin typeface=".VnTimeH" panose="020B7200000000000000" pitchFamily="34" charset="0"/>
              </a:rPr>
              <a:t>1, 22</a:t>
            </a:r>
            <a:r>
              <a:rPr lang="en-US" sz="2000" b="1" dirty="0">
                <a:solidFill>
                  <a:srgbClr val="002060"/>
                </a:solidFill>
                <a:effectLst>
                  <a:outerShdw blurRad="38100" dist="38100" dir="2700000" algn="tl">
                    <a:srgbClr val="C0C0C0"/>
                  </a:outerShdw>
                </a:effectLst>
                <a:latin typeface=".VnTimeH" panose="020B7200000000000000" pitchFamily="34" charset="0"/>
              </a:rPr>
              <a:t>:</a:t>
            </a:r>
            <a:r>
              <a:rPr lang="vi-VN" sz="2000" b="1" dirty="0">
                <a:solidFill>
                  <a:srgbClr val="002060"/>
                </a:solidFill>
                <a:effectLst>
                  <a:outerShdw blurRad="38100" dist="38100" dir="2700000" algn="tl">
                    <a:srgbClr val="C0C0C0"/>
                  </a:outerShdw>
                </a:effectLst>
                <a:latin typeface=".VnTimeH" panose="020B7200000000000000" pitchFamily="34" charset="0"/>
              </a:rPr>
              <a:t>  </a:t>
            </a:r>
            <a:r>
              <a:rPr lang="en-US" sz="2000" b="1" dirty="0">
                <a:solidFill>
                  <a:srgbClr val="002060"/>
                </a:solidFill>
                <a:latin typeface=".VnTimeH" panose="020B7200000000000000" pitchFamily="34" charset="0"/>
              </a:rPr>
              <a:t>“TruyÖn </a:t>
            </a:r>
            <a:r>
              <a:rPr lang="en-US" sz="2000" b="1" dirty="0" err="1">
                <a:solidFill>
                  <a:srgbClr val="002060"/>
                </a:solidFill>
                <a:latin typeface=".VnTimeH" panose="020B7200000000000000" pitchFamily="34" charset="0"/>
              </a:rPr>
              <a:t>KiÒu</a:t>
            </a:r>
            <a:r>
              <a:rPr lang="en-US" sz="2000" b="1" dirty="0">
                <a:solidFill>
                  <a:srgbClr val="002060"/>
                </a:solidFill>
                <a:latin typeface=".VnTimeH" panose="020B7200000000000000" pitchFamily="34" charset="0"/>
              </a:rPr>
              <a:t>”  </a:t>
            </a:r>
            <a:r>
              <a:rPr lang="en-US" sz="2000" b="1" dirty="0" err="1">
                <a:solidFill>
                  <a:srgbClr val="002060"/>
                </a:solidFill>
                <a:latin typeface=".VnTimeH" panose="020B7200000000000000" pitchFamily="34" charset="0"/>
              </a:rPr>
              <a:t>cña</a:t>
            </a:r>
            <a:r>
              <a:rPr lang="en-US" sz="2000" b="1" dirty="0">
                <a:solidFill>
                  <a:srgbClr val="002060"/>
                </a:solidFill>
                <a:latin typeface=".VnTimeH" panose="020B7200000000000000" pitchFamily="34" charset="0"/>
              </a:rPr>
              <a:t> </a:t>
            </a:r>
            <a:r>
              <a:rPr lang="en-US" sz="2000" b="1" dirty="0" err="1">
                <a:solidFill>
                  <a:srgbClr val="002060"/>
                </a:solidFill>
                <a:latin typeface=".VnTimeH" panose="020B7200000000000000" pitchFamily="34" charset="0"/>
              </a:rPr>
              <a:t>NguyÔn</a:t>
            </a:r>
            <a:r>
              <a:rPr lang="en-US" sz="2000" b="1" dirty="0">
                <a:solidFill>
                  <a:srgbClr val="002060"/>
                </a:solidFill>
                <a:latin typeface=".VnTimeH" panose="020B7200000000000000" pitchFamily="34" charset="0"/>
              </a:rPr>
              <a:t> Du</a:t>
            </a:r>
            <a:r>
              <a:rPr lang="en-US" sz="2000" b="1" dirty="0">
                <a:latin typeface=".VnTimeH" panose="020B7200000000000000" pitchFamily="34" charset="0"/>
              </a:rPr>
              <a:t>      </a:t>
            </a:r>
            <a:r>
              <a:rPr lang="en-US" sz="2000" dirty="0"/>
              <a:t>                                                                            </a:t>
            </a:r>
            <a:endParaRPr lang="en-US" sz="2000" dirty="0"/>
          </a:p>
        </p:txBody>
      </p:sp>
      <p:sp>
        <p:nvSpPr>
          <p:cNvPr id="6" name="Rectangle 3"/>
          <p:cNvSpPr>
            <a:spLocks noChangeArrowheads="1"/>
          </p:cNvSpPr>
          <p:nvPr/>
        </p:nvSpPr>
        <p:spPr bwMode="auto">
          <a:xfrm>
            <a:off x="196613" y="3165270"/>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vi-VN" sz="2400" b="1" dirty="0">
                <a:solidFill>
                  <a:srgbClr val="A50021"/>
                </a:solidFill>
                <a:latin typeface="Times New Roman" panose="02020603050405020304" pitchFamily="18" charset="0"/>
                <a:cs typeface="Times New Roman" panose="02020603050405020304" pitchFamily="18" charset="0"/>
              </a:rPr>
              <a:t>Tóm tắt tác phẩm Truyện Kiều bằng tranh ảnh</a:t>
            </a:r>
            <a:endParaRPr lang="en-US" sz="2400" b="1" dirty="0">
              <a:solidFill>
                <a:srgbClr val="CC3300"/>
              </a:solidFill>
            </a:endParaRPr>
          </a:p>
        </p:txBody>
      </p:sp>
      <p:sp>
        <p:nvSpPr>
          <p:cNvPr id="2" name="Rectangle 1"/>
          <p:cNvSpPr/>
          <p:nvPr/>
        </p:nvSpPr>
        <p:spPr>
          <a:xfrm>
            <a:off x="196613" y="2710934"/>
            <a:ext cx="2923429" cy="461665"/>
          </a:xfrm>
          <a:prstGeom prst="rect">
            <a:avLst/>
          </a:prstGeom>
        </p:spPr>
        <p:txBody>
          <a:bodyPr wrap="none">
            <a:spAutoFit/>
          </a:bodyPr>
          <a:lstStyle/>
          <a:p>
            <a:pPr>
              <a:defRPr/>
            </a:pPr>
            <a:r>
              <a:rPr lang="vi-VN" sz="2400" b="1" dirty="0">
                <a:solidFill>
                  <a:srgbClr val="002060"/>
                </a:solidFill>
                <a:latin typeface="Times New Roman" panose="02020603050405020304" pitchFamily="18" charset="0"/>
                <a:cs typeface="Times New Roman" panose="02020603050405020304" pitchFamily="18" charset="0"/>
              </a:rPr>
              <a:t>2. Tóm tắt tác phẩm</a:t>
            </a:r>
            <a:r>
              <a:rPr lang="vi-VN" sz="2400" dirty="0">
                <a:solidFill>
                  <a:srgbClr val="002060"/>
                </a:solidFill>
                <a:latin typeface="Times New Roman" panose="02020603050405020304" pitchFamily="18" charset="0"/>
                <a:cs typeface="Times New Roman" panose="02020603050405020304" pitchFamily="18" charset="0"/>
              </a:rPr>
              <a:t>:</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7" name="TextBox 18"/>
          <p:cNvSpPr txBox="1">
            <a:spLocks noChangeArrowheads="1"/>
          </p:cNvSpPr>
          <p:nvPr/>
        </p:nvSpPr>
        <p:spPr bwMode="auto">
          <a:xfrm>
            <a:off x="0" y="439540"/>
            <a:ext cx="5886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vi-VN" sz="2400" b="1" dirty="0">
                <a:solidFill>
                  <a:srgbClr val="002060"/>
                </a:solidFill>
                <a:latin typeface="Times New Roman" panose="02020603050405020304" pitchFamily="18" charset="0"/>
                <a:cs typeface="Times New Roman" panose="02020603050405020304" pitchFamily="18" charset="0"/>
              </a:rPr>
              <a:t>II. </a:t>
            </a:r>
            <a:r>
              <a:rPr lang="en-US" sz="2400" b="1" dirty="0">
                <a:solidFill>
                  <a:srgbClr val="FF0000"/>
                </a:solidFill>
                <a:latin typeface=".VnTimeH" panose="020B7200000000000000" pitchFamily="34" charset="0"/>
              </a:rPr>
              <a:t>“</a:t>
            </a:r>
            <a:r>
              <a:rPr lang="vi-VN" sz="2400" b="1" dirty="0">
                <a:solidFill>
                  <a:srgbClr val="002060"/>
                </a:solidFill>
                <a:latin typeface="Times New Roman" panose="02020603050405020304" pitchFamily="18" charset="0"/>
                <a:cs typeface="Times New Roman" panose="02020603050405020304" pitchFamily="18" charset="0"/>
              </a:rPr>
              <a:t>Truyện Kiều</a:t>
            </a:r>
            <a:r>
              <a:rPr lang="en-US" sz="2400" b="1" dirty="0">
                <a:solidFill>
                  <a:srgbClr val="FF0000"/>
                </a:solidFill>
                <a:latin typeface=".VnTimeH" panose="020B7200000000000000" pitchFamily="34" charset="0"/>
              </a:rPr>
              <a:t>”</a:t>
            </a:r>
            <a:r>
              <a:rPr lang="vi-VN" sz="2400" b="1" dirty="0">
                <a:solidFill>
                  <a:srgbClr val="002060"/>
                </a:solidFill>
                <a:latin typeface="Times New Roman" panose="02020603050405020304" pitchFamily="18" charset="0"/>
                <a:cs typeface="Times New Roman" panose="02020603050405020304" pitchFamily="18" charset="0"/>
              </a:rPr>
              <a:t> </a:t>
            </a:r>
            <a:endParaRPr lang="vi-VN" sz="2400" b="1" dirty="0">
              <a:solidFill>
                <a:srgbClr val="002060"/>
              </a:solidFill>
              <a:latin typeface="Times New Roman" panose="02020603050405020304" pitchFamily="18" charset="0"/>
              <a:cs typeface="Times New Roman" panose="02020603050405020304" pitchFamily="18" charset="0"/>
            </a:endParaRPr>
          </a:p>
          <a:p>
            <a:pPr eaLnBrk="1" hangingPunct="1"/>
            <a:r>
              <a:rPr lang="vi-VN" sz="2400" b="1" dirty="0">
                <a:solidFill>
                  <a:srgbClr val="002060"/>
                </a:solidFill>
                <a:latin typeface="Times New Roman" panose="02020603050405020304" pitchFamily="18" charset="0"/>
                <a:cs typeface="Times New Roman" panose="02020603050405020304" pitchFamily="18" charset="0"/>
              </a:rPr>
              <a:t>1. Nguồn gốc:</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6613" y="1364776"/>
            <a:ext cx="8686800" cy="1169551"/>
          </a:xfrm>
          <a:prstGeom prst="rect">
            <a:avLst/>
          </a:prstGeom>
          <a:solidFill>
            <a:schemeClr val="accent6">
              <a:lumMod val="40000"/>
              <a:lumOff val="60000"/>
            </a:schemeClr>
          </a:solidFill>
          <a:ln>
            <a:solidFill>
              <a:schemeClr val="accent1"/>
            </a:solidFill>
          </a:ln>
        </p:spPr>
        <p:txBody>
          <a:bodyPr>
            <a:spAutoFit/>
          </a:bodyPr>
          <a:lstStyle/>
          <a:p>
            <a:pPr>
              <a:defRPr/>
            </a:pPr>
            <a:r>
              <a:rPr lang="vi-VN" sz="2300" dirty="0">
                <a:solidFill>
                  <a:srgbClr val="FF0000"/>
                </a:solidFill>
                <a:latin typeface="Times New Roman" panose="02020603050405020304" pitchFamily="18" charset="0"/>
                <a:cs typeface="Times New Roman" panose="02020603050405020304" pitchFamily="18" charset="0"/>
              </a:rPr>
              <a:t>Nguyễn Du mượn cốt truyện </a:t>
            </a:r>
            <a:r>
              <a:rPr lang="en-US" sz="2000" b="1" dirty="0">
                <a:solidFill>
                  <a:srgbClr val="FF0000"/>
                </a:solidFill>
                <a:latin typeface=".VnTimeH" panose="020B7200000000000000" pitchFamily="34" charset="0"/>
              </a:rPr>
              <a:t>“</a:t>
            </a:r>
            <a:r>
              <a:rPr lang="vi-VN" sz="2300" dirty="0">
                <a:solidFill>
                  <a:srgbClr val="FF0000"/>
                </a:solidFill>
                <a:latin typeface="Times New Roman" panose="02020603050405020304" pitchFamily="18" charset="0"/>
                <a:cs typeface="Times New Roman" panose="02020603050405020304" pitchFamily="18" charset="0"/>
              </a:rPr>
              <a:t>Kim Vân Kiều truyện</a:t>
            </a:r>
            <a:r>
              <a:rPr lang="en-US" sz="2000" b="1" dirty="0">
                <a:solidFill>
                  <a:srgbClr val="FF0000"/>
                </a:solidFill>
                <a:latin typeface=".VnTimeH" panose="020B7200000000000000" pitchFamily="34" charset="0"/>
              </a:rPr>
              <a:t>”</a:t>
            </a:r>
            <a:r>
              <a:rPr lang="vi-VN" sz="2300" dirty="0">
                <a:solidFill>
                  <a:srgbClr val="FF0000"/>
                </a:solidFill>
                <a:latin typeface="Times New Roman" panose="02020603050405020304" pitchFamily="18" charset="0"/>
                <a:cs typeface="Times New Roman" panose="02020603050405020304" pitchFamily="18" charset="0"/>
              </a:rPr>
              <a:t> của Thanh Tâm Tài Nhân. Tuy nhiên, ông đã có nhiều sáng tạo làm nên một </a:t>
            </a:r>
            <a:r>
              <a:rPr lang="en-US" sz="2000" b="1" dirty="0">
                <a:solidFill>
                  <a:srgbClr val="FF0000"/>
                </a:solidFill>
                <a:latin typeface=".VnTimeH" panose="020B7200000000000000" pitchFamily="34" charset="0"/>
              </a:rPr>
              <a:t>“</a:t>
            </a:r>
            <a:r>
              <a:rPr lang="vi-VN" sz="2300" dirty="0">
                <a:solidFill>
                  <a:srgbClr val="FF0000"/>
                </a:solidFill>
                <a:latin typeface="Times New Roman" panose="02020603050405020304" pitchFamily="18" charset="0"/>
                <a:cs typeface="Times New Roman" panose="02020603050405020304" pitchFamily="18" charset="0"/>
              </a:rPr>
              <a:t>Truyện Kiều</a:t>
            </a:r>
            <a:r>
              <a:rPr lang="en-US" sz="2000" b="1" dirty="0">
                <a:solidFill>
                  <a:srgbClr val="FF0000"/>
                </a:solidFill>
                <a:latin typeface=".VnTimeH" panose="020B7200000000000000" pitchFamily="34" charset="0"/>
              </a:rPr>
              <a:t>”</a:t>
            </a:r>
            <a:r>
              <a:rPr lang="vi-VN" sz="2300" dirty="0">
                <a:solidFill>
                  <a:srgbClr val="FF0000"/>
                </a:solidFill>
                <a:latin typeface="Times New Roman" panose="02020603050405020304" pitchFamily="18" charset="0"/>
                <a:cs typeface="Times New Roman" panose="02020603050405020304" pitchFamily="18" charset="0"/>
              </a:rPr>
              <a:t> rất Việt Nam.</a:t>
            </a:r>
            <a:endParaRPr lang="vi-VN" sz="23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57200"/>
            <a:ext cx="8305800" cy="609600"/>
          </a:xfrm>
        </p:spPr>
        <p:txBody>
          <a:bodyPr/>
          <a:lstStyle/>
          <a:p>
            <a:pPr algn="l"/>
            <a:r>
              <a:rPr lang="vi-VN" sz="3200" b="1"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Tóm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tắt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phẩm</a:t>
            </a:r>
            <a:r>
              <a:rPr lang="en-US" sz="3200" b="1" dirty="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099" name="Rectangle 3"/>
          <p:cNvSpPr>
            <a:spLocks noGrp="1" noChangeArrowheads="1"/>
          </p:cNvSpPr>
          <p:nvPr>
            <p:ph type="body" idx="1"/>
          </p:nvPr>
        </p:nvSpPr>
        <p:spPr>
          <a:xfrm>
            <a:off x="304800" y="1295400"/>
            <a:ext cx="8305800" cy="4648200"/>
          </a:xfrm>
        </p:spPr>
        <p:txBody>
          <a:bodyPr>
            <a:normAutofit fontScale="92500"/>
          </a:bodyPr>
          <a:lstStyle/>
          <a:p>
            <a:pPr>
              <a:buFontTx/>
              <a:buNone/>
            </a:pPr>
            <a:r>
              <a:rPr lang="en-US" b="1" dirty="0">
                <a:solidFill>
                  <a:srgbClr val="FF33CC"/>
                </a:solidFill>
                <a:latin typeface=".VnArial" panose="020B7200000000000000" pitchFamily="34" charset="0"/>
              </a:rPr>
              <a:t>    </a:t>
            </a:r>
            <a:r>
              <a:rPr lang="en-US" b="1" dirty="0" err="1">
                <a:solidFill>
                  <a:srgbClr val="FF33CC"/>
                </a:solidFill>
                <a:latin typeface="Times New Roman" panose="02020603050405020304" pitchFamily="18" charset="0"/>
                <a:cs typeface="Times New Roman" panose="02020603050405020304" pitchFamily="18" charset="0"/>
              </a:rPr>
              <a:t>Phần</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một</a:t>
            </a:r>
            <a:r>
              <a:rPr lang="en-US" b="1" dirty="0">
                <a:solidFill>
                  <a:srgbClr val="FF33CC"/>
                </a:solidFill>
                <a:latin typeface="Times New Roman" panose="02020603050405020304" pitchFamily="18" charset="0"/>
                <a:cs typeface="Times New Roman" panose="02020603050405020304" pitchFamily="18" charset="0"/>
              </a:rPr>
              <a:t> : </a:t>
            </a:r>
            <a:r>
              <a:rPr lang="en-US" b="1" dirty="0" err="1">
                <a:solidFill>
                  <a:srgbClr val="FF33CC"/>
                </a:solidFill>
                <a:latin typeface="Times New Roman" panose="02020603050405020304" pitchFamily="18" charset="0"/>
                <a:cs typeface="Times New Roman" panose="02020603050405020304" pitchFamily="18" charset="0"/>
              </a:rPr>
              <a:t>Gặp</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gỡ</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và</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đính</a:t>
            </a:r>
            <a:r>
              <a:rPr lang="vi-VN" b="1" dirty="0">
                <a:solidFill>
                  <a:srgbClr val="FF33CC"/>
                </a:solidFill>
                <a:latin typeface="Times New Roman" panose="02020603050405020304" pitchFamily="18" charset="0"/>
                <a:cs typeface="Times New Roman" panose="02020603050405020304" pitchFamily="18" charset="0"/>
              </a:rPr>
              <a:t> ư</a:t>
            </a:r>
            <a:r>
              <a:rPr lang="en-US" b="1" dirty="0" err="1">
                <a:solidFill>
                  <a:srgbClr val="FF33CC"/>
                </a:solidFill>
                <a:latin typeface="Times New Roman" panose="02020603050405020304" pitchFamily="18" charset="0"/>
                <a:cs typeface="Times New Roman" panose="02020603050405020304" pitchFamily="18" charset="0"/>
              </a:rPr>
              <a:t>ớc</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Câu</a:t>
            </a:r>
            <a:r>
              <a:rPr lang="en-US" b="1" dirty="0">
                <a:solidFill>
                  <a:srgbClr val="FF33CC"/>
                </a:solidFill>
                <a:latin typeface="Times New Roman" panose="02020603050405020304" pitchFamily="18" charset="0"/>
                <a:cs typeface="Times New Roman" panose="02020603050405020304" pitchFamily="18" charset="0"/>
              </a:rPr>
              <a:t> 1 </a:t>
            </a:r>
            <a:r>
              <a:rPr lang="vi-VN" b="1" dirty="0">
                <a:solidFill>
                  <a:srgbClr val="FF33CC"/>
                </a:solidFill>
                <a:latin typeface="Times New Roman" panose="02020603050405020304" pitchFamily="18" charset="0"/>
                <a:cs typeface="Times New Roman" panose="02020603050405020304" pitchFamily="18" charset="0"/>
              </a:rPr>
              <a:t>-&gt;</a:t>
            </a:r>
            <a:r>
              <a:rPr lang="en-US" b="1" dirty="0">
                <a:solidFill>
                  <a:srgbClr val="FF33CC"/>
                </a:solidFill>
                <a:latin typeface="Times New Roman" panose="02020603050405020304" pitchFamily="18" charset="0"/>
                <a:cs typeface="Times New Roman" panose="02020603050405020304" pitchFamily="18" charset="0"/>
              </a:rPr>
              <a:t> 568 )</a:t>
            </a:r>
            <a:endParaRPr lang="en-US" b="1" dirty="0">
              <a:solidFill>
                <a:srgbClr val="FF33CC"/>
              </a:solidFill>
              <a:latin typeface="Times New Roman" panose="02020603050405020304" pitchFamily="18" charset="0"/>
              <a:cs typeface="Times New Roman" panose="02020603050405020304" pitchFamily="18" charset="0"/>
            </a:endParaRPr>
          </a:p>
          <a:p>
            <a:pPr algn="just">
              <a:buFontTx/>
              <a:buNone/>
            </a:pPr>
            <a:r>
              <a:rPr lang="en-US" b="1" dirty="0">
                <a:latin typeface=".VnArial" panose="020B7200000000000000" pitchFamily="34" charset="0"/>
              </a:rPr>
              <a:t>      </a:t>
            </a:r>
            <a:r>
              <a:rPr lang="en-US" b="1" dirty="0" err="1">
                <a:latin typeface="Times New Roman" panose="02020603050405020304" pitchFamily="18" charset="0"/>
                <a:cs typeface="Times New Roman" panose="02020603050405020304" pitchFamily="18" charset="0"/>
              </a:rPr>
              <a:t>Thúy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thiếu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sắc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vẹn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toàn</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gái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lớn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thanh</a:t>
            </a:r>
            <a:r>
              <a:rPr lang="en-US" b="1" dirty="0">
                <a:latin typeface="Times New Roman" panose="02020603050405020304" pitchFamily="18" charset="0"/>
                <a:cs typeface="Times New Roman" panose="02020603050405020304" pitchFamily="18" charset="0"/>
              </a:rPr>
              <a:t> minh,  </a:t>
            </a:r>
            <a:r>
              <a:rPr lang="en-US" b="1" dirty="0" err="1">
                <a:latin typeface="Times New Roman" panose="02020603050405020304" pitchFamily="18" charset="0"/>
                <a:cs typeface="Times New Roman" panose="02020603050405020304" pitchFamily="18" charset="0"/>
              </a:rPr>
              <a:t>Kiều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Thúy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a:t>
            </a:r>
            <a:r>
              <a:rPr lang="en-US" b="1" dirty="0">
                <a:latin typeface="Times New Roman" panose="02020603050405020304" pitchFamily="18" charset="0"/>
                <a:cs typeface="Times New Roman" panose="02020603050405020304" pitchFamily="18" charset="0"/>
              </a:rPr>
              <a:t> du </a:t>
            </a:r>
            <a:r>
              <a:rPr lang="en-US" b="1" dirty="0" err="1">
                <a:latin typeface="Times New Roman" panose="02020603050405020304" pitchFamily="18" charset="0"/>
                <a:cs typeface="Times New Roman" panose="02020603050405020304" pitchFamily="18" charset="0"/>
              </a:rPr>
              <a:t>xuân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gặp</a:t>
            </a:r>
            <a:r>
              <a:rPr lang="en-US" b="1" dirty="0">
                <a:latin typeface="Times New Roman" panose="02020603050405020304" pitchFamily="18" charset="0"/>
                <a:cs typeface="Times New Roman" panose="02020603050405020304" pitchFamily="18" charset="0"/>
              </a:rPr>
              <a:t> Kim </a:t>
            </a:r>
            <a:r>
              <a:rPr lang="en-US" b="1" dirty="0" err="1">
                <a:latin typeface="Times New Roman" panose="02020603050405020304" pitchFamily="18" charset="0"/>
                <a:cs typeface="Times New Roman" panose="02020603050405020304" pitchFamily="18" charset="0"/>
              </a:rPr>
              <a:t>Trọng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chớm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ý ban </a:t>
            </a:r>
            <a:r>
              <a:rPr lang="en-US" b="1" dirty="0" err="1">
                <a:latin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cs typeface="Times New Roman" panose="02020603050405020304" pitchFamily="18" charset="0"/>
              </a:rPr>
              <a:t>. Kim </a:t>
            </a:r>
            <a:r>
              <a:rPr lang="en-US" b="1" dirty="0" err="1">
                <a:latin typeface="Times New Roman" panose="02020603050405020304" pitchFamily="18" charset="0"/>
                <a:cs typeface="Times New Roman" panose="02020603050405020304" pitchFamily="18" charset="0"/>
              </a:rPr>
              <a:t>Trọng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đến</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trọ</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gặp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tự</a:t>
            </a:r>
            <a:r>
              <a:rPr lang="en-US" b="1" dirty="0">
                <a:latin typeface="Times New Roman" panose="02020603050405020304" pitchFamily="18" charset="0"/>
                <a:cs typeface="Times New Roman" panose="02020603050405020304" pitchFamily="18" charset="0"/>
              </a:rPr>
              <a:t> do </a:t>
            </a:r>
            <a:r>
              <a:rPr lang="en-US" b="1" dirty="0" err="1">
                <a:latin typeface="Times New Roman" panose="02020603050405020304" pitchFamily="18" charset="0"/>
                <a:cs typeface="Times New Roman" panose="02020603050405020304" pitchFamily="18" charset="0"/>
              </a:rPr>
              <a:t>đính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nhau</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a:buFontTx/>
              <a:buNone/>
            </a:pPr>
            <a:endParaRPr lang="en-US" b="1" dirty="0">
              <a:latin typeface=".VnArial" panose="020B7200000000000000" pitchFamily="34" charset="0"/>
            </a:endParaRPr>
          </a:p>
        </p:txBody>
      </p:sp>
      <p:sp>
        <p:nvSpPr>
          <p:cNvPr id="4" name="Text Box 4"/>
          <p:cNvSpPr txBox="1">
            <a:spLocks noChangeArrowheads="1"/>
          </p:cNvSpPr>
          <p:nvPr/>
        </p:nvSpPr>
        <p:spPr bwMode="auto">
          <a:xfrm>
            <a:off x="0" y="3175"/>
            <a:ext cx="8915400" cy="460375"/>
          </a:xfrm>
          <a:prstGeom prst="rect">
            <a:avLst/>
          </a:prstGeom>
          <a:noFill/>
          <a:ln w="9525">
            <a:noFill/>
            <a:miter lim="800000"/>
          </a:ln>
          <a:effectLst/>
        </p:spPr>
        <p:txBody>
          <a:bodyPr>
            <a:spAutoFit/>
          </a:bodyPr>
          <a:lstStyle/>
          <a:p>
            <a:pPr algn="ctr">
              <a:spcBef>
                <a:spcPct val="50000"/>
              </a:spcBef>
              <a:defRPr/>
            </a:pPr>
            <a:r>
              <a:rPr lang="vi-VN"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2400" b="1" dirty="0">
                <a:solidFill>
                  <a:srgbClr val="FF0000"/>
                </a:solidFill>
                <a:effectLst>
                  <a:outerShdw blurRad="38100" dist="38100" dir="2700000" algn="tl">
                    <a:srgbClr val="C0C0C0"/>
                  </a:outerShdw>
                </a:effectLst>
                <a:latin typeface=".VnTimeH" panose="020B7200000000000000" pitchFamily="34" charset="0"/>
              </a:rPr>
              <a:t> 24,25:</a:t>
            </a:r>
            <a:r>
              <a:rPr lang="vi-VN" sz="2400" b="1" dirty="0">
                <a:solidFill>
                  <a:srgbClr val="FF0000"/>
                </a:solidFill>
                <a:effectLst>
                  <a:outerShdw blurRad="38100" dist="38100" dir="2700000" algn="tl">
                    <a:srgbClr val="C0C0C0"/>
                  </a:outerShdw>
                </a:effectLst>
                <a:latin typeface=".VnTimeH" panose="020B7200000000000000" pitchFamily="34" charset="0"/>
              </a:rPr>
              <a:t> </a:t>
            </a:r>
            <a:r>
              <a:rPr lang="en-US" sz="2400" b="1" dirty="0">
                <a:solidFill>
                  <a:srgbClr val="FF0000"/>
                </a:solidFill>
                <a:latin typeface=".VnTimeH" panose="020B7200000000000000" pitchFamily="34" charset="0"/>
              </a:rPr>
              <a:t>“TruyÖn </a:t>
            </a:r>
            <a:r>
              <a:rPr lang="en-US" sz="2400" b="1" dirty="0" err="1">
                <a:solidFill>
                  <a:srgbClr val="FF0000"/>
                </a:solidFill>
                <a:latin typeface=".VnTimeH" panose="020B7200000000000000" pitchFamily="34" charset="0"/>
              </a:rPr>
              <a:t>KiÒu</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cña</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NguyÔn</a:t>
            </a:r>
            <a:r>
              <a:rPr lang="en-US" sz="2400" b="1" dirty="0">
                <a:solidFill>
                  <a:srgbClr val="FF0000"/>
                </a:solidFill>
                <a:latin typeface=".VnTimeH" panose="020B7200000000000000" pitchFamily="34" charset="0"/>
              </a:rPr>
              <a:t> Du      </a:t>
            </a:r>
            <a:r>
              <a:rPr lang="en-US" sz="2400" dirty="0">
                <a:solidFill>
                  <a:srgbClr val="FF0000"/>
                </a:solidFill>
              </a:rPr>
              <a:t>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diamond(in)">
                                      <p:cBhvr>
                                        <p:cTn id="12" dur="2000"/>
                                        <p:tgtEl>
                                          <p:spTgt spid="40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diamond(in)">
                                      <p:cBhvr>
                                        <p:cTn id="17" dur="20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76200" y="35391"/>
            <a:ext cx="2667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vi-VN" sz="4000" dirty="0">
                <a:solidFill>
                  <a:srgbClr val="FF0000"/>
                </a:solidFill>
                <a:latin typeface="Times New Roman" panose="02020603050405020304" pitchFamily="18" charset="0"/>
                <a:cs typeface="Times New Roman" panose="02020603050405020304" pitchFamily="18" charset="0"/>
              </a:rPr>
              <a:t>Truyện kể về nhân vật Thúy Kiều – người con gái tài sắc vẹn toàn, sống êm đềm hạnh phúc trong gia đình họ Vương.</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21507" name="Picture 5" descr="https://tiengsonghuong.files.wordpress.com/2011/10/tranh-kieu-05.jpg?w=6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95600" y="76200"/>
            <a:ext cx="6248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lide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00400" y="0"/>
            <a:ext cx="594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1"/>
          <p:cNvSpPr txBox="1">
            <a:spLocks noChangeArrowheads="1"/>
          </p:cNvSpPr>
          <p:nvPr/>
        </p:nvSpPr>
        <p:spPr bwMode="auto">
          <a:xfrm>
            <a:off x="152400" y="152400"/>
            <a:ext cx="2667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vi-VN" sz="4000" dirty="0">
                <a:solidFill>
                  <a:srgbClr val="FF0000"/>
                </a:solidFill>
                <a:latin typeface="Times New Roman" panose="02020603050405020304" pitchFamily="18" charset="0"/>
                <a:cs typeface="Times New Roman" panose="02020603050405020304" pitchFamily="18" charset="0"/>
              </a:rPr>
              <a:t>Sau buổi du xuân cùng hai em là Thúy Vân và Vương Quan, Kiều gặp gỡ và có mối tình đẹp với Kim Trọng</a:t>
            </a:r>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685800" y="6858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dirty="0">
                <a:solidFill>
                  <a:srgbClr val="003399"/>
                </a:solidFill>
                <a:latin typeface="Times New Roman" panose="02020603050405020304" pitchFamily="18" charset="0"/>
              </a:rPr>
              <a:t>1. </a:t>
            </a:r>
            <a:r>
              <a:rPr lang="en-US" sz="2800" b="1" u="sng" dirty="0" err="1">
                <a:solidFill>
                  <a:srgbClr val="003399"/>
                </a:solidFill>
                <a:latin typeface="Times New Roman" panose="02020603050405020304" pitchFamily="18" charset="0"/>
              </a:rPr>
              <a:t>Thời</a:t>
            </a:r>
            <a:r>
              <a:rPr lang="en-US" sz="2800" b="1" u="sng" dirty="0">
                <a:solidFill>
                  <a:srgbClr val="003399"/>
                </a:solidFill>
                <a:latin typeface="Times New Roman" panose="02020603050405020304" pitchFamily="18" charset="0"/>
              </a:rPr>
              <a:t> </a:t>
            </a:r>
            <a:r>
              <a:rPr lang="en-US" sz="2800" b="1" u="sng" dirty="0" err="1">
                <a:solidFill>
                  <a:srgbClr val="003399"/>
                </a:solidFill>
                <a:latin typeface="Times New Roman" panose="02020603050405020304" pitchFamily="18" charset="0"/>
              </a:rPr>
              <a:t>đại</a:t>
            </a:r>
            <a:endParaRPr lang="en-US" sz="2800" b="1" u="sng" dirty="0">
              <a:solidFill>
                <a:srgbClr val="003399"/>
              </a:solidFill>
              <a:latin typeface="Times New Roman" panose="02020603050405020304" pitchFamily="18" charset="0"/>
            </a:endParaRPr>
          </a:p>
        </p:txBody>
      </p:sp>
      <p:sp>
        <p:nvSpPr>
          <p:cNvPr id="22533" name="Rectangle 5"/>
          <p:cNvSpPr>
            <a:spLocks noChangeArrowheads="1"/>
          </p:cNvSpPr>
          <p:nvPr/>
        </p:nvSpPr>
        <p:spPr bwMode="auto">
          <a:xfrm>
            <a:off x="609600" y="1524000"/>
            <a:ext cx="800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a:latin typeface="Times New Roman" panose="02020603050405020304" pitchFamily="18" charset="0"/>
              </a:rPr>
              <a:t>- Đầy biến </a:t>
            </a:r>
            <a:r>
              <a:rPr lang="vi-VN" sz="2400">
                <a:latin typeface="Times New Roman" panose="02020603050405020304" pitchFamily="18" charset="0"/>
              </a:rPr>
              <a:t>động</a:t>
            </a:r>
            <a:r>
              <a:rPr lang="en-US" sz="2400">
                <a:latin typeface="Times New Roman" panose="02020603050405020304" pitchFamily="18" charset="0"/>
              </a:rPr>
              <a:t> d</a:t>
            </a:r>
            <a:r>
              <a:rPr lang="vi-VN" sz="2400">
                <a:latin typeface="Times New Roman" panose="02020603050405020304" pitchFamily="18" charset="0"/>
              </a:rPr>
              <a:t>ữ</a:t>
            </a:r>
            <a:r>
              <a:rPr lang="en-US" sz="2400">
                <a:latin typeface="Times New Roman" panose="02020603050405020304" pitchFamily="18" charset="0"/>
              </a:rPr>
              <a:t> dội: giang s</a:t>
            </a:r>
            <a:r>
              <a:rPr lang="vi-VN" sz="2400">
                <a:latin typeface="Times New Roman" panose="02020603050405020304" pitchFamily="18" charset="0"/>
              </a:rPr>
              <a:t>ơn</a:t>
            </a:r>
            <a:r>
              <a:rPr lang="en-US" sz="2400">
                <a:latin typeface="Times New Roman" panose="02020603050405020304" pitchFamily="18" charset="0"/>
              </a:rPr>
              <a:t> mấy lần </a:t>
            </a:r>
            <a:r>
              <a:rPr lang="vi-VN" sz="2400">
                <a:latin typeface="Times New Roman" panose="02020603050405020304" pitchFamily="18" charset="0"/>
              </a:rPr>
              <a:t>đổi</a:t>
            </a:r>
            <a:r>
              <a:rPr lang="en-US" sz="2400">
                <a:latin typeface="Times New Roman" panose="02020603050405020304" pitchFamily="18" charset="0"/>
              </a:rPr>
              <a:t> chủ:</a:t>
            </a:r>
            <a:endParaRPr lang="en-US" sz="2400">
              <a:latin typeface="Times New Roman" panose="02020603050405020304" pitchFamily="18" charset="0"/>
            </a:endParaRPr>
          </a:p>
        </p:txBody>
      </p:sp>
      <p:sp>
        <p:nvSpPr>
          <p:cNvPr id="22536" name="Text Box 8"/>
          <p:cNvSpPr txBox="1">
            <a:spLocks noChangeArrowheads="1"/>
          </p:cNvSpPr>
          <p:nvPr/>
        </p:nvSpPr>
        <p:spPr bwMode="auto">
          <a:xfrm>
            <a:off x="533400" y="2209800"/>
            <a:ext cx="7239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i="1">
                <a:latin typeface="Times New Roman" panose="02020603050405020304" pitchFamily="18" charset="0"/>
              </a:rPr>
              <a:t>+ Triều </a:t>
            </a:r>
            <a:r>
              <a:rPr lang="vi-VN" sz="2400" i="1">
                <a:latin typeface="Times New Roman" panose="02020603050405020304" pitchFamily="18" charset="0"/>
              </a:rPr>
              <a:t>đại</a:t>
            </a:r>
            <a:r>
              <a:rPr lang="en-US" sz="2400" i="1">
                <a:latin typeface="Times New Roman" panose="02020603050405020304" pitchFamily="18" charset="0"/>
              </a:rPr>
              <a:t> Lê - Trịnh sụp </a:t>
            </a:r>
            <a:r>
              <a:rPr lang="vi-VN" sz="2400" i="1">
                <a:latin typeface="Times New Roman" panose="02020603050405020304" pitchFamily="18" charset="0"/>
              </a:rPr>
              <a:t>đ ổ</a:t>
            </a:r>
            <a:r>
              <a:rPr lang="en-US" sz="2400" i="1">
                <a:latin typeface="Times New Roman" panose="02020603050405020304" pitchFamily="18" charset="0"/>
              </a:rPr>
              <a:t>     Tây S</a:t>
            </a:r>
            <a:r>
              <a:rPr lang="vi-VN" sz="2400" i="1">
                <a:latin typeface="Times New Roman" panose="02020603050405020304" pitchFamily="18" charset="0"/>
              </a:rPr>
              <a:t>ơn</a:t>
            </a:r>
            <a:r>
              <a:rPr lang="en-US" sz="2400" i="1">
                <a:latin typeface="Times New Roman" panose="02020603050405020304" pitchFamily="18" charset="0"/>
              </a:rPr>
              <a:t> lên thay</a:t>
            </a:r>
            <a:endParaRPr lang="en-US" sz="2400" i="1">
              <a:latin typeface="Times New Roman" panose="02020603050405020304" pitchFamily="18" charset="0"/>
            </a:endParaRPr>
          </a:p>
          <a:p>
            <a:pPr eaLnBrk="1" hangingPunct="1">
              <a:spcBef>
                <a:spcPct val="50000"/>
              </a:spcBef>
            </a:pPr>
            <a:r>
              <a:rPr lang="en-US" sz="2400" i="1">
                <a:latin typeface="Times New Roman" panose="02020603050405020304" pitchFamily="18" charset="0"/>
              </a:rPr>
              <a:t>+ Tây S</a:t>
            </a:r>
            <a:r>
              <a:rPr lang="vi-VN" sz="2400" i="1">
                <a:latin typeface="Times New Roman" panose="02020603050405020304" pitchFamily="18" charset="0"/>
              </a:rPr>
              <a:t>ơn</a:t>
            </a:r>
            <a:r>
              <a:rPr lang="en-US" sz="2400" i="1">
                <a:latin typeface="Times New Roman" panose="02020603050405020304" pitchFamily="18" charset="0"/>
              </a:rPr>
              <a:t> suy vong - Nguyễn Gia Long lên thay.</a:t>
            </a:r>
            <a:endParaRPr lang="en-US" sz="2400" i="1">
              <a:latin typeface="Times New Roman" panose="02020603050405020304" pitchFamily="18" charset="0"/>
            </a:endParaRPr>
          </a:p>
          <a:p>
            <a:pPr eaLnBrk="1" hangingPunct="1">
              <a:spcBef>
                <a:spcPct val="50000"/>
              </a:spcBef>
            </a:pPr>
            <a:endParaRPr lang="en-US" sz="2400" i="1">
              <a:latin typeface="Times New Roman" panose="02020603050405020304" pitchFamily="18" charset="0"/>
            </a:endParaRPr>
          </a:p>
        </p:txBody>
      </p:sp>
      <p:sp>
        <p:nvSpPr>
          <p:cNvPr id="22537" name="Text Box 9"/>
          <p:cNvSpPr txBox="1">
            <a:spLocks noChangeArrowheads="1"/>
          </p:cNvSpPr>
          <p:nvPr/>
        </p:nvSpPr>
        <p:spPr bwMode="auto">
          <a:xfrm>
            <a:off x="685800" y="3505200"/>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i="1">
                <a:latin typeface="Times New Roman" panose="02020603050405020304" pitchFamily="18" charset="0"/>
              </a:rPr>
              <a:t> - Chế </a:t>
            </a:r>
            <a:r>
              <a:rPr lang="vi-VN" sz="2400" i="1">
                <a:latin typeface="Times New Roman" panose="02020603050405020304" pitchFamily="18" charset="0"/>
              </a:rPr>
              <a:t>độ </a:t>
            </a:r>
            <a:r>
              <a:rPr lang="en-US" sz="2400" i="1">
                <a:latin typeface="Times New Roman" panose="02020603050405020304" pitchFamily="18" charset="0"/>
              </a:rPr>
              <a:t> phong kiến suy tàn , khởi nghĩa nông dân nổ ra liên miên.</a:t>
            </a:r>
            <a:endParaRPr lang="en-US" sz="2400" i="1">
              <a:latin typeface="Times New Roman" panose="02020603050405020304" pitchFamily="18" charset="0"/>
            </a:endParaRPr>
          </a:p>
        </p:txBody>
      </p:sp>
      <p:sp>
        <p:nvSpPr>
          <p:cNvPr id="22541" name="AutoShape 13"/>
          <p:cNvSpPr>
            <a:spLocks noChangeArrowheads="1"/>
          </p:cNvSpPr>
          <p:nvPr/>
        </p:nvSpPr>
        <p:spPr bwMode="auto">
          <a:xfrm>
            <a:off x="228600" y="4572000"/>
            <a:ext cx="685800" cy="457200"/>
          </a:xfrm>
          <a:prstGeom prst="rightArrow">
            <a:avLst>
              <a:gd name="adj1" fmla="val 50000"/>
              <a:gd name="adj2" fmla="val 25000"/>
            </a:avLst>
          </a:prstGeom>
          <a:solidFill>
            <a:schemeClr val="accent1"/>
          </a:solidFill>
          <a:ln w="9525">
            <a:solidFill>
              <a:schemeClr val="tx1"/>
            </a:solidFill>
            <a:miter lim="800000"/>
          </a:ln>
        </p:spPr>
        <p:txBody>
          <a:bodyPr wrap="none" anchor="ctr"/>
          <a:lstStyle/>
          <a:p>
            <a:endParaRPr lang="en-US"/>
          </a:p>
        </p:txBody>
      </p:sp>
      <p:sp>
        <p:nvSpPr>
          <p:cNvPr id="5128" name="TextBox 8"/>
          <p:cNvSpPr txBox="1">
            <a:spLocks noChangeArrowheads="1"/>
          </p:cNvSpPr>
          <p:nvPr/>
        </p:nvSpPr>
        <p:spPr bwMode="auto">
          <a:xfrm>
            <a:off x="990600" y="4343400"/>
            <a:ext cx="769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t>Thời </a:t>
            </a:r>
            <a:r>
              <a:rPr lang="vi-VN" sz="2800"/>
              <a:t>đại</a:t>
            </a:r>
            <a:r>
              <a:rPr lang="en-US" sz="2800"/>
              <a:t> ảnh h</a:t>
            </a:r>
            <a:r>
              <a:rPr lang="vi-VN" sz="2800"/>
              <a:t>ưởng</a:t>
            </a:r>
            <a:r>
              <a:rPr lang="en-US" sz="2800"/>
              <a:t> lớn </a:t>
            </a:r>
            <a:r>
              <a:rPr lang="vi-VN" sz="2800"/>
              <a:t>đến</a:t>
            </a:r>
            <a:r>
              <a:rPr lang="en-US" sz="2800"/>
              <a:t> cuộc </a:t>
            </a:r>
            <a:r>
              <a:rPr lang="vi-VN" sz="2800"/>
              <a:t>đời</a:t>
            </a:r>
            <a:r>
              <a:rPr lang="en-US" sz="2800"/>
              <a:t> và con ng</a:t>
            </a:r>
            <a:r>
              <a:rPr lang="vi-VN" sz="2800"/>
              <a:t>ười</a:t>
            </a:r>
            <a:r>
              <a:rPr lang="en-US" sz="2800"/>
              <a:t> của Nguyễn Du.</a:t>
            </a:r>
            <a:endParaRPr lang="en-US" sz="2800"/>
          </a:p>
        </p:txBody>
      </p:sp>
      <p:cxnSp>
        <p:nvCxnSpPr>
          <p:cNvPr id="8200" name="Straight Arrow Connector 10"/>
          <p:cNvCxnSpPr>
            <a:cxnSpLocks noChangeShapeType="1"/>
          </p:cNvCxnSpPr>
          <p:nvPr/>
        </p:nvCxnSpPr>
        <p:spPr bwMode="auto">
          <a:xfrm>
            <a:off x="7086600" y="1827213"/>
            <a:ext cx="228600" cy="1587"/>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sp>
        <p:nvSpPr>
          <p:cNvPr id="8201" name="Rectangle 10"/>
          <p:cNvSpPr>
            <a:spLocks noGrp="1" noChangeArrowheads="1"/>
          </p:cNvSpPr>
          <p:nvPr>
            <p:ph type="title"/>
          </p:nvPr>
        </p:nvSpPr>
        <p:spPr>
          <a:xfrm>
            <a:off x="228600" y="533400"/>
            <a:ext cx="4572000" cy="500063"/>
          </a:xfrm>
        </p:spPr>
        <p:txBody>
          <a:bodyPr/>
          <a:lstStyle/>
          <a:p>
            <a:pPr algn="l" eaLnBrk="1" hangingPunct="1"/>
            <a:r>
              <a:rPr lang="en-US" sz="2400" b="1" dirty="0">
                <a:solidFill>
                  <a:srgbClr val="FF0000"/>
                </a:solidFill>
                <a:latin typeface="Times New Roman" panose="02020603050405020304" pitchFamily="18" charset="0"/>
              </a:rPr>
              <a:t> I. NGUYỄN DU:</a:t>
            </a:r>
            <a:endParaRPr lang="en-US" sz="24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 calcmode="lin" valueType="num">
                                      <p:cBhvr additive="base">
                                        <p:cTn id="7" dur="500" fill="hold"/>
                                        <p:tgtEl>
                                          <p:spTgt spid="2253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36"/>
                                        </p:tgtEl>
                                        <p:attrNameLst>
                                          <p:attrName>style.visibility</p:attrName>
                                        </p:attrNameLst>
                                      </p:cBhvr>
                                      <p:to>
                                        <p:strVal val="visible"/>
                                      </p:to>
                                    </p:set>
                                    <p:anim calcmode="lin" valueType="num">
                                      <p:cBhvr additive="base">
                                        <p:cTn id="13" dur="500" fill="hold"/>
                                        <p:tgtEl>
                                          <p:spTgt spid="22536"/>
                                        </p:tgtEl>
                                        <p:attrNameLst>
                                          <p:attrName>ppt_x</p:attrName>
                                        </p:attrNameLst>
                                      </p:cBhvr>
                                      <p:tavLst>
                                        <p:tav tm="0">
                                          <p:val>
                                            <p:strVal val="1+#ppt_w/2"/>
                                          </p:val>
                                        </p:tav>
                                        <p:tav tm="100000">
                                          <p:val>
                                            <p:strVal val="#ppt_x"/>
                                          </p:val>
                                        </p:tav>
                                      </p:tavLst>
                                    </p:anim>
                                    <p:anim calcmode="lin" valueType="num">
                                      <p:cBhvr additive="base">
                                        <p:cTn id="14"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7"/>
                                        </p:tgtEl>
                                        <p:attrNameLst>
                                          <p:attrName>style.visibility</p:attrName>
                                        </p:attrNameLst>
                                      </p:cBhvr>
                                      <p:to>
                                        <p:strVal val="visible"/>
                                      </p:to>
                                    </p:set>
                                    <p:anim calcmode="lin" valueType="num">
                                      <p:cBhvr additive="base">
                                        <p:cTn id="19" dur="500" fill="hold"/>
                                        <p:tgtEl>
                                          <p:spTgt spid="22537"/>
                                        </p:tgtEl>
                                        <p:attrNameLst>
                                          <p:attrName>ppt_x</p:attrName>
                                        </p:attrNameLst>
                                      </p:cBhvr>
                                      <p:tavLst>
                                        <p:tav tm="0">
                                          <p:val>
                                            <p:strVal val="1+#ppt_w/2"/>
                                          </p:val>
                                        </p:tav>
                                        <p:tav tm="100000">
                                          <p:val>
                                            <p:strVal val="#ppt_x"/>
                                          </p:val>
                                        </p:tav>
                                      </p:tavLst>
                                    </p:anim>
                                    <p:anim calcmode="lin" valueType="num">
                                      <p:cBhvr additive="base">
                                        <p:cTn id="20"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2541"/>
                                        </p:tgtEl>
                                        <p:attrNameLst>
                                          <p:attrName>style.visibility</p:attrName>
                                        </p:attrNameLst>
                                      </p:cBhvr>
                                      <p:to>
                                        <p:strVal val="visible"/>
                                      </p:to>
                                    </p:set>
                                    <p:animEffect transition="in" filter="box(in)">
                                      <p:cBhvr>
                                        <p:cTn id="25" dur="500"/>
                                        <p:tgtEl>
                                          <p:spTgt spid="2254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128"/>
                                        </p:tgtEl>
                                        <p:attrNameLst>
                                          <p:attrName>style.visibility</p:attrName>
                                        </p:attrNameLst>
                                      </p:cBhvr>
                                      <p:to>
                                        <p:strVal val="visible"/>
                                      </p:to>
                                    </p:set>
                                    <p:animEffect transition="in" filter="box(in)">
                                      <p:cBhvr>
                                        <p:cTn id="28"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dvAuto="0" autoUpdateAnimBg="0" build="p"/>
      <p:bldP spid="22536" grpId="0" autoUpdateAnimBg="0"/>
      <p:bldP spid="22537" grpId="0" autoUpdateAnimBg="0"/>
      <p:bldP spid="22541" grpId="0" animBg="1"/>
      <p:bldP spid="51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s://tiengsonghuong.files.wordpress.com/2011/10/tranh-kieu-02.jpg?w=6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913" y="41275"/>
            <a:ext cx="9082087"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ages.ongbachau.vn/Images/Uploaded/Share/2015/08/27/5.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12700"/>
            <a:ext cx="55626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lide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lide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457200"/>
            <a:ext cx="9144000" cy="990600"/>
          </a:xfrm>
        </p:spPr>
        <p:txBody>
          <a:bodyPr>
            <a:normAutofit fontScale="90000"/>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33CC"/>
                </a:solidFill>
                <a:latin typeface="Times New Roman" panose="02020603050405020304" pitchFamily="18" charset="0"/>
                <a:cs typeface="Times New Roman" panose="02020603050405020304" pitchFamily="18" charset="0"/>
              </a:rPr>
              <a:t>Phần</a:t>
            </a:r>
            <a:r>
              <a:rPr lang="en-US" sz="3200" b="1" dirty="0">
                <a:solidFill>
                  <a:srgbClr val="FF33CC"/>
                </a:solidFill>
                <a:latin typeface="Times New Roman" panose="02020603050405020304" pitchFamily="18" charset="0"/>
                <a:cs typeface="Times New Roman" panose="02020603050405020304" pitchFamily="18" charset="0"/>
              </a:rPr>
              <a:t> </a:t>
            </a:r>
            <a:r>
              <a:rPr lang="en-US" sz="3200" b="1" dirty="0" err="1">
                <a:solidFill>
                  <a:srgbClr val="FF33CC"/>
                </a:solidFill>
                <a:latin typeface="Times New Roman" panose="02020603050405020304" pitchFamily="18" charset="0"/>
                <a:cs typeface="Times New Roman" panose="02020603050405020304" pitchFamily="18" charset="0"/>
              </a:rPr>
              <a:t>hai</a:t>
            </a:r>
            <a:r>
              <a:rPr lang="en-US" sz="3200" b="1" dirty="0">
                <a:solidFill>
                  <a:srgbClr val="FF33CC"/>
                </a:solidFill>
                <a:latin typeface="Times New Roman" panose="02020603050405020304" pitchFamily="18" charset="0"/>
                <a:cs typeface="Times New Roman" panose="02020603050405020304" pitchFamily="18" charset="0"/>
              </a:rPr>
              <a:t>: Gia </a:t>
            </a:r>
            <a:r>
              <a:rPr lang="en-US" sz="3200" b="1" dirty="0" err="1">
                <a:solidFill>
                  <a:srgbClr val="FF33CC"/>
                </a:solidFill>
                <a:latin typeface="Times New Roman" panose="02020603050405020304" pitchFamily="18" charset="0"/>
                <a:cs typeface="Times New Roman" panose="02020603050405020304" pitchFamily="18" charset="0"/>
              </a:rPr>
              <a:t>biến</a:t>
            </a:r>
            <a:r>
              <a:rPr lang="en-US" sz="3200" b="1" dirty="0">
                <a:solidFill>
                  <a:srgbClr val="FF33CC"/>
                </a:solidFill>
                <a:latin typeface="Times New Roman" panose="02020603050405020304" pitchFamily="18" charset="0"/>
                <a:cs typeface="Times New Roman" panose="02020603050405020304" pitchFamily="18" charset="0"/>
              </a:rPr>
              <a:t> </a:t>
            </a:r>
            <a:r>
              <a:rPr lang="en-US" sz="3200" b="1" dirty="0" err="1">
                <a:solidFill>
                  <a:srgbClr val="FF33CC"/>
                </a:solidFill>
                <a:latin typeface="Times New Roman" panose="02020603050405020304" pitchFamily="18" charset="0"/>
                <a:cs typeface="Times New Roman" panose="02020603050405020304" pitchFamily="18" charset="0"/>
              </a:rPr>
              <a:t>và</a:t>
            </a:r>
            <a:r>
              <a:rPr lang="en-US" sz="3200" b="1" dirty="0">
                <a:solidFill>
                  <a:srgbClr val="FF33CC"/>
                </a:solidFill>
                <a:latin typeface="Times New Roman" panose="02020603050405020304" pitchFamily="18" charset="0"/>
                <a:cs typeface="Times New Roman" panose="02020603050405020304" pitchFamily="18" charset="0"/>
              </a:rPr>
              <a:t> </a:t>
            </a:r>
            <a:r>
              <a:rPr lang="en-US" sz="3200" b="1" dirty="0" err="1">
                <a:solidFill>
                  <a:srgbClr val="FF33CC"/>
                </a:solidFill>
                <a:latin typeface="Times New Roman" panose="02020603050405020304" pitchFamily="18" charset="0"/>
                <a:cs typeface="Times New Roman" panose="02020603050405020304" pitchFamily="18" charset="0"/>
              </a:rPr>
              <a:t>lưu</a:t>
            </a:r>
            <a:r>
              <a:rPr lang="en-US" sz="3200" b="1" dirty="0">
                <a:solidFill>
                  <a:srgbClr val="FF33CC"/>
                </a:solidFill>
                <a:latin typeface="Times New Roman" panose="02020603050405020304" pitchFamily="18" charset="0"/>
                <a:cs typeface="Times New Roman" panose="02020603050405020304" pitchFamily="18" charset="0"/>
              </a:rPr>
              <a:t> </a:t>
            </a:r>
            <a:r>
              <a:rPr lang="en-US" sz="3200" b="1" dirty="0" err="1">
                <a:solidFill>
                  <a:srgbClr val="FF33CC"/>
                </a:solidFill>
                <a:latin typeface="Times New Roman" panose="02020603050405020304" pitchFamily="18" charset="0"/>
                <a:cs typeface="Times New Roman" panose="02020603050405020304" pitchFamily="18" charset="0"/>
              </a:rPr>
              <a:t>lạc</a:t>
            </a:r>
            <a:r>
              <a:rPr lang="en-US" sz="3200" b="1" dirty="0">
                <a:solidFill>
                  <a:srgbClr val="FF33CC"/>
                </a:solidFill>
                <a:latin typeface="Times New Roman" panose="02020603050405020304" pitchFamily="18" charset="0"/>
                <a:cs typeface="Times New Roman" panose="02020603050405020304" pitchFamily="18" charset="0"/>
              </a:rPr>
              <a:t> ( </a:t>
            </a:r>
            <a:r>
              <a:rPr lang="en-US" sz="3200" b="1" dirty="0" err="1">
                <a:solidFill>
                  <a:srgbClr val="FF33CC"/>
                </a:solidFill>
                <a:latin typeface="Times New Roman" panose="02020603050405020304" pitchFamily="18" charset="0"/>
                <a:cs typeface="Times New Roman" panose="02020603050405020304" pitchFamily="18" charset="0"/>
              </a:rPr>
              <a:t>Câu</a:t>
            </a:r>
            <a:r>
              <a:rPr lang="en-US" sz="3200" b="1" dirty="0">
                <a:solidFill>
                  <a:srgbClr val="FF33CC"/>
                </a:solidFill>
                <a:latin typeface="Times New Roman" panose="02020603050405020304" pitchFamily="18" charset="0"/>
                <a:cs typeface="Times New Roman" panose="02020603050405020304" pitchFamily="18" charset="0"/>
              </a:rPr>
              <a:t> 569- 2738 )</a:t>
            </a:r>
            <a:br>
              <a:rPr lang="en-US" sz="3200" b="1" dirty="0">
                <a:solidFill>
                  <a:srgbClr val="FF33CC"/>
                </a:solidFill>
                <a:latin typeface="Times New Roman" panose="02020603050405020304" pitchFamily="18" charset="0"/>
                <a:cs typeface="Times New Roman" panose="02020603050405020304" pitchFamily="18" charset="0"/>
              </a:rPr>
            </a:br>
            <a:endParaRPr lang="en-US" sz="3200" b="1" dirty="0">
              <a:solidFill>
                <a:srgbClr val="FF33CC"/>
              </a:solidFill>
              <a:latin typeface="Times New Roman" panose="02020603050405020304" pitchFamily="18" charset="0"/>
              <a:cs typeface="Times New Roman" panose="02020603050405020304" pitchFamily="18" charset="0"/>
            </a:endParaRPr>
          </a:p>
        </p:txBody>
      </p:sp>
      <p:sp>
        <p:nvSpPr>
          <p:cNvPr id="5123" name="Rectangle 3"/>
          <p:cNvSpPr>
            <a:spLocks noGrp="1" noChangeArrowheads="1"/>
          </p:cNvSpPr>
          <p:nvPr>
            <p:ph type="body" idx="1"/>
          </p:nvPr>
        </p:nvSpPr>
        <p:spPr>
          <a:xfrm>
            <a:off x="381000" y="1524000"/>
            <a:ext cx="8382000" cy="5334000"/>
          </a:xfrm>
        </p:spPr>
        <p:txBody>
          <a:bodyPr/>
          <a:lstStyle/>
          <a:p>
            <a:pPr marL="0" indent="0" algn="just">
              <a:buFont typeface="Arial" panose="020B0604020202020204" pitchFamily="34" charset="0"/>
              <a:buNone/>
            </a:pPr>
            <a:r>
              <a:rPr lang="en-US" dirty="0">
                <a:latin typeface=".VnArial" panose="020B7200000000000000" pitchFamily="34"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khi</a:t>
            </a:r>
            <a:r>
              <a:rPr lang="en-US" b="1" dirty="0">
                <a:latin typeface="Times New Roman" panose="02020603050405020304" pitchFamily="18" charset="0"/>
                <a:cs typeface="Times New Roman" panose="02020603050405020304" pitchFamily="18" charset="0"/>
              </a:rPr>
              <a:t> Kim </a:t>
            </a:r>
            <a:r>
              <a:rPr lang="en-US" b="1" dirty="0" err="1">
                <a:latin typeface="Times New Roman" panose="02020603050405020304" pitchFamily="18" charset="0"/>
                <a:cs typeface="Times New Roman" panose="02020603050405020304" pitchFamily="18" charset="0"/>
              </a:rPr>
              <a:t>Trọng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quê</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thọ</a:t>
            </a:r>
            <a:r>
              <a:rPr lang="en-US" b="1" dirty="0">
                <a:latin typeface="Times New Roman" panose="02020603050405020304" pitchFamily="18" charset="0"/>
                <a:cs typeface="Times New Roman" panose="02020603050405020304" pitchFamily="18" charset="0"/>
              </a:rPr>
              <a:t> tang </a:t>
            </a:r>
            <a:r>
              <a:rPr lang="en-US" b="1" dirty="0" err="1">
                <a:latin typeface="Times New Roman" panose="02020603050405020304" pitchFamily="18" charset="0"/>
                <a:cs typeface="Times New Roman" panose="02020603050405020304" pitchFamily="18" charset="0"/>
              </a:rPr>
              <a:t>chú</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mắc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Thúy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còn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chuộc</a:t>
            </a:r>
            <a:r>
              <a:rPr lang="en-US" b="1" dirty="0">
                <a:latin typeface="Times New Roman" panose="02020603050405020304" pitchFamily="18" charset="0"/>
                <a:cs typeface="Times New Roman" panose="02020603050405020304" pitchFamily="18" charset="0"/>
              </a:rPr>
              <a:t> cha. </a:t>
            </a:r>
            <a:r>
              <a:rPr lang="en-US" b="1" dirty="0" err="1">
                <a:latin typeface="Times New Roman" panose="02020603050405020304" pitchFamily="18" charset="0"/>
                <a:cs typeface="Times New Roman" panose="02020603050405020304" pitchFamily="18" charset="0"/>
              </a:rPr>
              <a:t>Nàng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Tú</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cưới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thiếp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nhưng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lớn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ghen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đày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đọa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trốn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chùa</a:t>
            </a:r>
            <a:r>
              <a:rPr lang="en-US"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amond(in)">
                                      <p:cBhvr>
                                        <p:cTn id="12" dur="2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1143000"/>
            <a:ext cx="8229600" cy="5181600"/>
          </a:xfrm>
        </p:spPr>
        <p:txBody>
          <a:bodyPr/>
          <a:lstStyle/>
          <a:p>
            <a:pPr algn="just">
              <a:buFont typeface="Arial" panose="020B0604020202020204" pitchFamily="34" charset="0"/>
              <a:buNone/>
            </a:pPr>
            <a:r>
              <a:rPr lang="en-US"/>
              <a:t>   </a:t>
            </a:r>
            <a:r>
              <a:rPr lang="en-US" b="1">
                <a:latin typeface="Times New Roman" panose="02020603050405020304" pitchFamily="18" charset="0"/>
                <a:cs typeface="Times New Roman" panose="02020603050405020304" pitchFamily="18" charset="0"/>
              </a:rPr>
              <a:t>Sư Giác Duyên vô tình gửi nàng cho Bạc Bà, nàng lại rơi vào lầu xanh lần thứ hai. Tại đây, Kiều gặp người anh hùng Từ Hải, đã lấy nàng và giúp nàng báo ân báo oán. Do mắc mưu của Hồ Tôn Hiến, Từ Hải bị giết, Kiều bị ép gả cho viên thổ quan. Đau đớn và tủi nhục, Kiều trầm mình ở sông Tiền Đường và được sư Giác Duyên cứu về ở trong chùa.</a:t>
            </a:r>
            <a:endParaRPr lang="en-US" b="1">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52400" y="152400"/>
            <a:ext cx="2667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vi-VN" sz="5400">
                <a:solidFill>
                  <a:srgbClr val="FF0000"/>
                </a:solidFill>
                <a:latin typeface="Times New Roman" panose="02020603050405020304" pitchFamily="18" charset="0"/>
                <a:cs typeface="Times New Roman" panose="02020603050405020304" pitchFamily="18" charset="0"/>
              </a:rPr>
              <a:t>Gia đình Kiều bị thằng bán tơ vu oan</a:t>
            </a:r>
            <a:endParaRPr lang="en-US" sz="5400">
              <a:solidFill>
                <a:srgbClr val="FF0000"/>
              </a:solidFill>
              <a:latin typeface="Times New Roman" panose="02020603050405020304" pitchFamily="18" charset="0"/>
              <a:cs typeface="Times New Roman" panose="02020603050405020304" pitchFamily="18" charset="0"/>
            </a:endParaRPr>
          </a:p>
        </p:txBody>
      </p:sp>
      <p:pic>
        <p:nvPicPr>
          <p:cNvPr id="29699" name="Picture 5" descr="https://tiengsonghuong.files.wordpress.com/2011/10/tranh-kieu-07.jpg?w=6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71800" y="20638"/>
            <a:ext cx="6172200"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tiengsonghuong.files.wordpress.com/2011/10/tranh-kieu-03.jpg?w=6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225" y="88900"/>
            <a:ext cx="8994775"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lide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43200" y="0"/>
            <a:ext cx="6400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1"/>
          <p:cNvSpPr txBox="1">
            <a:spLocks noChangeArrowheads="1"/>
          </p:cNvSpPr>
          <p:nvPr/>
        </p:nvSpPr>
        <p:spPr bwMode="auto">
          <a:xfrm>
            <a:off x="304800" y="228600"/>
            <a:ext cx="2057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vi-VN" sz="3600">
                <a:solidFill>
                  <a:srgbClr val="FF0000"/>
                </a:solidFill>
                <a:latin typeface="Times New Roman" panose="02020603050405020304" pitchFamily="18" charset="0"/>
                <a:cs typeface="Times New Roman" panose="02020603050405020304" pitchFamily="18" charset="0"/>
              </a:rPr>
              <a:t>Vì gia biến, nàng bán mình cho Mã Giám Sinh sau khi đã trao duyên cho Thúy Vân.</a:t>
            </a:r>
            <a:endParaRPr 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lide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19400" y="0"/>
            <a:ext cx="632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
          <p:cNvSpPr txBox="1">
            <a:spLocks noChangeArrowheads="1"/>
          </p:cNvSpPr>
          <p:nvPr/>
        </p:nvSpPr>
        <p:spPr bwMode="auto">
          <a:xfrm>
            <a:off x="71651" y="152400"/>
            <a:ext cx="2895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vi-VN" sz="4400" dirty="0">
                <a:solidFill>
                  <a:srgbClr val="FF0000"/>
                </a:solidFill>
                <a:latin typeface="Times New Roman" panose="02020603050405020304" pitchFamily="18" charset="0"/>
                <a:cs typeface="Times New Roman" panose="02020603050405020304" pitchFamily="18" charset="0"/>
              </a:rPr>
              <a:t>Nàng bị Tú Bà, Sở Khanh lừa làm gái lầu xanh.</a:t>
            </a:r>
            <a:endParaRPr lang="en-US" sz="4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228600" y="899130"/>
            <a:ext cx="4038600" cy="3886200"/>
          </a:xfrm>
        </p:spPr>
        <p:txBody>
          <a:bodyPr/>
          <a:lstStyle/>
          <a:p>
            <a:pPr>
              <a:buFont typeface="Wingdings" panose="05000000000000000000" pitchFamily="2" charset="2"/>
              <a:buNone/>
            </a:pPr>
            <a:r>
              <a:rPr lang="en-US" b="1" dirty="0">
                <a:latin typeface="Times New Roman" panose="02020603050405020304" pitchFamily="18" charset="0"/>
              </a:rPr>
              <a:t>I. NGUYỄN DU:</a:t>
            </a:r>
            <a:endParaRPr lang="en-US" b="1" dirty="0">
              <a:latin typeface="Times New Roman" panose="02020603050405020304" pitchFamily="18" charset="0"/>
            </a:endParaRPr>
          </a:p>
        </p:txBody>
      </p:sp>
      <p:sp>
        <p:nvSpPr>
          <p:cNvPr id="6148" name="Line 4"/>
          <p:cNvSpPr>
            <a:spLocks noChangeShapeType="1"/>
          </p:cNvSpPr>
          <p:nvPr/>
        </p:nvSpPr>
        <p:spPr bwMode="auto">
          <a:xfrm>
            <a:off x="4786952" y="1463427"/>
            <a:ext cx="0" cy="4876800"/>
          </a:xfrm>
          <a:prstGeom prst="line">
            <a:avLst/>
          </a:prstGeom>
          <a:noFill/>
          <a:ln w="57150" cmpd="thinThick">
            <a:solidFill>
              <a:srgbClr val="3333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 name="AutoShape 5"/>
          <p:cNvSpPr>
            <a:spLocks noGrp="1" noChangeArrowheads="1"/>
          </p:cNvSpPr>
          <p:nvPr>
            <p:ph type="body" sz="half" idx="2"/>
          </p:nvPr>
        </p:nvSpPr>
        <p:spPr>
          <a:xfrm>
            <a:off x="4953000" y="3962400"/>
            <a:ext cx="4191000" cy="2133600"/>
          </a:xfrm>
          <a:prstGeom prst="cloudCallout">
            <a:avLst>
              <a:gd name="adj1" fmla="val -66514"/>
              <a:gd name="adj2" fmla="val 57889"/>
            </a:avLst>
          </a:prstGeom>
          <a:solidFill>
            <a:srgbClr val="99CCFF"/>
          </a:solidFill>
          <a:ln>
            <a:solidFill>
              <a:schemeClr val="tx1"/>
            </a:solidFill>
            <a:round/>
          </a:ln>
        </p:spPr>
        <p:txBody>
          <a:bodyPr/>
          <a:lstStyle/>
          <a:p>
            <a:pPr>
              <a:buFont typeface="Wingdings" panose="05000000000000000000" pitchFamily="2" charset="2"/>
              <a:buNone/>
            </a:pPr>
            <a:r>
              <a:rPr lang="en-US" b="1"/>
              <a:t>Nêu những nét chính về Nguyễn Du?</a:t>
            </a:r>
            <a:endParaRPr lang="en-US" b="1"/>
          </a:p>
        </p:txBody>
      </p:sp>
      <p:sp>
        <p:nvSpPr>
          <p:cNvPr id="6150" name="Text Box 6"/>
          <p:cNvSpPr txBox="1">
            <a:spLocks noChangeArrowheads="1"/>
          </p:cNvSpPr>
          <p:nvPr/>
        </p:nvSpPr>
        <p:spPr bwMode="auto">
          <a:xfrm>
            <a:off x="294564" y="1765138"/>
            <a:ext cx="434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dirty="0">
                <a:latin typeface="Times New Roman" panose="02020603050405020304" pitchFamily="18" charset="0"/>
              </a:rPr>
              <a:t>- </a:t>
            </a:r>
            <a:r>
              <a:rPr lang="en-US" sz="2400" b="1" dirty="0" err="1">
                <a:latin typeface="Times New Roman" panose="02020603050405020304" pitchFamily="18" charset="0"/>
              </a:rPr>
              <a:t>Nguyễn</a:t>
            </a:r>
            <a:r>
              <a:rPr lang="en-US" sz="2400" b="1" dirty="0">
                <a:latin typeface="Times New Roman" panose="02020603050405020304" pitchFamily="18" charset="0"/>
              </a:rPr>
              <a:t> Du ( 1765 - 1820) </a:t>
            </a:r>
            <a:r>
              <a:rPr lang="en-US" sz="2400" b="1" dirty="0" err="1">
                <a:latin typeface="Times New Roman" panose="02020603050405020304" pitchFamily="18" charset="0"/>
              </a:rPr>
              <a:t>tên</a:t>
            </a:r>
            <a:r>
              <a:rPr lang="en-US" sz="2400" b="1" dirty="0">
                <a:latin typeface="Times New Roman" panose="02020603050405020304" pitchFamily="18" charset="0"/>
              </a:rPr>
              <a:t> </a:t>
            </a:r>
            <a:r>
              <a:rPr lang="en-US" sz="2400" b="1" dirty="0" err="1">
                <a:latin typeface="Times New Roman" panose="02020603050405020304" pitchFamily="18" charset="0"/>
              </a:rPr>
              <a:t>chữ</a:t>
            </a:r>
            <a:r>
              <a:rPr lang="en-US" sz="2400" b="1" dirty="0">
                <a:latin typeface="Times New Roman" panose="02020603050405020304" pitchFamily="18" charset="0"/>
              </a:rPr>
              <a:t> </a:t>
            </a:r>
            <a:r>
              <a:rPr lang="en-US" sz="2400" b="1" dirty="0" err="1">
                <a:latin typeface="Times New Roman" panose="02020603050405020304" pitchFamily="18" charset="0"/>
              </a:rPr>
              <a:t>Tố</a:t>
            </a:r>
            <a:r>
              <a:rPr lang="en-US" sz="2400" b="1" dirty="0">
                <a:latin typeface="Times New Roman" panose="02020603050405020304" pitchFamily="18" charset="0"/>
              </a:rPr>
              <a:t> </a:t>
            </a:r>
            <a:r>
              <a:rPr lang="en-US" sz="2400" b="1" dirty="0" err="1">
                <a:latin typeface="Times New Roman" panose="02020603050405020304" pitchFamily="18" charset="0"/>
              </a:rPr>
              <a:t>Như</a:t>
            </a:r>
            <a:r>
              <a:rPr lang="en-US" sz="2400" b="1" dirty="0">
                <a:latin typeface="Times New Roman" panose="02020603050405020304" pitchFamily="18" charset="0"/>
              </a:rPr>
              <a:t>,  </a:t>
            </a:r>
            <a:r>
              <a:rPr lang="en-US" sz="2400" b="1" dirty="0" err="1">
                <a:latin typeface="Times New Roman" panose="02020603050405020304" pitchFamily="18" charset="0"/>
              </a:rPr>
              <a:t>hiệu</a:t>
            </a:r>
            <a:r>
              <a:rPr lang="en-US" sz="2400" b="1" dirty="0">
                <a:latin typeface="Times New Roman" panose="02020603050405020304" pitchFamily="18" charset="0"/>
              </a:rPr>
              <a:t> </a:t>
            </a:r>
            <a:r>
              <a:rPr lang="en-US" sz="2400" b="1" dirty="0" err="1">
                <a:latin typeface="Times New Roman" panose="02020603050405020304" pitchFamily="18" charset="0"/>
              </a:rPr>
              <a:t>là</a:t>
            </a:r>
            <a:r>
              <a:rPr lang="en-US" sz="2400" b="1" dirty="0">
                <a:latin typeface="Times New Roman" panose="02020603050405020304" pitchFamily="18" charset="0"/>
              </a:rPr>
              <a:t> </a:t>
            </a:r>
            <a:r>
              <a:rPr lang="en-US" sz="2400" b="1" dirty="0" err="1">
                <a:latin typeface="Times New Roman" panose="02020603050405020304" pitchFamily="18" charset="0"/>
              </a:rPr>
              <a:t>Thanh</a:t>
            </a:r>
            <a:r>
              <a:rPr lang="en-US" sz="2400" b="1" dirty="0">
                <a:latin typeface="Times New Roman" panose="02020603050405020304" pitchFamily="18" charset="0"/>
              </a:rPr>
              <a:t> </a:t>
            </a:r>
            <a:r>
              <a:rPr lang="en-US" sz="2400" b="1" dirty="0" err="1">
                <a:latin typeface="Times New Roman" panose="02020603050405020304" pitchFamily="18" charset="0"/>
              </a:rPr>
              <a:t>Hiên</a:t>
            </a:r>
            <a:r>
              <a:rPr lang="en-US" sz="2400" b="1" dirty="0">
                <a:latin typeface="Times New Roman" panose="02020603050405020304" pitchFamily="18" charset="0"/>
              </a:rPr>
              <a:t>; </a:t>
            </a:r>
            <a:r>
              <a:rPr lang="en-US" sz="2400" b="1" dirty="0" err="1">
                <a:latin typeface="Times New Roman" panose="02020603050405020304" pitchFamily="18" charset="0"/>
              </a:rPr>
              <a:t>Quê</a:t>
            </a:r>
            <a:r>
              <a:rPr lang="en-US" sz="2400" b="1" dirty="0">
                <a:latin typeface="Times New Roman" panose="02020603050405020304" pitchFamily="18" charset="0"/>
              </a:rPr>
              <a:t> ở </a:t>
            </a:r>
            <a:r>
              <a:rPr lang="en-US" sz="2400" b="1" dirty="0" err="1">
                <a:latin typeface="Times New Roman" panose="02020603050405020304" pitchFamily="18" charset="0"/>
              </a:rPr>
              <a:t>Tiên</a:t>
            </a:r>
            <a:r>
              <a:rPr lang="en-US" sz="2400" b="1" dirty="0">
                <a:latin typeface="Times New Roman" panose="02020603050405020304" pitchFamily="18" charset="0"/>
              </a:rPr>
              <a:t> </a:t>
            </a:r>
            <a:r>
              <a:rPr lang="en-US" sz="2400" b="1" dirty="0" err="1">
                <a:latin typeface="Times New Roman" panose="02020603050405020304" pitchFamily="18" charset="0"/>
              </a:rPr>
              <a:t>Điền</a:t>
            </a:r>
            <a:r>
              <a:rPr lang="en-US" sz="2400" b="1" dirty="0">
                <a:latin typeface="Times New Roman" panose="02020603050405020304" pitchFamily="18" charset="0"/>
              </a:rPr>
              <a:t>, </a:t>
            </a:r>
            <a:r>
              <a:rPr lang="en-US" sz="2400" b="1" dirty="0" err="1">
                <a:latin typeface="Times New Roman" panose="02020603050405020304" pitchFamily="18" charset="0"/>
              </a:rPr>
              <a:t>Nghi</a:t>
            </a:r>
            <a:r>
              <a:rPr lang="en-US" sz="2400" b="1" dirty="0">
                <a:latin typeface="Times New Roman" panose="02020603050405020304" pitchFamily="18" charset="0"/>
              </a:rPr>
              <a:t> </a:t>
            </a:r>
            <a:r>
              <a:rPr lang="en-US" sz="2400" b="1" dirty="0" err="1">
                <a:latin typeface="Times New Roman" panose="02020603050405020304" pitchFamily="18" charset="0"/>
              </a:rPr>
              <a:t>Xuân</a:t>
            </a:r>
            <a:r>
              <a:rPr lang="en-US" sz="2400" b="1" dirty="0">
                <a:latin typeface="Times New Roman" panose="02020603050405020304" pitchFamily="18" charset="0"/>
              </a:rPr>
              <a:t>, </a:t>
            </a:r>
            <a:r>
              <a:rPr lang="en-US" sz="2400" b="1" dirty="0" err="1">
                <a:latin typeface="Times New Roman" panose="02020603050405020304" pitchFamily="18" charset="0"/>
              </a:rPr>
              <a:t>Hà</a:t>
            </a:r>
            <a:r>
              <a:rPr lang="en-US" sz="2400" b="1" dirty="0">
                <a:latin typeface="Times New Roman" panose="02020603050405020304" pitchFamily="18" charset="0"/>
              </a:rPr>
              <a:t> </a:t>
            </a:r>
            <a:r>
              <a:rPr lang="en-US" sz="2400" b="1" dirty="0" err="1">
                <a:latin typeface="Times New Roman" panose="02020603050405020304" pitchFamily="18" charset="0"/>
              </a:rPr>
              <a:t>Tĩnh</a:t>
            </a:r>
            <a:r>
              <a:rPr lang="en-US" sz="2400" b="1" dirty="0">
                <a:latin typeface="Times New Roman" panose="02020603050405020304" pitchFamily="18" charset="0"/>
              </a:rPr>
              <a:t>.</a:t>
            </a:r>
            <a:endParaRPr lang="en-US" sz="2400" b="1" dirty="0">
              <a:latin typeface="Times New Roman" panose="02020603050405020304" pitchFamily="18" charset="0"/>
            </a:endParaRPr>
          </a:p>
        </p:txBody>
      </p:sp>
      <p:sp>
        <p:nvSpPr>
          <p:cNvPr id="6151" name="AutoShape 7"/>
          <p:cNvSpPr>
            <a:spLocks noChangeArrowheads="1"/>
          </p:cNvSpPr>
          <p:nvPr/>
        </p:nvSpPr>
        <p:spPr bwMode="auto">
          <a:xfrm>
            <a:off x="5029200" y="4088642"/>
            <a:ext cx="4267200" cy="2133600"/>
          </a:xfrm>
          <a:prstGeom prst="cloudCallout">
            <a:avLst>
              <a:gd name="adj1" fmla="val -66514"/>
              <a:gd name="adj2" fmla="val 57889"/>
            </a:avLst>
          </a:prstGeom>
          <a:solidFill>
            <a:srgbClr val="99CCFF"/>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75000"/>
              <a:buFont typeface="Wingdings" panose="05000000000000000000" pitchFamily="2" charset="2"/>
              <a:buNone/>
            </a:pPr>
            <a:r>
              <a:rPr lang="en-US" sz="2800" b="1" dirty="0" err="1"/>
              <a:t>Ông</a:t>
            </a:r>
            <a:r>
              <a:rPr lang="en-US" sz="2800" b="1" dirty="0"/>
              <a:t> </a:t>
            </a:r>
            <a:r>
              <a:rPr lang="en-US" sz="2800" b="1" dirty="0" err="1"/>
              <a:t>sinh</a:t>
            </a:r>
            <a:r>
              <a:rPr lang="en-US" sz="2800" b="1" dirty="0"/>
              <a:t> </a:t>
            </a:r>
            <a:r>
              <a:rPr lang="en-US" sz="2800" b="1" dirty="0" err="1"/>
              <a:t>trưởng</a:t>
            </a:r>
            <a:r>
              <a:rPr lang="en-US" sz="2800" b="1" dirty="0"/>
              <a:t> </a:t>
            </a:r>
            <a:r>
              <a:rPr lang="en-US" sz="2800" b="1" dirty="0" err="1"/>
              <a:t>trong</a:t>
            </a:r>
            <a:r>
              <a:rPr lang="en-US" sz="2800" b="1" dirty="0"/>
              <a:t> </a:t>
            </a:r>
            <a:r>
              <a:rPr lang="en-US" sz="2800" b="1" dirty="0" err="1"/>
              <a:t>một</a:t>
            </a:r>
            <a:r>
              <a:rPr lang="en-US" sz="2800" b="1" dirty="0"/>
              <a:t> </a:t>
            </a:r>
            <a:r>
              <a:rPr lang="en-US" sz="2800" b="1" dirty="0" err="1"/>
              <a:t>gia</a:t>
            </a:r>
            <a:r>
              <a:rPr lang="en-US" sz="2800" b="1" dirty="0"/>
              <a:t> </a:t>
            </a:r>
            <a:r>
              <a:rPr lang="en-US" sz="2800" b="1" dirty="0" err="1"/>
              <a:t>đình</a:t>
            </a:r>
            <a:r>
              <a:rPr lang="en-US" sz="2800" b="1" dirty="0"/>
              <a:t> </a:t>
            </a:r>
            <a:r>
              <a:rPr lang="en-US" sz="2800" b="1" dirty="0" err="1"/>
              <a:t>như</a:t>
            </a:r>
            <a:r>
              <a:rPr lang="en-US" sz="2800" b="1" dirty="0"/>
              <a:t> </a:t>
            </a:r>
            <a:r>
              <a:rPr lang="en-US" sz="2800" b="1" dirty="0" err="1"/>
              <a:t>thế</a:t>
            </a:r>
            <a:r>
              <a:rPr lang="en-US" sz="2800" b="1" dirty="0"/>
              <a:t> </a:t>
            </a:r>
            <a:r>
              <a:rPr lang="en-US" sz="2800" b="1" dirty="0" err="1"/>
              <a:t>nào</a:t>
            </a:r>
            <a:r>
              <a:rPr lang="en-US" sz="2800" b="1" dirty="0"/>
              <a:t>?</a:t>
            </a:r>
            <a:endParaRPr lang="en-US" sz="2800" b="1" dirty="0"/>
          </a:p>
        </p:txBody>
      </p:sp>
      <p:sp>
        <p:nvSpPr>
          <p:cNvPr id="6152" name="Text Box 8"/>
          <p:cNvSpPr txBox="1">
            <a:spLocks noChangeArrowheads="1"/>
          </p:cNvSpPr>
          <p:nvPr/>
        </p:nvSpPr>
        <p:spPr bwMode="auto">
          <a:xfrm>
            <a:off x="4786952" y="1108501"/>
            <a:ext cx="434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dirty="0">
                <a:latin typeface="Times New Roman" panose="02020603050405020304" pitchFamily="18" charset="0"/>
              </a:rPr>
              <a:t>- Cha: </a:t>
            </a:r>
            <a:r>
              <a:rPr lang="en-US" sz="2400" b="1" dirty="0" err="1">
                <a:latin typeface="Times New Roman" panose="02020603050405020304" pitchFamily="18" charset="0"/>
              </a:rPr>
              <a:t>Nguyễn</a:t>
            </a:r>
            <a:r>
              <a:rPr lang="en-US" sz="2400" b="1" dirty="0">
                <a:latin typeface="Times New Roman" panose="02020603050405020304" pitchFamily="18" charset="0"/>
              </a:rPr>
              <a:t> </a:t>
            </a:r>
            <a:r>
              <a:rPr lang="en-US" sz="2400" b="1" dirty="0" err="1">
                <a:latin typeface="Times New Roman" panose="02020603050405020304" pitchFamily="18" charset="0"/>
              </a:rPr>
              <a:t>Nghiễm</a:t>
            </a:r>
            <a:r>
              <a:rPr lang="en-US" sz="2400" b="1" dirty="0">
                <a:latin typeface="Times New Roman" panose="02020603050405020304" pitchFamily="18" charset="0"/>
              </a:rPr>
              <a:t>: </a:t>
            </a:r>
            <a:r>
              <a:rPr lang="en-US" sz="2400" b="1" dirty="0" err="1">
                <a:latin typeface="Times New Roman" panose="02020603050405020304" pitchFamily="18" charset="0"/>
              </a:rPr>
              <a:t>Đỗ</a:t>
            </a:r>
            <a:r>
              <a:rPr lang="en-US" sz="2400" b="1" dirty="0">
                <a:latin typeface="Times New Roman" panose="02020603050405020304" pitchFamily="18" charset="0"/>
              </a:rPr>
              <a:t> </a:t>
            </a:r>
            <a:r>
              <a:rPr lang="en-US" sz="2400" b="1" dirty="0" err="1">
                <a:latin typeface="Times New Roman" panose="02020603050405020304" pitchFamily="18" charset="0"/>
              </a:rPr>
              <a:t>tiến</a:t>
            </a:r>
            <a:r>
              <a:rPr lang="en-US" sz="2400" b="1" dirty="0">
                <a:latin typeface="Times New Roman" panose="02020603050405020304" pitchFamily="18" charset="0"/>
              </a:rPr>
              <a:t> </a:t>
            </a:r>
            <a:r>
              <a:rPr lang="en-US" sz="2400" b="1" dirty="0" err="1">
                <a:latin typeface="Times New Roman" panose="02020603050405020304" pitchFamily="18" charset="0"/>
              </a:rPr>
              <a:t>sỹ</a:t>
            </a:r>
            <a:r>
              <a:rPr lang="en-US" sz="2400" b="1" dirty="0">
                <a:latin typeface="Times New Roman" panose="02020603050405020304" pitchFamily="18" charset="0"/>
              </a:rPr>
              <a:t>, </a:t>
            </a:r>
            <a:r>
              <a:rPr lang="en-US" sz="2400" b="1" dirty="0" err="1">
                <a:latin typeface="Times New Roman" panose="02020603050405020304" pitchFamily="18" charset="0"/>
              </a:rPr>
              <a:t>là</a:t>
            </a:r>
            <a:r>
              <a:rPr lang="en-US" sz="2400" b="1" dirty="0">
                <a:latin typeface="Times New Roman" panose="02020603050405020304" pitchFamily="18" charset="0"/>
              </a:rPr>
              <a:t> </a:t>
            </a:r>
            <a:r>
              <a:rPr lang="en-US" sz="2400" b="1" dirty="0" err="1">
                <a:latin typeface="Times New Roman" panose="02020603050405020304" pitchFamily="18" charset="0"/>
              </a:rPr>
              <a:t>tể</a:t>
            </a:r>
            <a:r>
              <a:rPr lang="en-US" sz="2400" b="1" dirty="0">
                <a:latin typeface="Times New Roman" panose="02020603050405020304" pitchFamily="18" charset="0"/>
              </a:rPr>
              <a:t> </a:t>
            </a:r>
            <a:r>
              <a:rPr lang="en-US" sz="2400" b="1" dirty="0" err="1">
                <a:latin typeface="Times New Roman" panose="02020603050405020304" pitchFamily="18" charset="0"/>
              </a:rPr>
              <a:t>tướng</a:t>
            </a:r>
            <a:r>
              <a:rPr lang="en-US" sz="2400" b="1" dirty="0">
                <a:latin typeface="Times New Roman" panose="02020603050405020304" pitchFamily="18" charset="0"/>
              </a:rPr>
              <a:t>, </a:t>
            </a:r>
            <a:r>
              <a:rPr lang="en-US" sz="2400" b="1" dirty="0" err="1">
                <a:latin typeface="Times New Roman" panose="02020603050405020304" pitchFamily="18" charset="0"/>
              </a:rPr>
              <a:t>giỏi</a:t>
            </a:r>
            <a:r>
              <a:rPr lang="en-US" sz="2400" b="1" dirty="0">
                <a:latin typeface="Times New Roman" panose="02020603050405020304" pitchFamily="18" charset="0"/>
              </a:rPr>
              <a:t> </a:t>
            </a:r>
            <a:r>
              <a:rPr lang="en-US" sz="2400" b="1" dirty="0" err="1">
                <a:latin typeface="Times New Roman" panose="02020603050405020304" pitchFamily="18" charset="0"/>
              </a:rPr>
              <a:t>văn</a:t>
            </a:r>
            <a:r>
              <a:rPr lang="en-US" sz="2400" b="1" dirty="0">
                <a:latin typeface="Times New Roman" panose="02020603050405020304" pitchFamily="18" charset="0"/>
              </a:rPr>
              <a:t> </a:t>
            </a:r>
            <a:r>
              <a:rPr lang="en-US" sz="2400" b="1" dirty="0" err="1">
                <a:latin typeface="Times New Roman" panose="02020603050405020304" pitchFamily="18" charset="0"/>
              </a:rPr>
              <a:t>chương</a:t>
            </a:r>
            <a:r>
              <a:rPr lang="en-US" sz="2400" b="1" dirty="0">
                <a:latin typeface="Times New Roman" panose="02020603050405020304" pitchFamily="18" charset="0"/>
              </a:rPr>
              <a:t>.</a:t>
            </a:r>
            <a:endParaRPr lang="en-US" sz="2400" b="1" dirty="0">
              <a:latin typeface="Times New Roman" panose="02020603050405020304" pitchFamily="18" charset="0"/>
            </a:endParaRPr>
          </a:p>
        </p:txBody>
      </p:sp>
      <p:sp>
        <p:nvSpPr>
          <p:cNvPr id="6155" name="Text Box 11"/>
          <p:cNvSpPr txBox="1">
            <a:spLocks noChangeArrowheads="1"/>
          </p:cNvSpPr>
          <p:nvPr/>
        </p:nvSpPr>
        <p:spPr bwMode="auto">
          <a:xfrm>
            <a:off x="381000" y="1262390"/>
            <a:ext cx="373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u="sng" dirty="0">
                <a:solidFill>
                  <a:srgbClr val="FF00FF"/>
                </a:solidFill>
                <a:latin typeface="Times New Roman" panose="02020603050405020304" pitchFamily="18" charset="0"/>
              </a:rPr>
              <a:t>2. </a:t>
            </a:r>
            <a:r>
              <a:rPr lang="en-US" sz="2800" b="1" u="sng" dirty="0" err="1">
                <a:solidFill>
                  <a:srgbClr val="FF00FF"/>
                </a:solidFill>
                <a:latin typeface="Times New Roman" panose="02020603050405020304" pitchFamily="18" charset="0"/>
              </a:rPr>
              <a:t>Cuộc</a:t>
            </a:r>
            <a:r>
              <a:rPr lang="en-US" sz="2800" b="1" u="sng" dirty="0">
                <a:solidFill>
                  <a:srgbClr val="FF00FF"/>
                </a:solidFill>
                <a:latin typeface="Times New Roman" panose="02020603050405020304" pitchFamily="18" charset="0"/>
              </a:rPr>
              <a:t> </a:t>
            </a:r>
            <a:r>
              <a:rPr lang="en-US" sz="2800" b="1" u="sng" dirty="0" err="1">
                <a:solidFill>
                  <a:srgbClr val="FF00FF"/>
                </a:solidFill>
                <a:latin typeface="Times New Roman" panose="02020603050405020304" pitchFamily="18" charset="0"/>
              </a:rPr>
              <a:t>đời</a:t>
            </a:r>
            <a:endParaRPr lang="en-US" sz="2800" b="1" u="sng" dirty="0">
              <a:solidFill>
                <a:srgbClr val="FF00FF"/>
              </a:solidFill>
              <a:latin typeface="Times New Roman" panose="02020603050405020304" pitchFamily="18" charset="0"/>
            </a:endParaRPr>
          </a:p>
        </p:txBody>
      </p:sp>
      <p:sp>
        <p:nvSpPr>
          <p:cNvPr id="6156" name="Text Box 12"/>
          <p:cNvSpPr txBox="1">
            <a:spLocks noChangeArrowheads="1"/>
          </p:cNvSpPr>
          <p:nvPr/>
        </p:nvSpPr>
        <p:spPr bwMode="auto">
          <a:xfrm>
            <a:off x="4800600" y="1939498"/>
            <a:ext cx="434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1" dirty="0">
                <a:latin typeface="Times New Roman" panose="02020603050405020304" pitchFamily="18" charset="0"/>
              </a:rPr>
              <a:t>- </a:t>
            </a:r>
            <a:r>
              <a:rPr lang="en-US" sz="2400" b="1" dirty="0" err="1">
                <a:latin typeface="Times New Roman" panose="02020603050405020304" pitchFamily="18" charset="0"/>
              </a:rPr>
              <a:t>Mẹ</a:t>
            </a:r>
            <a:r>
              <a:rPr lang="en-US" sz="2400" b="1" dirty="0">
                <a:latin typeface="Times New Roman" panose="02020603050405020304" pitchFamily="18" charset="0"/>
              </a:rPr>
              <a:t>: </a:t>
            </a:r>
            <a:r>
              <a:rPr lang="en-US" sz="2400" b="1" dirty="0" err="1">
                <a:latin typeface="Times New Roman" panose="02020603050405020304" pitchFamily="18" charset="0"/>
              </a:rPr>
              <a:t>Trần</a:t>
            </a:r>
            <a:r>
              <a:rPr lang="en-US" sz="2400" b="1" dirty="0">
                <a:latin typeface="Times New Roman" panose="02020603050405020304" pitchFamily="18" charset="0"/>
              </a:rPr>
              <a:t> </a:t>
            </a:r>
            <a:r>
              <a:rPr lang="en-US" sz="2400" b="1" dirty="0" err="1">
                <a:latin typeface="Times New Roman" panose="02020603050405020304" pitchFamily="18" charset="0"/>
              </a:rPr>
              <a:t>Thị</a:t>
            </a:r>
            <a:r>
              <a:rPr lang="en-US" sz="2400" b="1" dirty="0">
                <a:latin typeface="Times New Roman" panose="02020603050405020304" pitchFamily="18" charset="0"/>
              </a:rPr>
              <a:t> </a:t>
            </a:r>
            <a:r>
              <a:rPr lang="en-US" sz="2400" b="1" dirty="0" err="1">
                <a:latin typeface="Times New Roman" panose="02020603050405020304" pitchFamily="18" charset="0"/>
              </a:rPr>
              <a:t>Tần</a:t>
            </a:r>
            <a:r>
              <a:rPr lang="en-US" sz="2400" b="1" dirty="0">
                <a:latin typeface="Times New Roman" panose="02020603050405020304" pitchFamily="18" charset="0"/>
              </a:rPr>
              <a:t>: </a:t>
            </a:r>
            <a:r>
              <a:rPr lang="en-US" sz="2400" b="1" dirty="0" err="1">
                <a:latin typeface="Times New Roman" panose="02020603050405020304" pitchFamily="18" charset="0"/>
              </a:rPr>
              <a:t>Giỏi</a:t>
            </a:r>
            <a:r>
              <a:rPr lang="en-US" sz="2400" b="1" dirty="0">
                <a:latin typeface="Times New Roman" panose="02020603050405020304" pitchFamily="18" charset="0"/>
              </a:rPr>
              <a:t> </a:t>
            </a:r>
            <a:r>
              <a:rPr lang="en-US" sz="2400" b="1" dirty="0" err="1">
                <a:latin typeface="Times New Roman" panose="02020603050405020304" pitchFamily="18" charset="0"/>
              </a:rPr>
              <a:t>thơ</a:t>
            </a:r>
            <a:r>
              <a:rPr lang="en-US" sz="2400" b="1" dirty="0">
                <a:latin typeface="Times New Roman" panose="02020603050405020304" pitchFamily="18" charset="0"/>
              </a:rPr>
              <a:t> </a:t>
            </a:r>
            <a:r>
              <a:rPr lang="en-US" sz="2400" b="1" dirty="0" err="1">
                <a:latin typeface="Times New Roman" panose="02020603050405020304" pitchFamily="18" charset="0"/>
              </a:rPr>
              <a:t>phú</a:t>
            </a:r>
            <a:r>
              <a:rPr lang="en-US" sz="2400" b="1" dirty="0">
                <a:latin typeface="Times New Roman" panose="02020603050405020304" pitchFamily="18" charset="0"/>
              </a:rPr>
              <a:t>, </a:t>
            </a:r>
            <a:r>
              <a:rPr lang="en-US" sz="2400" b="1" dirty="0" err="1">
                <a:latin typeface="Times New Roman" panose="02020603050405020304" pitchFamily="18" charset="0"/>
              </a:rPr>
              <a:t>quan</a:t>
            </a:r>
            <a:r>
              <a:rPr lang="en-US" sz="2400" b="1" dirty="0">
                <a:latin typeface="Times New Roman" panose="02020603050405020304" pitchFamily="18" charset="0"/>
              </a:rPr>
              <a:t> </a:t>
            </a:r>
            <a:r>
              <a:rPr lang="en-US" sz="2400" b="1" dirty="0" err="1">
                <a:latin typeface="Times New Roman" panose="02020603050405020304" pitchFamily="18" charset="0"/>
              </a:rPr>
              <a:t>họ</a:t>
            </a:r>
            <a:r>
              <a:rPr lang="en-US" sz="2400" b="1" dirty="0">
                <a:latin typeface="Times New Roman" panose="02020603050405020304" pitchFamily="18" charset="0"/>
              </a:rPr>
              <a:t>, </a:t>
            </a:r>
            <a:r>
              <a:rPr lang="en-US" sz="2400" b="1" dirty="0" err="1">
                <a:latin typeface="Times New Roman" panose="02020603050405020304" pitchFamily="18" charset="0"/>
              </a:rPr>
              <a:t>đẹp</a:t>
            </a:r>
            <a:r>
              <a:rPr lang="en-US" sz="2400" b="1" dirty="0">
                <a:latin typeface="Times New Roman" panose="02020603050405020304" pitchFamily="18" charset="0"/>
              </a:rPr>
              <a:t> </a:t>
            </a:r>
            <a:r>
              <a:rPr lang="en-US" sz="2400" b="1" dirty="0" err="1">
                <a:latin typeface="Times New Roman" panose="02020603050405020304" pitchFamily="18" charset="0"/>
              </a:rPr>
              <a:t>nổi</a:t>
            </a:r>
            <a:r>
              <a:rPr lang="en-US" sz="2400" b="1" dirty="0">
                <a:latin typeface="Times New Roman" panose="02020603050405020304" pitchFamily="18" charset="0"/>
              </a:rPr>
              <a:t> </a:t>
            </a:r>
            <a:r>
              <a:rPr lang="en-US" sz="2400" b="1" dirty="0" err="1">
                <a:latin typeface="Times New Roman" panose="02020603050405020304" pitchFamily="18" charset="0"/>
              </a:rPr>
              <a:t>tiếng</a:t>
            </a:r>
            <a:r>
              <a:rPr lang="en-US" sz="2400" b="1" dirty="0">
                <a:latin typeface="Times New Roman" panose="02020603050405020304" pitchFamily="18" charset="0"/>
              </a:rPr>
              <a:t> ở </a:t>
            </a:r>
            <a:r>
              <a:rPr lang="en-US" sz="2400" b="1" dirty="0" err="1">
                <a:latin typeface="Times New Roman" panose="02020603050405020304" pitchFamily="18" charset="0"/>
              </a:rPr>
              <a:t>Kinh</a:t>
            </a:r>
            <a:r>
              <a:rPr lang="en-US" sz="2400" b="1" dirty="0">
                <a:latin typeface="Times New Roman" panose="02020603050405020304" pitchFamily="18" charset="0"/>
              </a:rPr>
              <a:t> </a:t>
            </a:r>
            <a:r>
              <a:rPr lang="en-US" sz="2400" b="1" dirty="0" err="1">
                <a:latin typeface="Times New Roman" panose="02020603050405020304" pitchFamily="18" charset="0"/>
              </a:rPr>
              <a:t>Bắc</a:t>
            </a:r>
            <a:endParaRPr lang="en-US" sz="2400" b="1" dirty="0">
              <a:latin typeface="Times New Roman" panose="02020603050405020304" pitchFamily="18" charset="0"/>
            </a:endParaRPr>
          </a:p>
        </p:txBody>
      </p:sp>
      <p:sp>
        <p:nvSpPr>
          <p:cNvPr id="6157" name="Text Box 13"/>
          <p:cNvSpPr txBox="1">
            <a:spLocks noChangeArrowheads="1"/>
          </p:cNvSpPr>
          <p:nvPr/>
        </p:nvSpPr>
        <p:spPr bwMode="auto">
          <a:xfrm>
            <a:off x="4838700" y="3070830"/>
            <a:ext cx="426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1" dirty="0">
                <a:latin typeface="Times New Roman" panose="02020603050405020304" pitchFamily="18" charset="0"/>
              </a:rPr>
              <a:t>- </a:t>
            </a:r>
            <a:r>
              <a:rPr lang="en-US" sz="2400" b="1" dirty="0" err="1">
                <a:latin typeface="Times New Roman" panose="02020603050405020304" pitchFamily="18" charset="0"/>
              </a:rPr>
              <a:t>Các</a:t>
            </a:r>
            <a:r>
              <a:rPr lang="en-US" sz="2400" b="1" dirty="0">
                <a:latin typeface="Times New Roman" panose="02020603050405020304" pitchFamily="18" charset="0"/>
              </a:rPr>
              <a:t> </a:t>
            </a:r>
            <a:r>
              <a:rPr lang="en-US" sz="2400" b="1" dirty="0" err="1">
                <a:latin typeface="Times New Roman" panose="02020603050405020304" pitchFamily="18" charset="0"/>
              </a:rPr>
              <a:t>anh</a:t>
            </a:r>
            <a:r>
              <a:rPr lang="en-US" sz="2400" b="1" dirty="0">
                <a:latin typeface="Times New Roman" panose="02020603050405020304" pitchFamily="18" charset="0"/>
              </a:rPr>
              <a:t>: </a:t>
            </a:r>
            <a:r>
              <a:rPr lang="en-US" sz="2400" b="1" dirty="0" err="1">
                <a:latin typeface="Times New Roman" panose="02020603050405020304" pitchFamily="18" charset="0"/>
              </a:rPr>
              <a:t>Đều</a:t>
            </a:r>
            <a:r>
              <a:rPr lang="en-US" sz="2400" b="1" dirty="0">
                <a:latin typeface="Times New Roman" panose="02020603050405020304" pitchFamily="18" charset="0"/>
              </a:rPr>
              <a:t> </a:t>
            </a:r>
            <a:r>
              <a:rPr lang="en-US" sz="2400" b="1" dirty="0" err="1">
                <a:latin typeface="Times New Roman" panose="02020603050405020304" pitchFamily="18" charset="0"/>
              </a:rPr>
              <a:t>học</a:t>
            </a:r>
            <a:r>
              <a:rPr lang="en-US" sz="2400" b="1" dirty="0">
                <a:latin typeface="Times New Roman" panose="02020603050405020304" pitchFamily="18" charset="0"/>
              </a:rPr>
              <a:t> </a:t>
            </a:r>
            <a:r>
              <a:rPr lang="en-US" sz="2400" b="1" dirty="0" err="1">
                <a:latin typeface="Times New Roman" panose="02020603050405020304" pitchFamily="18" charset="0"/>
              </a:rPr>
              <a:t>giỏi</a:t>
            </a:r>
            <a:r>
              <a:rPr lang="en-US" sz="2400" b="1" dirty="0">
                <a:latin typeface="Times New Roman" panose="02020603050405020304" pitchFamily="18" charset="0"/>
              </a:rPr>
              <a:t>, </a:t>
            </a:r>
            <a:r>
              <a:rPr lang="en-US" sz="2400" b="1" dirty="0" err="1">
                <a:latin typeface="Times New Roman" panose="02020603050405020304" pitchFamily="18" charset="0"/>
              </a:rPr>
              <a:t>đỗ</a:t>
            </a:r>
            <a:r>
              <a:rPr lang="en-US" sz="2400" b="1" dirty="0">
                <a:latin typeface="Times New Roman" panose="02020603050405020304" pitchFamily="18" charset="0"/>
              </a:rPr>
              <a:t> </a:t>
            </a:r>
            <a:r>
              <a:rPr lang="en-US" sz="2400" b="1" dirty="0" err="1">
                <a:latin typeface="Times New Roman" panose="02020603050405020304" pitchFamily="18" charset="0"/>
              </a:rPr>
              <a:t>đạt</a:t>
            </a:r>
            <a:r>
              <a:rPr lang="en-US" sz="2400" b="1" dirty="0">
                <a:latin typeface="Times New Roman" panose="02020603050405020304" pitchFamily="18" charset="0"/>
              </a:rPr>
              <a:t>, </a:t>
            </a:r>
            <a:r>
              <a:rPr lang="en-US" sz="2400" b="1" dirty="0" err="1">
                <a:latin typeface="Times New Roman" panose="02020603050405020304" pitchFamily="18" charset="0"/>
              </a:rPr>
              <a:t>làm</a:t>
            </a:r>
            <a:r>
              <a:rPr lang="en-US" sz="2400" b="1" dirty="0">
                <a:latin typeface="Times New Roman" panose="02020603050405020304" pitchFamily="18" charset="0"/>
              </a:rPr>
              <a:t> </a:t>
            </a:r>
            <a:r>
              <a:rPr lang="en-US" sz="2400" b="1" dirty="0" err="1">
                <a:latin typeface="Times New Roman" panose="02020603050405020304" pitchFamily="18" charset="0"/>
              </a:rPr>
              <a:t>quan</a:t>
            </a:r>
            <a:r>
              <a:rPr lang="en-US" sz="2400" b="1" dirty="0">
                <a:latin typeface="Times New Roman" panose="02020603050405020304" pitchFamily="18" charset="0"/>
              </a:rPr>
              <a:t> to.</a:t>
            </a:r>
            <a:endParaRPr lang="en-US" sz="2400" b="1" dirty="0">
              <a:latin typeface="Times New Roman" panose="02020603050405020304" pitchFamily="18" charset="0"/>
            </a:endParaRPr>
          </a:p>
        </p:txBody>
      </p:sp>
      <p:sp>
        <p:nvSpPr>
          <p:cNvPr id="12" name="Text Box 10"/>
          <p:cNvSpPr txBox="1">
            <a:spLocks noChangeArrowheads="1"/>
          </p:cNvSpPr>
          <p:nvPr/>
        </p:nvSpPr>
        <p:spPr bwMode="auto">
          <a:xfrm>
            <a:off x="294564" y="3355270"/>
            <a:ext cx="4343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eaLnBrk="0" hangingPunct="0">
              <a:spcBef>
                <a:spcPct val="50000"/>
              </a:spcBef>
              <a:buFontTx/>
              <a:buChar char="-"/>
            </a:pPr>
            <a:r>
              <a:rPr lang="en-US" sz="1800" b="1" dirty="0">
                <a:latin typeface="Times New Roman" panose="02020603050405020304" pitchFamily="18" charset="0"/>
              </a:rPr>
              <a:t> </a:t>
            </a:r>
            <a:r>
              <a:rPr lang="en-US" b="1" dirty="0" err="1">
                <a:latin typeface="Times New Roman" panose="02020603050405020304" pitchFamily="18" charset="0"/>
              </a:rPr>
              <a:t>Sinh</a:t>
            </a:r>
            <a:r>
              <a:rPr lang="en-US" b="1" dirty="0">
                <a:latin typeface="Times New Roman" panose="02020603050405020304" pitchFamily="18" charset="0"/>
              </a:rPr>
              <a:t> </a:t>
            </a:r>
            <a:r>
              <a:rPr lang="en-US" b="1" dirty="0" err="1">
                <a:latin typeface="Times New Roman" panose="02020603050405020304" pitchFamily="18" charset="0"/>
              </a:rPr>
              <a:t>ra</a:t>
            </a:r>
            <a:r>
              <a:rPr lang="en-US" b="1" dirty="0">
                <a:latin typeface="Times New Roman" panose="02020603050405020304" pitchFamily="18" charset="0"/>
              </a:rPr>
              <a:t> </a:t>
            </a:r>
            <a:r>
              <a:rPr lang="en-US" b="1" dirty="0" err="1">
                <a:latin typeface="Times New Roman" panose="02020603050405020304" pitchFamily="18" charset="0"/>
              </a:rPr>
              <a:t>trong</a:t>
            </a:r>
            <a:r>
              <a:rPr lang="en-US" b="1" dirty="0">
                <a:latin typeface="Times New Roman" panose="02020603050405020304" pitchFamily="18" charset="0"/>
              </a:rPr>
              <a:t> </a:t>
            </a:r>
            <a:r>
              <a:rPr lang="en-US" b="1" dirty="0" err="1">
                <a:latin typeface="Times New Roman" panose="02020603050405020304" pitchFamily="18" charset="0"/>
              </a:rPr>
              <a:t>một</a:t>
            </a:r>
            <a:r>
              <a:rPr lang="en-US" b="1" dirty="0">
                <a:latin typeface="Times New Roman" panose="02020603050405020304" pitchFamily="18" charset="0"/>
              </a:rPr>
              <a:t> </a:t>
            </a:r>
            <a:r>
              <a:rPr lang="en-US" b="1" dirty="0" err="1">
                <a:latin typeface="Times New Roman" panose="02020603050405020304" pitchFamily="18" charset="0"/>
              </a:rPr>
              <a:t>gia</a:t>
            </a:r>
            <a:r>
              <a:rPr lang="en-US" b="1" dirty="0">
                <a:latin typeface="Times New Roman" panose="02020603050405020304" pitchFamily="18" charset="0"/>
              </a:rPr>
              <a:t> </a:t>
            </a:r>
            <a:r>
              <a:rPr lang="en-US" b="1" dirty="0" err="1">
                <a:latin typeface="Times New Roman" panose="02020603050405020304" pitchFamily="18" charset="0"/>
              </a:rPr>
              <a:t>đình</a:t>
            </a:r>
            <a:r>
              <a:rPr lang="en-US" b="1" dirty="0">
                <a:latin typeface="Times New Roman" panose="02020603050405020304" pitchFamily="18" charset="0"/>
              </a:rPr>
              <a:t> </a:t>
            </a:r>
            <a:r>
              <a:rPr lang="en-US" b="1" dirty="0" err="1">
                <a:latin typeface="Times New Roman" panose="02020603050405020304" pitchFamily="18" charset="0"/>
              </a:rPr>
              <a:t>đại</a:t>
            </a:r>
            <a:r>
              <a:rPr lang="en-US" b="1" dirty="0">
                <a:latin typeface="Times New Roman" panose="02020603050405020304" pitchFamily="18" charset="0"/>
              </a:rPr>
              <a:t> </a:t>
            </a:r>
            <a:r>
              <a:rPr lang="en-US" b="1" dirty="0" err="1">
                <a:latin typeface="Times New Roman" panose="02020603050405020304" pitchFamily="18" charset="0"/>
              </a:rPr>
              <a:t>quý</a:t>
            </a:r>
            <a:r>
              <a:rPr lang="en-US" b="1" dirty="0">
                <a:latin typeface="Times New Roman" panose="02020603050405020304" pitchFamily="18" charset="0"/>
              </a:rPr>
              <a:t> </a:t>
            </a:r>
            <a:r>
              <a:rPr lang="en-US" b="1" dirty="0" err="1">
                <a:latin typeface="Times New Roman" panose="02020603050405020304" pitchFamily="18" charset="0"/>
              </a:rPr>
              <a:t>tộc</a:t>
            </a:r>
            <a:r>
              <a:rPr lang="en-US" b="1" dirty="0">
                <a:latin typeface="Times New Roman" panose="02020603050405020304" pitchFamily="18" charset="0"/>
              </a:rPr>
              <a:t>, </a:t>
            </a:r>
            <a:r>
              <a:rPr lang="en-US" b="1" dirty="0" err="1">
                <a:latin typeface="Times New Roman" panose="02020603050405020304" pitchFamily="18" charset="0"/>
              </a:rPr>
              <a:t>nhiều</a:t>
            </a:r>
            <a:r>
              <a:rPr lang="en-US" b="1" dirty="0">
                <a:latin typeface="Times New Roman" panose="02020603050405020304" pitchFamily="18" charset="0"/>
              </a:rPr>
              <a:t> </a:t>
            </a:r>
            <a:r>
              <a:rPr lang="en-US" b="1" dirty="0" err="1">
                <a:latin typeface="Times New Roman" panose="02020603050405020304" pitchFamily="18" charset="0"/>
              </a:rPr>
              <a:t>đời</a:t>
            </a:r>
            <a:r>
              <a:rPr lang="en-US" b="1" dirty="0">
                <a:latin typeface="Times New Roman" panose="02020603050405020304" pitchFamily="18" charset="0"/>
              </a:rPr>
              <a:t> </a:t>
            </a:r>
            <a:r>
              <a:rPr lang="en-US" b="1" dirty="0" err="1">
                <a:latin typeface="Times New Roman" panose="02020603050405020304" pitchFamily="18" charset="0"/>
              </a:rPr>
              <a:t>làm</a:t>
            </a:r>
            <a:r>
              <a:rPr lang="en-US" b="1" dirty="0">
                <a:latin typeface="Times New Roman" panose="02020603050405020304" pitchFamily="18" charset="0"/>
              </a:rPr>
              <a:t> </a:t>
            </a:r>
            <a:r>
              <a:rPr lang="en-US" b="1" dirty="0" err="1">
                <a:latin typeface="Times New Roman" panose="02020603050405020304" pitchFamily="18" charset="0"/>
              </a:rPr>
              <a:t>quan</a:t>
            </a:r>
            <a:r>
              <a:rPr lang="en-US" b="1" dirty="0">
                <a:latin typeface="Times New Roman" panose="02020603050405020304" pitchFamily="18" charset="0"/>
              </a:rPr>
              <a:t>, </a:t>
            </a:r>
            <a:r>
              <a:rPr lang="en-US" b="1" dirty="0" err="1">
                <a:latin typeface="Times New Roman" panose="02020603050405020304" pitchFamily="18" charset="0"/>
              </a:rPr>
              <a:t>có</a:t>
            </a:r>
            <a:r>
              <a:rPr lang="en-US" b="1" dirty="0">
                <a:latin typeface="Times New Roman" panose="02020603050405020304" pitchFamily="18" charset="0"/>
              </a:rPr>
              <a:t> </a:t>
            </a:r>
            <a:r>
              <a:rPr lang="en-US" b="1" dirty="0" err="1">
                <a:latin typeface="Times New Roman" panose="02020603050405020304" pitchFamily="18" charset="0"/>
              </a:rPr>
              <a:t>truyền</a:t>
            </a:r>
            <a:r>
              <a:rPr lang="en-US" b="1" dirty="0">
                <a:latin typeface="Times New Roman" panose="02020603050405020304" pitchFamily="18" charset="0"/>
              </a:rPr>
              <a:t> </a:t>
            </a:r>
            <a:r>
              <a:rPr lang="en-US" b="1" dirty="0" err="1">
                <a:latin typeface="Times New Roman" panose="02020603050405020304" pitchFamily="18" charset="0"/>
              </a:rPr>
              <a:t>thống</a:t>
            </a:r>
            <a:r>
              <a:rPr lang="en-US" b="1" dirty="0">
                <a:latin typeface="Times New Roman" panose="02020603050405020304" pitchFamily="18" charset="0"/>
              </a:rPr>
              <a:t> </a:t>
            </a:r>
            <a:r>
              <a:rPr lang="en-US" b="1" dirty="0" err="1">
                <a:latin typeface="Times New Roman" panose="02020603050405020304" pitchFamily="18" charset="0"/>
              </a:rPr>
              <a:t>văn</a:t>
            </a:r>
            <a:r>
              <a:rPr lang="en-US" b="1" dirty="0">
                <a:latin typeface="Times New Roman" panose="02020603050405020304" pitchFamily="18" charset="0"/>
              </a:rPr>
              <a:t> </a:t>
            </a:r>
            <a:r>
              <a:rPr lang="en-US" b="1" dirty="0" err="1">
                <a:latin typeface="Times New Roman" panose="02020603050405020304" pitchFamily="18" charset="0"/>
              </a:rPr>
              <a:t>học</a:t>
            </a:r>
            <a:r>
              <a:rPr lang="en-US" b="1" dirty="0">
                <a:latin typeface="Times New Roman" panose="02020603050405020304" pitchFamily="18" charset="0"/>
              </a:rPr>
              <a:t>.</a:t>
            </a:r>
            <a:endParaRPr lang="en-US" b="1" dirty="0">
              <a:latin typeface="Times New Roman" panose="02020603050405020304" pitchFamily="18" charset="0"/>
            </a:endParaRPr>
          </a:p>
          <a:p>
            <a:pPr eaLnBrk="0" hangingPunct="0">
              <a:spcBef>
                <a:spcPct val="50000"/>
              </a:spcBef>
              <a:buFontTx/>
              <a:buChar char="-"/>
            </a:pPr>
            <a:r>
              <a:rPr lang="en-US" b="1" dirty="0">
                <a:latin typeface="Times New Roman" panose="02020603050405020304" pitchFamily="18" charset="0"/>
              </a:rPr>
              <a:t> </a:t>
            </a:r>
            <a:r>
              <a:rPr lang="en-US" b="1" dirty="0" err="1">
                <a:latin typeface="Times New Roman" panose="02020603050405020304" pitchFamily="18" charset="0"/>
              </a:rPr>
              <a:t>Bản</a:t>
            </a:r>
            <a:r>
              <a:rPr lang="en-US" b="1" dirty="0">
                <a:latin typeface="Times New Roman" panose="02020603050405020304" pitchFamily="18" charset="0"/>
              </a:rPr>
              <a:t> </a:t>
            </a:r>
            <a:r>
              <a:rPr lang="en-US" b="1" dirty="0" err="1">
                <a:latin typeface="Times New Roman" panose="02020603050405020304" pitchFamily="18" charset="0"/>
              </a:rPr>
              <a:t>thân</a:t>
            </a:r>
            <a:r>
              <a:rPr lang="en-US" b="1" dirty="0">
                <a:latin typeface="Times New Roman" panose="02020603050405020304" pitchFamily="18" charset="0"/>
              </a:rPr>
              <a:t> </a:t>
            </a:r>
            <a:r>
              <a:rPr lang="en-US" b="1" dirty="0" err="1">
                <a:latin typeface="Times New Roman" panose="02020603050405020304" pitchFamily="18" charset="0"/>
              </a:rPr>
              <a:t>học</a:t>
            </a:r>
            <a:r>
              <a:rPr lang="en-US" b="1" dirty="0">
                <a:latin typeface="Times New Roman" panose="02020603050405020304" pitchFamily="18" charset="0"/>
              </a:rPr>
              <a:t> </a:t>
            </a:r>
            <a:r>
              <a:rPr lang="en-US" b="1" dirty="0" err="1">
                <a:latin typeface="Times New Roman" panose="02020603050405020304" pitchFamily="18" charset="0"/>
              </a:rPr>
              <a:t>giỏi</a:t>
            </a:r>
            <a:r>
              <a:rPr lang="en-US" b="1" dirty="0">
                <a:latin typeface="Times New Roman" panose="02020603050405020304" pitchFamily="18" charset="0"/>
              </a:rPr>
              <a:t> </a:t>
            </a:r>
            <a:r>
              <a:rPr lang="en-US" b="1" dirty="0" err="1">
                <a:latin typeface="Times New Roman" panose="02020603050405020304" pitchFamily="18" charset="0"/>
              </a:rPr>
              <a:t>nhưng</a:t>
            </a:r>
            <a:r>
              <a:rPr lang="en-US" b="1" dirty="0">
                <a:latin typeface="Times New Roman" panose="02020603050405020304" pitchFamily="18" charset="0"/>
              </a:rPr>
              <a:t> </a:t>
            </a:r>
            <a:r>
              <a:rPr lang="en-US" b="1" dirty="0" err="1">
                <a:latin typeface="Times New Roman" panose="02020603050405020304" pitchFamily="18" charset="0"/>
              </a:rPr>
              <a:t>gặp</a:t>
            </a:r>
            <a:r>
              <a:rPr lang="en-US" b="1" dirty="0">
                <a:latin typeface="Times New Roman" panose="02020603050405020304" pitchFamily="18" charset="0"/>
              </a:rPr>
              <a:t> </a:t>
            </a:r>
            <a:r>
              <a:rPr lang="en-US" b="1" dirty="0" err="1">
                <a:latin typeface="Times New Roman" panose="02020603050405020304" pitchFamily="18" charset="0"/>
              </a:rPr>
              <a:t>nhiều</a:t>
            </a:r>
            <a:r>
              <a:rPr lang="en-US" b="1" dirty="0">
                <a:latin typeface="Times New Roman" panose="02020603050405020304" pitchFamily="18" charset="0"/>
              </a:rPr>
              <a:t> </a:t>
            </a:r>
            <a:r>
              <a:rPr lang="en-US" b="1" dirty="0" err="1">
                <a:latin typeface="Times New Roman" panose="02020603050405020304" pitchFamily="18" charset="0"/>
              </a:rPr>
              <a:t>lận</a:t>
            </a:r>
            <a:r>
              <a:rPr lang="en-US" b="1" dirty="0">
                <a:latin typeface="Times New Roman" panose="02020603050405020304" pitchFamily="18" charset="0"/>
              </a:rPr>
              <a:t> </a:t>
            </a:r>
            <a:r>
              <a:rPr lang="en-US" b="1" dirty="0" err="1">
                <a:latin typeface="Times New Roman" panose="02020603050405020304" pitchFamily="18" charset="0"/>
              </a:rPr>
              <a:t>đận</a:t>
            </a:r>
            <a:r>
              <a:rPr lang="en-US" b="1" dirty="0">
                <a:latin typeface="Times New Roman" panose="02020603050405020304" pitchFamily="18" charset="0"/>
              </a:rPr>
              <a:t>, </a:t>
            </a:r>
            <a:r>
              <a:rPr lang="en-US" b="1" dirty="0" err="1">
                <a:latin typeface="Times New Roman" panose="02020603050405020304" pitchFamily="18" charset="0"/>
              </a:rPr>
              <a:t>bôn</a:t>
            </a:r>
            <a:r>
              <a:rPr lang="en-US" b="1" dirty="0">
                <a:latin typeface="Times New Roman" panose="02020603050405020304" pitchFamily="18" charset="0"/>
              </a:rPr>
              <a:t> </a:t>
            </a:r>
            <a:r>
              <a:rPr lang="en-US" b="1" dirty="0" err="1">
                <a:latin typeface="Times New Roman" panose="02020603050405020304" pitchFamily="18" charset="0"/>
              </a:rPr>
              <a:t>ba</a:t>
            </a:r>
            <a:r>
              <a:rPr lang="en-US" b="1" dirty="0">
                <a:latin typeface="Times New Roman" panose="02020603050405020304" pitchFamily="18" charset="0"/>
              </a:rPr>
              <a:t> </a:t>
            </a:r>
            <a:r>
              <a:rPr lang="en-US" b="1" dirty="0" err="1">
                <a:latin typeface="Times New Roman" panose="02020603050405020304" pitchFamily="18" charset="0"/>
              </a:rPr>
              <a:t>nhiều</a:t>
            </a:r>
            <a:r>
              <a:rPr lang="en-US" b="1" dirty="0">
                <a:latin typeface="Times New Roman" panose="02020603050405020304" pitchFamily="18" charset="0"/>
              </a:rPr>
              <a:t> </a:t>
            </a:r>
            <a:r>
              <a:rPr lang="en-US" b="1" dirty="0" err="1">
                <a:latin typeface="Times New Roman" panose="02020603050405020304" pitchFamily="18" charset="0"/>
              </a:rPr>
              <a:t>nơi</a:t>
            </a:r>
            <a:r>
              <a:rPr lang="en-US" b="1" dirty="0">
                <a:latin typeface="Times New Roman" panose="02020603050405020304" pitchFamily="18" charset="0"/>
              </a:rPr>
              <a:t>, </a:t>
            </a:r>
            <a:r>
              <a:rPr lang="en-US" b="1" dirty="0" err="1">
                <a:latin typeface="Times New Roman" panose="02020603050405020304" pitchFamily="18" charset="0"/>
              </a:rPr>
              <a:t>tiếp</a:t>
            </a:r>
            <a:r>
              <a:rPr lang="en-US" b="1" dirty="0">
                <a:latin typeface="Times New Roman" panose="02020603050405020304" pitchFamily="18" charset="0"/>
              </a:rPr>
              <a:t> </a:t>
            </a:r>
            <a:r>
              <a:rPr lang="en-US" b="1" dirty="0" err="1">
                <a:latin typeface="Times New Roman" panose="02020603050405020304" pitchFamily="18" charset="0"/>
              </a:rPr>
              <a:t>xúc</a:t>
            </a:r>
            <a:r>
              <a:rPr lang="en-US" b="1" dirty="0">
                <a:latin typeface="Times New Roman" panose="02020603050405020304" pitchFamily="18" charset="0"/>
              </a:rPr>
              <a:t> </a:t>
            </a:r>
            <a:r>
              <a:rPr lang="en-US" b="1" dirty="0" err="1">
                <a:latin typeface="Times New Roman" panose="02020603050405020304" pitchFamily="18" charset="0"/>
              </a:rPr>
              <a:t>với</a:t>
            </a:r>
            <a:r>
              <a:rPr lang="en-US" b="1" dirty="0">
                <a:latin typeface="Times New Roman" panose="02020603050405020304" pitchFamily="18" charset="0"/>
              </a:rPr>
              <a:t> </a:t>
            </a:r>
            <a:r>
              <a:rPr lang="en-US" b="1" dirty="0" err="1">
                <a:latin typeface="Times New Roman" panose="02020603050405020304" pitchFamily="18" charset="0"/>
              </a:rPr>
              <a:t>nhiều</a:t>
            </a:r>
            <a:r>
              <a:rPr lang="en-US" b="1" dirty="0">
                <a:latin typeface="Times New Roman" panose="02020603050405020304" pitchFamily="18" charset="0"/>
              </a:rPr>
              <a:t> </a:t>
            </a:r>
            <a:r>
              <a:rPr lang="en-US" b="1" dirty="0" err="1">
                <a:latin typeface="Times New Roman" panose="02020603050405020304" pitchFamily="18" charset="0"/>
              </a:rPr>
              <a:t>vùng</a:t>
            </a:r>
            <a:r>
              <a:rPr lang="en-US" b="1" dirty="0">
                <a:latin typeface="Times New Roman" panose="02020603050405020304" pitchFamily="18" charset="0"/>
              </a:rPr>
              <a:t> </a:t>
            </a:r>
            <a:r>
              <a:rPr lang="en-US" b="1" dirty="0" err="1">
                <a:latin typeface="Times New Roman" panose="02020603050405020304" pitchFamily="18" charset="0"/>
              </a:rPr>
              <a:t>văn</a:t>
            </a:r>
            <a:r>
              <a:rPr lang="en-US" b="1" dirty="0">
                <a:latin typeface="Times New Roman" panose="02020603050405020304" pitchFamily="18" charset="0"/>
              </a:rPr>
              <a:t> </a:t>
            </a:r>
            <a:r>
              <a:rPr lang="en-US" b="1" dirty="0" err="1">
                <a:latin typeface="Times New Roman" panose="02020603050405020304" pitchFamily="18" charset="0"/>
              </a:rPr>
              <a:t>hóa</a:t>
            </a:r>
            <a:r>
              <a:rPr lang="en-US" b="1" dirty="0">
                <a:latin typeface="Times New Roman" panose="02020603050405020304" pitchFamily="18" charset="0"/>
              </a:rPr>
              <a:t> </a:t>
            </a:r>
            <a:r>
              <a:rPr lang="en-US" b="1" dirty="0" err="1">
                <a:latin typeface="Times New Roman" panose="02020603050405020304" pitchFamily="18" charset="0"/>
              </a:rPr>
              <a:t>khác</a:t>
            </a:r>
            <a:r>
              <a:rPr lang="en-US" b="1" dirty="0">
                <a:latin typeface="Times New Roman" panose="02020603050405020304" pitchFamily="18" charset="0"/>
              </a:rPr>
              <a:t>.</a:t>
            </a:r>
            <a:endParaRPr lang="en-US" b="1" dirty="0">
              <a:latin typeface="Times New Roman" panose="02020603050405020304" pitchFamily="18" charset="0"/>
            </a:endParaRPr>
          </a:p>
        </p:txBody>
      </p:sp>
      <p:sp>
        <p:nvSpPr>
          <p:cNvPr id="14" name="Text Box 4"/>
          <p:cNvSpPr txBox="1">
            <a:spLocks noChangeArrowheads="1"/>
          </p:cNvSpPr>
          <p:nvPr/>
        </p:nvSpPr>
        <p:spPr bwMode="auto">
          <a:xfrm>
            <a:off x="0" y="3175"/>
            <a:ext cx="8915400" cy="461665"/>
          </a:xfrm>
          <a:prstGeom prst="rect">
            <a:avLst/>
          </a:prstGeom>
          <a:noFill/>
          <a:ln w="9525">
            <a:noFill/>
            <a:miter lim="800000"/>
          </a:ln>
          <a:effectLst/>
        </p:spPr>
        <p:txBody>
          <a:bodyPr>
            <a:spAutoFit/>
          </a:bodyPr>
          <a:lstStyle/>
          <a:p>
            <a:pPr algn="ctr">
              <a:spcBef>
                <a:spcPct val="50000"/>
              </a:spcBef>
              <a:defRPr/>
            </a:pPr>
            <a:r>
              <a:rPr lang="vi-VN"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2400" b="1" dirty="0">
                <a:solidFill>
                  <a:srgbClr val="FF0000"/>
                </a:solidFill>
                <a:effectLst>
                  <a:outerShdw blurRad="38100" dist="38100" dir="2700000" algn="tl">
                    <a:srgbClr val="C0C0C0"/>
                  </a:outerShdw>
                </a:effectLst>
                <a:latin typeface=".VnTimeH" panose="020B7200000000000000" pitchFamily="34" charset="0"/>
              </a:rPr>
              <a:t> 2</a:t>
            </a:r>
            <a:r>
              <a:rPr lang="vi-VN" sz="2400" b="1" dirty="0">
                <a:solidFill>
                  <a:srgbClr val="FF0000"/>
                </a:solidFill>
                <a:effectLst>
                  <a:outerShdw blurRad="38100" dist="38100" dir="2700000" algn="tl">
                    <a:srgbClr val="C0C0C0"/>
                  </a:outerShdw>
                </a:effectLst>
                <a:latin typeface=".VnTimeH" panose="020B7200000000000000" pitchFamily="34" charset="0"/>
              </a:rPr>
              <a:t>1, 22</a:t>
            </a:r>
            <a:r>
              <a:rPr lang="en-US" sz="2400" b="1" dirty="0">
                <a:solidFill>
                  <a:srgbClr val="FF0000"/>
                </a:solidFill>
                <a:effectLst>
                  <a:outerShdw blurRad="38100" dist="38100" dir="2700000" algn="tl">
                    <a:srgbClr val="C0C0C0"/>
                  </a:outerShdw>
                </a:effectLst>
                <a:latin typeface=".VnTimeH" panose="020B7200000000000000" pitchFamily="34" charset="0"/>
              </a:rPr>
              <a:t>:</a:t>
            </a:r>
            <a:r>
              <a:rPr lang="vi-VN" sz="2400" b="1" dirty="0">
                <a:solidFill>
                  <a:srgbClr val="FF0000"/>
                </a:solidFill>
                <a:effectLst>
                  <a:outerShdw blurRad="38100" dist="38100" dir="2700000" algn="tl">
                    <a:srgbClr val="C0C0C0"/>
                  </a:outerShdw>
                </a:effectLst>
                <a:latin typeface=".VnTimeH" panose="020B7200000000000000" pitchFamily="34" charset="0"/>
              </a:rPr>
              <a:t> </a:t>
            </a:r>
            <a:r>
              <a:rPr lang="en-US" sz="2400" b="1" dirty="0">
                <a:solidFill>
                  <a:srgbClr val="FF0000"/>
                </a:solidFill>
                <a:latin typeface=".VnTimeH" panose="020B7200000000000000" pitchFamily="34" charset="0"/>
              </a:rPr>
              <a:t>“TruyÖn </a:t>
            </a:r>
            <a:r>
              <a:rPr lang="en-US" sz="2400" b="1" dirty="0" err="1">
                <a:solidFill>
                  <a:srgbClr val="FF0000"/>
                </a:solidFill>
                <a:latin typeface=".VnTimeH" panose="020B7200000000000000" pitchFamily="34" charset="0"/>
              </a:rPr>
              <a:t>KiÒu</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cña</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NguyÔn</a:t>
            </a:r>
            <a:r>
              <a:rPr lang="en-US" sz="2400" b="1" dirty="0">
                <a:solidFill>
                  <a:srgbClr val="FF0000"/>
                </a:solidFill>
                <a:latin typeface=".VnTimeH" panose="020B7200000000000000" pitchFamily="34" charset="0"/>
              </a:rPr>
              <a:t> Du      </a:t>
            </a:r>
            <a:r>
              <a:rPr lang="en-US" sz="2400" dirty="0">
                <a:solidFill>
                  <a:srgbClr val="FF0000"/>
                </a:solidFill>
              </a:rPr>
              <a:t>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5"/>
                                        </p:tgtEl>
                                        <p:attrNameLst>
                                          <p:attrName>style.visibility</p:attrName>
                                        </p:attrNameLst>
                                      </p:cBhvr>
                                      <p:to>
                                        <p:strVal val="visible"/>
                                      </p:to>
                                    </p:set>
                                    <p:animEffect transition="in" filter="blinds(horizontal)">
                                      <p:cBhvr>
                                        <p:cTn id="7" dur="500"/>
                                        <p:tgtEl>
                                          <p:spTgt spid="615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149"/>
                                        </p:tgtEl>
                                        <p:attrNameLst>
                                          <p:attrName>style.visibility</p:attrName>
                                        </p:attrNameLst>
                                      </p:cBhvr>
                                      <p:to>
                                        <p:strVal val="visible"/>
                                      </p:to>
                                    </p:set>
                                    <p:anim calcmode="discrete" valueType="clr">
                                      <p:cBhvr override="childStyle">
                                        <p:cTn id="12" dur="80"/>
                                        <p:tgtEl>
                                          <p:spTgt spid="614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149"/>
                                        </p:tgtEl>
                                        <p:attrNameLst>
                                          <p:attrName>fillcolor</p:attrName>
                                        </p:attrNameLst>
                                      </p:cBhvr>
                                      <p:tavLst>
                                        <p:tav tm="0">
                                          <p:val>
                                            <p:clrVal>
                                              <a:schemeClr val="accent2"/>
                                            </p:clrVal>
                                          </p:val>
                                        </p:tav>
                                        <p:tav tm="50000">
                                          <p:val>
                                            <p:clrVal>
                                              <a:schemeClr val="hlink"/>
                                            </p:clrVal>
                                          </p:val>
                                        </p:tav>
                                      </p:tavLst>
                                    </p:anim>
                                    <p:set>
                                      <p:cBhvr>
                                        <p:cTn id="14" dur="80"/>
                                        <p:tgtEl>
                                          <p:spTgt spid="6149"/>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iterate type="lt">
                                    <p:tmPct val="0"/>
                                  </p:iterate>
                                  <p:childTnLst>
                                    <p:anim calcmode="lin" valueType="num">
                                      <p:cBhvr additive="base">
                                        <p:cTn id="18" dur="500"/>
                                        <p:tgtEl>
                                          <p:spTgt spid="6149"/>
                                        </p:tgtEl>
                                        <p:attrNameLst>
                                          <p:attrName>ppt_x</p:attrName>
                                        </p:attrNameLst>
                                      </p:cBhvr>
                                      <p:tavLst>
                                        <p:tav tm="0">
                                          <p:val>
                                            <p:strVal val="ppt_x"/>
                                          </p:val>
                                        </p:tav>
                                        <p:tav tm="100000">
                                          <p:val>
                                            <p:strVal val="ppt_x"/>
                                          </p:val>
                                        </p:tav>
                                      </p:tavLst>
                                    </p:anim>
                                    <p:anim calcmode="lin" valueType="num">
                                      <p:cBhvr additive="base">
                                        <p:cTn id="19" dur="500"/>
                                        <p:tgtEl>
                                          <p:spTgt spid="6149"/>
                                        </p:tgtEl>
                                        <p:attrNameLst>
                                          <p:attrName>ppt_y</p:attrName>
                                        </p:attrNameLst>
                                      </p:cBhvr>
                                      <p:tavLst>
                                        <p:tav tm="0">
                                          <p:val>
                                            <p:strVal val="ppt_y"/>
                                          </p:val>
                                        </p:tav>
                                        <p:tav tm="100000">
                                          <p:val>
                                            <p:strVal val="1+ppt_h/2"/>
                                          </p:val>
                                        </p:tav>
                                      </p:tavLst>
                                    </p:anim>
                                    <p:set>
                                      <p:cBhvr>
                                        <p:cTn id="20" dur="1" fill="hold">
                                          <p:stCondLst>
                                            <p:cond delay="499"/>
                                          </p:stCondLst>
                                        </p:cTn>
                                        <p:tgtEl>
                                          <p:spTgt spid="614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50">
                                            <p:txEl>
                                              <p:pRg st="0" end="0"/>
                                            </p:txEl>
                                          </p:spTgt>
                                        </p:tgtEl>
                                        <p:attrNameLst>
                                          <p:attrName>style.visibility</p:attrName>
                                        </p:attrNameLst>
                                      </p:cBhvr>
                                      <p:to>
                                        <p:strVal val="visible"/>
                                      </p:to>
                                    </p:set>
                                    <p:anim calcmode="lin" valueType="num">
                                      <p:cBhvr additive="base">
                                        <p:cTn id="25" dur="500" fill="hold"/>
                                        <p:tgtEl>
                                          <p:spTgt spid="615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6151"/>
                                        </p:tgtEl>
                                        <p:attrNameLst>
                                          <p:attrName>style.visibility</p:attrName>
                                        </p:attrNameLst>
                                      </p:cBhvr>
                                      <p:to>
                                        <p:strVal val="visible"/>
                                      </p:to>
                                    </p:set>
                                    <p:anim calcmode="discrete" valueType="clr">
                                      <p:cBhvr override="childStyle">
                                        <p:cTn id="31" dur="80"/>
                                        <p:tgtEl>
                                          <p:spTgt spid="6151"/>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6151"/>
                                        </p:tgtEl>
                                        <p:attrNameLst>
                                          <p:attrName>fillcolor</p:attrName>
                                        </p:attrNameLst>
                                      </p:cBhvr>
                                      <p:tavLst>
                                        <p:tav tm="0">
                                          <p:val>
                                            <p:clrVal>
                                              <a:schemeClr val="accent2"/>
                                            </p:clrVal>
                                          </p:val>
                                        </p:tav>
                                        <p:tav tm="50000">
                                          <p:val>
                                            <p:clrVal>
                                              <a:schemeClr val="hlink"/>
                                            </p:clrVal>
                                          </p:val>
                                        </p:tav>
                                      </p:tavLst>
                                    </p:anim>
                                    <p:set>
                                      <p:cBhvr>
                                        <p:cTn id="33" dur="80"/>
                                        <p:tgtEl>
                                          <p:spTgt spid="6151"/>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iterate type="lt">
                                    <p:tmPct val="0"/>
                                  </p:iterate>
                                  <p:childTnLst>
                                    <p:anim calcmode="lin" valueType="num">
                                      <p:cBhvr additive="base">
                                        <p:cTn id="37" dur="500"/>
                                        <p:tgtEl>
                                          <p:spTgt spid="6151"/>
                                        </p:tgtEl>
                                        <p:attrNameLst>
                                          <p:attrName>ppt_x</p:attrName>
                                        </p:attrNameLst>
                                      </p:cBhvr>
                                      <p:tavLst>
                                        <p:tav tm="0">
                                          <p:val>
                                            <p:strVal val="ppt_x"/>
                                          </p:val>
                                        </p:tav>
                                        <p:tav tm="100000">
                                          <p:val>
                                            <p:strVal val="ppt_x"/>
                                          </p:val>
                                        </p:tav>
                                      </p:tavLst>
                                    </p:anim>
                                    <p:anim calcmode="lin" valueType="num">
                                      <p:cBhvr additive="base">
                                        <p:cTn id="38" dur="500"/>
                                        <p:tgtEl>
                                          <p:spTgt spid="6151"/>
                                        </p:tgtEl>
                                        <p:attrNameLst>
                                          <p:attrName>ppt_y</p:attrName>
                                        </p:attrNameLst>
                                      </p:cBhvr>
                                      <p:tavLst>
                                        <p:tav tm="0">
                                          <p:val>
                                            <p:strVal val="ppt_y"/>
                                          </p:val>
                                        </p:tav>
                                        <p:tav tm="100000">
                                          <p:val>
                                            <p:strVal val="1+ppt_h/2"/>
                                          </p:val>
                                        </p:tav>
                                      </p:tavLst>
                                    </p:anim>
                                    <p:set>
                                      <p:cBhvr>
                                        <p:cTn id="39" dur="1" fill="hold">
                                          <p:stCondLst>
                                            <p:cond delay="499"/>
                                          </p:stCondLst>
                                        </p:cTn>
                                        <p:tgtEl>
                                          <p:spTgt spid="615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152"/>
                                        </p:tgtEl>
                                        <p:attrNameLst>
                                          <p:attrName>style.visibility</p:attrName>
                                        </p:attrNameLst>
                                      </p:cBhvr>
                                      <p:to>
                                        <p:strVal val="visible"/>
                                      </p:to>
                                    </p:set>
                                    <p:animEffect transition="in" filter="blinds(horizontal)">
                                      <p:cBhvr>
                                        <p:cTn id="49" dur="500"/>
                                        <p:tgtEl>
                                          <p:spTgt spid="6152"/>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6156"/>
                                        </p:tgtEl>
                                        <p:attrNameLst>
                                          <p:attrName>style.visibility</p:attrName>
                                        </p:attrNameLst>
                                      </p:cBhvr>
                                      <p:to>
                                        <p:strVal val="visible"/>
                                      </p:to>
                                    </p:set>
                                    <p:animEffect transition="in" filter="box(in)">
                                      <p:cBhvr>
                                        <p:cTn id="54" dur="500"/>
                                        <p:tgtEl>
                                          <p:spTgt spid="6156"/>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6157"/>
                                        </p:tgtEl>
                                        <p:attrNameLst>
                                          <p:attrName>style.visibility</p:attrName>
                                        </p:attrNameLst>
                                      </p:cBhvr>
                                      <p:to>
                                        <p:strVal val="visible"/>
                                      </p:to>
                                    </p:set>
                                    <p:animEffect transition="in" filter="box(in)">
                                      <p:cBhvr>
                                        <p:cTn id="59" dur="5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49" grpId="1" animBg="1"/>
      <p:bldP spid="6151" grpId="0" animBg="1"/>
      <p:bldP spid="6151" grpId="1" animBg="1"/>
      <p:bldP spid="6152" grpId="0"/>
      <p:bldP spid="6155" grpId="0"/>
      <p:bldP spid="6156" grpId="0"/>
      <p:bldP spid="6157"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lide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0"/>
            <a:ext cx="739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2"/>
          <p:cNvSpPr txBox="1">
            <a:spLocks noChangeArrowheads="1"/>
          </p:cNvSpPr>
          <p:nvPr/>
        </p:nvSpPr>
        <p:spPr bwMode="auto">
          <a:xfrm>
            <a:off x="0" y="152400"/>
            <a:ext cx="1752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vi-VN" sz="4400" dirty="0">
                <a:solidFill>
                  <a:srgbClr val="FF0000"/>
                </a:solidFill>
                <a:latin typeface="Times New Roman" panose="02020603050405020304" pitchFamily="18" charset="0"/>
                <a:cs typeface="Times New Roman" panose="02020603050405020304" pitchFamily="18" charset="0"/>
              </a:rPr>
              <a:t>Nàng bị Tú Bà, Sở Khanh lừa làm gái lầu xanh.</a:t>
            </a:r>
            <a:endParaRPr lang="en-US" sz="4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lide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38400" y="0"/>
            <a:ext cx="670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2"/>
          <p:cNvSpPr txBox="1">
            <a:spLocks noChangeArrowheads="1"/>
          </p:cNvSpPr>
          <p:nvPr/>
        </p:nvSpPr>
        <p:spPr bwMode="auto">
          <a:xfrm>
            <a:off x="152400" y="152400"/>
            <a:ext cx="2133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vi-VN" sz="4400" dirty="0">
                <a:solidFill>
                  <a:srgbClr val="FF0000"/>
                </a:solidFill>
                <a:latin typeface="Times New Roman" panose="02020603050405020304" pitchFamily="18" charset="0"/>
                <a:cs typeface="Times New Roman" panose="02020603050405020304" pitchFamily="18" charset="0"/>
              </a:rPr>
              <a:t>Nàng bị Tú Bà, Sở Khanh lừa làm gái lầu xanh.</a:t>
            </a:r>
            <a:endParaRPr lang="en-US" sz="4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lide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62200" y="0"/>
            <a:ext cx="6781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1"/>
          <p:cNvSpPr txBox="1">
            <a:spLocks noChangeArrowheads="1"/>
          </p:cNvSpPr>
          <p:nvPr/>
        </p:nvSpPr>
        <p:spPr bwMode="auto">
          <a:xfrm>
            <a:off x="0" y="152400"/>
            <a:ext cx="2362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vi-VN" sz="4800" dirty="0">
                <a:solidFill>
                  <a:srgbClr val="FF0000"/>
                </a:solidFill>
                <a:latin typeface="Times New Roman" panose="02020603050405020304" pitchFamily="18" charset="0"/>
                <a:cs typeface="Times New Roman" panose="02020603050405020304" pitchFamily="18" charset="0"/>
              </a:rPr>
              <a:t>Sau đó, nàng được Thúc Sinh chuộc thân.</a:t>
            </a:r>
            <a:endParaRPr lang="en-US" sz="4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lide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9800" y="0"/>
            <a:ext cx="6934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1"/>
          <p:cNvSpPr txBox="1">
            <a:spLocks noChangeArrowheads="1"/>
          </p:cNvSpPr>
          <p:nvPr/>
        </p:nvSpPr>
        <p:spPr bwMode="auto">
          <a:xfrm>
            <a:off x="0" y="0"/>
            <a:ext cx="22098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vi-VN" sz="4400" dirty="0">
                <a:solidFill>
                  <a:srgbClr val="FF0000"/>
                </a:solidFill>
                <a:latin typeface="Times New Roman" panose="02020603050405020304" pitchFamily="18" charset="0"/>
                <a:cs typeface="Times New Roman" panose="02020603050405020304" pitchFamily="18" charset="0"/>
              </a:rPr>
              <a:t>Bị Hoạn Thư ghen tuông nên Kiều rơi vào lầu xanh lần thứ hai.</a:t>
            </a:r>
            <a:endParaRPr lang="en-US" sz="4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lide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62200" y="0"/>
            <a:ext cx="6781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1"/>
          <p:cNvSpPr txBox="1">
            <a:spLocks noChangeArrowheads="1"/>
          </p:cNvSpPr>
          <p:nvPr/>
        </p:nvSpPr>
        <p:spPr bwMode="auto">
          <a:xfrm>
            <a:off x="152400" y="228600"/>
            <a:ext cx="20574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vi-VN" sz="4400" dirty="0">
                <a:solidFill>
                  <a:srgbClr val="FF0000"/>
                </a:solidFill>
                <a:latin typeface="Times New Roman" panose="02020603050405020304" pitchFamily="18" charset="0"/>
                <a:cs typeface="Times New Roman" panose="02020603050405020304" pitchFamily="18" charset="0"/>
              </a:rPr>
              <a:t>Tại đây, Kiều gặp Từ Hải</a:t>
            </a:r>
            <a:r>
              <a:rPr lang="en-US" sz="4400" dirty="0">
                <a:solidFill>
                  <a:srgbClr val="FF0000"/>
                </a:solidFill>
                <a:latin typeface="Times New Roman" panose="02020603050405020304" pitchFamily="18" charset="0"/>
                <a:cs typeface="Times New Roman" panose="02020603050405020304" pitchFamily="18" charset="0"/>
              </a:rPr>
              <a:t>. T</a:t>
            </a:r>
            <a:r>
              <a:rPr lang="vi-VN" sz="4400" dirty="0">
                <a:solidFill>
                  <a:srgbClr val="FF0000"/>
                </a:solidFill>
                <a:latin typeface="Times New Roman" panose="02020603050405020304" pitchFamily="18" charset="0"/>
                <a:cs typeface="Times New Roman" panose="02020603050405020304" pitchFamily="18" charset="0"/>
              </a:rPr>
              <a:t>ừ cho nàng báo ân, báo oán.</a:t>
            </a:r>
            <a:endParaRPr lang="en-US" sz="4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images.ongbachau.vn/Images/Uploaded/Share/2015/08/27/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0"/>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lide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tiengsonghuong.files.wordpress.com/2011/10/tranh-kieu-11.jpg?w=6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71800" y="228600"/>
            <a:ext cx="5943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1"/>
          <p:cNvSpPr txBox="1">
            <a:spLocks noChangeArrowheads="1"/>
          </p:cNvSpPr>
          <p:nvPr/>
        </p:nvSpPr>
        <p:spPr bwMode="auto">
          <a:xfrm>
            <a:off x="0" y="0"/>
            <a:ext cx="2667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vi-VN" sz="4000" dirty="0">
                <a:solidFill>
                  <a:srgbClr val="FF0000"/>
                </a:solidFill>
                <a:latin typeface="Times New Roman" panose="02020603050405020304" pitchFamily="18" charset="0"/>
                <a:cs typeface="Times New Roman" panose="02020603050405020304" pitchFamily="18" charset="0"/>
              </a:rPr>
              <a:t>Tưởng được sống hạnh phúc nhưng lại bị Hồ Tôn Hiến lừa. Từ Hải chết, Kiều tự tử nhưng được cứu sống.</a:t>
            </a:r>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lide2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71800" y="0"/>
            <a:ext cx="617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1"/>
          <p:cNvSpPr txBox="1">
            <a:spLocks noChangeArrowheads="1"/>
          </p:cNvSpPr>
          <p:nvPr/>
        </p:nvSpPr>
        <p:spPr bwMode="auto">
          <a:xfrm>
            <a:off x="0" y="0"/>
            <a:ext cx="2667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vi-VN" sz="4000">
                <a:solidFill>
                  <a:srgbClr val="FF0000"/>
                </a:solidFill>
                <a:latin typeface="Times New Roman" panose="02020603050405020304" pitchFamily="18" charset="0"/>
                <a:cs typeface="Times New Roman" panose="02020603050405020304" pitchFamily="18" charset="0"/>
              </a:rPr>
              <a:t>Tưởng được sống hạnh phúc nhưng lại bị Hồ Tôn Hiến lừa. Từ Hải chết, Kiều tự tử nhưng được cứu sống.</a:t>
            </a:r>
            <a:endParaRPr lang="en-US" sz="40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lide2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a:r>
              <a:rPr lang="en-US" sz="2400" b="1" u="sng" dirty="0">
                <a:solidFill>
                  <a:srgbClr val="C00000"/>
                </a:solidFill>
                <a:latin typeface="Times New Roman" panose="02020603050405020304" pitchFamily="18" charset="0"/>
                <a:cs typeface="Times New Roman" panose="02020603050405020304" pitchFamily="18" charset="0"/>
              </a:rPr>
              <a:t>3. Con ng</a:t>
            </a:r>
            <a:r>
              <a:rPr lang="vi-VN" sz="2400" b="1" u="sng" dirty="0">
                <a:solidFill>
                  <a:srgbClr val="C00000"/>
                </a:solidFill>
                <a:latin typeface="Times New Roman" panose="02020603050405020304" pitchFamily="18" charset="0"/>
                <a:cs typeface="Times New Roman" panose="02020603050405020304" pitchFamily="18" charset="0"/>
              </a:rPr>
              <a:t>ười</a:t>
            </a:r>
            <a:r>
              <a:rPr lang="en-US" sz="2400" b="1" u="sng" dirty="0">
                <a:solidFill>
                  <a:srgbClr val="C00000"/>
                </a:solidFill>
                <a:latin typeface="Times New Roman" panose="02020603050405020304" pitchFamily="18" charset="0"/>
                <a:cs typeface="Times New Roman" panose="02020603050405020304" pitchFamily="18" charset="0"/>
              </a:rPr>
              <a:t>.</a:t>
            </a:r>
            <a:endParaRPr lang="en-US" sz="2400" b="1" u="sng"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524000"/>
            <a:ext cx="8229600" cy="1066800"/>
          </a:xfrm>
        </p:spPr>
        <p:txBody>
          <a:bodyPr/>
          <a:lstStyle/>
          <a:p>
            <a:pPr marL="57150" indent="0">
              <a:buFontTx/>
              <a:buChar char="-"/>
              <a:defRPr/>
            </a:pPr>
            <a:r>
              <a:rPr lang="en-US" sz="2400" dirty="0">
                <a:cs typeface="Times New Roman" panose="02020603050405020304" pitchFamily="18" charset="0"/>
              </a:rPr>
              <a:t> Có vốn tri th</a:t>
            </a:r>
            <a:r>
              <a:rPr lang="vi-VN" sz="2400" dirty="0">
                <a:cs typeface="Times New Roman" panose="02020603050405020304" pitchFamily="18" charset="0"/>
              </a:rPr>
              <a:t>ức</a:t>
            </a:r>
            <a:r>
              <a:rPr lang="en-US" sz="2400" dirty="0">
                <a:cs typeface="Times New Roman" panose="02020603050405020304" pitchFamily="18" charset="0"/>
              </a:rPr>
              <a:t> sâu rộng,</a:t>
            </a:r>
            <a:endParaRPr lang="en-US" sz="2400" dirty="0">
              <a:cs typeface="Times New Roman" panose="02020603050405020304" pitchFamily="18" charset="0"/>
            </a:endParaRPr>
          </a:p>
          <a:p>
            <a:pPr marL="57150" indent="0">
              <a:buFontTx/>
              <a:buNone/>
              <a:defRPr/>
            </a:pPr>
            <a:r>
              <a:rPr lang="en-US" sz="2400" dirty="0">
                <a:cs typeface="Times New Roman" panose="02020603050405020304" pitchFamily="18" charset="0"/>
              </a:rPr>
              <a:t> </a:t>
            </a:r>
            <a:r>
              <a:rPr lang="vi-VN" sz="2400" dirty="0">
                <a:cs typeface="Times New Roman" panose="02020603050405020304" pitchFamily="18" charset="0"/>
              </a:rPr>
              <a:t>đặc</a:t>
            </a:r>
            <a:r>
              <a:rPr lang="en-US" sz="2400" dirty="0">
                <a:cs typeface="Times New Roman" panose="02020603050405020304" pitchFamily="18" charset="0"/>
              </a:rPr>
              <a:t> biệt am hiểu </a:t>
            </a:r>
            <a:endParaRPr lang="en-US" sz="2400" dirty="0">
              <a:cs typeface="Times New Roman" panose="02020603050405020304" pitchFamily="18" charset="0"/>
            </a:endParaRPr>
          </a:p>
          <a:p>
            <a:pPr>
              <a:defRPr/>
            </a:pPr>
            <a:endParaRPr lang="en-US" dirty="0"/>
          </a:p>
        </p:txBody>
      </p:sp>
      <p:cxnSp>
        <p:nvCxnSpPr>
          <p:cNvPr id="9220" name="Straight Arrow Connector 4"/>
          <p:cNvCxnSpPr>
            <a:cxnSpLocks noChangeShapeType="1"/>
          </p:cNvCxnSpPr>
          <p:nvPr/>
        </p:nvCxnSpPr>
        <p:spPr bwMode="auto">
          <a:xfrm flipV="1">
            <a:off x="3886200" y="1600200"/>
            <a:ext cx="609600" cy="304800"/>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sp>
        <p:nvSpPr>
          <p:cNvPr id="9221" name="TextBox 5"/>
          <p:cNvSpPr txBox="1">
            <a:spLocks noChangeArrowheads="1"/>
          </p:cNvSpPr>
          <p:nvPr/>
        </p:nvSpPr>
        <p:spPr bwMode="auto">
          <a:xfrm>
            <a:off x="4572000" y="1371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nền v</a:t>
            </a:r>
            <a:r>
              <a:rPr lang="vi-VN" sz="2400"/>
              <a:t>ăn</a:t>
            </a:r>
            <a:r>
              <a:rPr lang="en-US" sz="2400"/>
              <a:t> học n</a:t>
            </a:r>
            <a:r>
              <a:rPr lang="vi-VN" sz="2400"/>
              <a:t>ước</a:t>
            </a:r>
            <a:r>
              <a:rPr lang="en-US" sz="2400"/>
              <a:t> nhà</a:t>
            </a:r>
            <a:endParaRPr lang="en-US" sz="2400"/>
          </a:p>
        </p:txBody>
      </p:sp>
      <p:cxnSp>
        <p:nvCxnSpPr>
          <p:cNvPr id="9222" name="Straight Arrow Connector 7"/>
          <p:cNvCxnSpPr>
            <a:cxnSpLocks noChangeShapeType="1"/>
          </p:cNvCxnSpPr>
          <p:nvPr/>
        </p:nvCxnSpPr>
        <p:spPr bwMode="auto">
          <a:xfrm>
            <a:off x="3886200" y="1905000"/>
            <a:ext cx="609600" cy="457200"/>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sp>
        <p:nvSpPr>
          <p:cNvPr id="9223" name="TextBox 8"/>
          <p:cNvSpPr txBox="1">
            <a:spLocks noChangeArrowheads="1"/>
          </p:cNvSpPr>
          <p:nvPr/>
        </p:nvSpPr>
        <p:spPr bwMode="auto">
          <a:xfrm>
            <a:off x="4572000" y="2209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nền v</a:t>
            </a:r>
            <a:r>
              <a:rPr lang="vi-VN" sz="2400"/>
              <a:t>ăn</a:t>
            </a:r>
            <a:r>
              <a:rPr lang="en-US" sz="2400"/>
              <a:t> học trung quốc</a:t>
            </a:r>
            <a:endParaRPr lang="en-US" sz="2400"/>
          </a:p>
        </p:txBody>
      </p:sp>
      <p:sp>
        <p:nvSpPr>
          <p:cNvPr id="9224" name="TextBox 9"/>
          <p:cNvSpPr txBox="1">
            <a:spLocks noChangeArrowheads="1"/>
          </p:cNvSpPr>
          <p:nvPr/>
        </p:nvSpPr>
        <p:spPr bwMode="auto">
          <a:xfrm>
            <a:off x="457200" y="27432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 Vốn sống rất phong phú, t</a:t>
            </a:r>
            <a:r>
              <a:rPr lang="vi-VN" sz="2400"/>
              <a:t>ừng</a:t>
            </a:r>
            <a:r>
              <a:rPr lang="en-US" sz="2400"/>
              <a:t> trải: </a:t>
            </a:r>
            <a:r>
              <a:rPr lang="vi-VN" sz="2400"/>
              <a:t>đ</a:t>
            </a:r>
            <a:r>
              <a:rPr lang="en-US" sz="2400"/>
              <a:t>i nhiều, tiếp xúc v</a:t>
            </a:r>
            <a:r>
              <a:rPr lang="vi-VN" sz="2400"/>
              <a:t>ới</a:t>
            </a:r>
            <a:r>
              <a:rPr lang="en-US" sz="2400"/>
              <a:t> nhiều con ng</a:t>
            </a:r>
            <a:r>
              <a:rPr lang="vi-VN" sz="2400"/>
              <a:t>ười</a:t>
            </a:r>
            <a:r>
              <a:rPr lang="en-US" sz="2400"/>
              <a:t>, cảnh </a:t>
            </a:r>
            <a:r>
              <a:rPr lang="vi-VN" sz="2400"/>
              <a:t>đời</a:t>
            </a:r>
            <a:r>
              <a:rPr lang="en-US" sz="2400"/>
              <a:t>. </a:t>
            </a:r>
            <a:endParaRPr lang="en-US" sz="2400"/>
          </a:p>
        </p:txBody>
      </p:sp>
      <p:sp>
        <p:nvSpPr>
          <p:cNvPr id="9225" name="TextBox 10"/>
          <p:cNvSpPr txBox="1">
            <a:spLocks noChangeArrowheads="1"/>
          </p:cNvSpPr>
          <p:nvPr/>
        </p:nvSpPr>
        <p:spPr bwMode="auto">
          <a:xfrm>
            <a:off x="533400" y="3657600"/>
            <a:ext cx="746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 Có s</a:t>
            </a:r>
            <a:r>
              <a:rPr lang="vi-VN" sz="2400"/>
              <a:t>ự</a:t>
            </a:r>
            <a:r>
              <a:rPr lang="en-US" sz="2400"/>
              <a:t> </a:t>
            </a:r>
            <a:r>
              <a:rPr lang="vi-VN" sz="2400"/>
              <a:t>đồng</a:t>
            </a:r>
            <a:r>
              <a:rPr lang="en-US" sz="2400"/>
              <a:t> cảm sâu s</a:t>
            </a:r>
            <a:r>
              <a:rPr lang="vi-VN" sz="2400"/>
              <a:t>ắc</a:t>
            </a:r>
            <a:r>
              <a:rPr lang="en-US" sz="2400"/>
              <a:t> v</a:t>
            </a:r>
            <a:r>
              <a:rPr lang="vi-VN" sz="2400"/>
              <a:t>ới</a:t>
            </a:r>
            <a:r>
              <a:rPr lang="en-US" sz="2400"/>
              <a:t> nỗi khổ con ng</a:t>
            </a:r>
            <a:r>
              <a:rPr lang="vi-VN" sz="2400"/>
              <a:t>ười</a:t>
            </a:r>
            <a:r>
              <a:rPr lang="en-US" sz="2400"/>
              <a:t>.</a:t>
            </a:r>
            <a:endParaRPr lang="en-US" sz="2400"/>
          </a:p>
        </p:txBody>
      </p:sp>
      <p:sp>
        <p:nvSpPr>
          <p:cNvPr id="9226" name="TextBox 11"/>
          <p:cNvSpPr txBox="1">
            <a:spLocks noChangeArrowheads="1"/>
          </p:cNvSpPr>
          <p:nvPr/>
        </p:nvSpPr>
        <p:spPr bwMode="auto">
          <a:xfrm>
            <a:off x="533400" y="42672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 Sống thanh liêm, </a:t>
            </a:r>
            <a:r>
              <a:rPr lang="vi-VN" sz="2400"/>
              <a:t>ưa</a:t>
            </a:r>
            <a:r>
              <a:rPr lang="en-US" sz="2400"/>
              <a:t> thích cuộc sống thầm l</a:t>
            </a:r>
            <a:r>
              <a:rPr lang="vi-VN" sz="2400"/>
              <a:t>ặng</a:t>
            </a:r>
            <a:r>
              <a:rPr lang="en-US" sz="2400"/>
              <a:t>.</a:t>
            </a:r>
            <a:endParaRPr lang="en-US" sz="2400"/>
          </a:p>
        </p:txBody>
      </p:sp>
      <p:sp>
        <p:nvSpPr>
          <p:cNvPr id="11" name="Rectangle 10"/>
          <p:cNvSpPr txBox="1">
            <a:spLocks noChangeArrowheads="1"/>
          </p:cNvSpPr>
          <p:nvPr/>
        </p:nvSpPr>
        <p:spPr bwMode="auto">
          <a:xfrm>
            <a:off x="0" y="152400"/>
            <a:ext cx="4572000" cy="500063"/>
          </a:xfrm>
          <a:prstGeom prst="rect">
            <a:avLst/>
          </a:prstGeom>
          <a:noFill/>
          <a:ln w="9525">
            <a:noFill/>
            <a:miter lim="800000"/>
          </a:ln>
        </p:spPr>
        <p:txBody>
          <a:bodyPr anchor="ctr"/>
          <a:lstStyle/>
          <a:p>
            <a:pPr>
              <a:defRPr/>
            </a:pPr>
            <a:r>
              <a:rPr lang="en-US" sz="2400" b="1" u="sng" kern="0" dirty="0">
                <a:solidFill>
                  <a:srgbClr val="FF0000"/>
                </a:solidFill>
                <a:latin typeface="Times New Roman" panose="02020603050405020304" pitchFamily="18" charset="0"/>
                <a:ea typeface="+mj-ea"/>
                <a:cs typeface="+mj-cs"/>
              </a:rPr>
              <a:t> I. NGUYỄN DU</a:t>
            </a:r>
            <a:r>
              <a:rPr lang="en-US" sz="2400" b="1" kern="0" dirty="0">
                <a:solidFill>
                  <a:srgbClr val="FF0000"/>
                </a:solidFill>
                <a:latin typeface="Times New Roman" panose="02020603050405020304" pitchFamily="18" charset="0"/>
                <a:ea typeface="+mj-ea"/>
                <a:cs typeface="+mj-cs"/>
              </a:rPr>
              <a:t>:</a:t>
            </a:r>
            <a:endParaRPr lang="en-US" sz="2400" b="1" kern="0" dirty="0">
              <a:solidFill>
                <a:srgbClr val="FF0000"/>
              </a:solidFill>
              <a:latin typeface="Times New Roman" panose="02020603050405020304"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box(in)">
                                      <p:cBhvr>
                                        <p:cTn id="17" dur="500"/>
                                        <p:tgtEl>
                                          <p:spTgt spid="922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9221"/>
                                        </p:tgtEl>
                                        <p:attrNameLst>
                                          <p:attrName>style.visibility</p:attrName>
                                        </p:attrNameLst>
                                      </p:cBhvr>
                                      <p:to>
                                        <p:strVal val="visible"/>
                                      </p:to>
                                    </p:set>
                                    <p:animEffect transition="in" filter="box(in)">
                                      <p:cBhvr>
                                        <p:cTn id="20" dur="500"/>
                                        <p:tgtEl>
                                          <p:spTgt spid="922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9222"/>
                                        </p:tgtEl>
                                        <p:attrNameLst>
                                          <p:attrName>style.visibility</p:attrName>
                                        </p:attrNameLst>
                                      </p:cBhvr>
                                      <p:to>
                                        <p:strVal val="visible"/>
                                      </p:to>
                                    </p:set>
                                    <p:animEffect transition="in" filter="box(in)">
                                      <p:cBhvr>
                                        <p:cTn id="25" dur="500"/>
                                        <p:tgtEl>
                                          <p:spTgt spid="922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9223"/>
                                        </p:tgtEl>
                                        <p:attrNameLst>
                                          <p:attrName>style.visibility</p:attrName>
                                        </p:attrNameLst>
                                      </p:cBhvr>
                                      <p:to>
                                        <p:strVal val="visible"/>
                                      </p:to>
                                    </p:set>
                                    <p:animEffect transition="in" filter="box(in)">
                                      <p:cBhvr>
                                        <p:cTn id="28" dur="500"/>
                                        <p:tgtEl>
                                          <p:spTgt spid="922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9224"/>
                                        </p:tgtEl>
                                        <p:attrNameLst>
                                          <p:attrName>style.visibility</p:attrName>
                                        </p:attrNameLst>
                                      </p:cBhvr>
                                      <p:to>
                                        <p:strVal val="visible"/>
                                      </p:to>
                                    </p:set>
                                    <p:animEffect transition="in" filter="box(in)">
                                      <p:cBhvr>
                                        <p:cTn id="33" dur="500"/>
                                        <p:tgtEl>
                                          <p:spTgt spid="922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9225"/>
                                        </p:tgtEl>
                                        <p:attrNameLst>
                                          <p:attrName>style.visibility</p:attrName>
                                        </p:attrNameLst>
                                      </p:cBhvr>
                                      <p:to>
                                        <p:strVal val="visible"/>
                                      </p:to>
                                    </p:set>
                                    <p:animEffect transition="in" filter="box(in)">
                                      <p:cBhvr>
                                        <p:cTn id="38" dur="500"/>
                                        <p:tgtEl>
                                          <p:spTgt spid="9225"/>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9226"/>
                                        </p:tgtEl>
                                        <p:attrNameLst>
                                          <p:attrName>style.visibility</p:attrName>
                                        </p:attrNameLst>
                                      </p:cBhvr>
                                      <p:to>
                                        <p:strVal val="visible"/>
                                      </p:to>
                                    </p:set>
                                    <p:animEffect transition="in" filter="box(in)">
                                      <p:cBhvr>
                                        <p:cTn id="43"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221" grpId="0"/>
      <p:bldP spid="9223" grpId="0"/>
      <p:bldP spid="9224" grpId="0"/>
      <p:bldP spid="9225" grpId="0"/>
      <p:bldP spid="92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90600" y="914400"/>
            <a:ext cx="7696200" cy="1143000"/>
          </a:xfrm>
        </p:spPr>
        <p:txBody>
          <a:bodyPr/>
          <a:lstStyle/>
          <a:p>
            <a:r>
              <a:rPr lang="en-US" sz="3200" b="1" dirty="0" err="1">
                <a:solidFill>
                  <a:srgbClr val="FF33CC"/>
                </a:solidFill>
                <a:latin typeface="Times New Roman" panose="02020603050405020304" pitchFamily="18" charset="0"/>
                <a:cs typeface="Times New Roman" panose="02020603050405020304" pitchFamily="18" charset="0"/>
              </a:rPr>
              <a:t>Phần</a:t>
            </a:r>
            <a:r>
              <a:rPr lang="en-US" sz="3200" b="1" dirty="0">
                <a:solidFill>
                  <a:srgbClr val="FF33CC"/>
                </a:solidFill>
                <a:latin typeface="Times New Roman" panose="02020603050405020304" pitchFamily="18" charset="0"/>
                <a:cs typeface="Times New Roman" panose="02020603050405020304" pitchFamily="18" charset="0"/>
              </a:rPr>
              <a:t> </a:t>
            </a:r>
            <a:r>
              <a:rPr lang="en-US" sz="3200" b="1" dirty="0" err="1">
                <a:solidFill>
                  <a:srgbClr val="FF33CC"/>
                </a:solidFill>
                <a:latin typeface="Times New Roman" panose="02020603050405020304" pitchFamily="18" charset="0"/>
                <a:cs typeface="Times New Roman" panose="02020603050405020304" pitchFamily="18" charset="0"/>
              </a:rPr>
              <a:t>ba</a:t>
            </a:r>
            <a:r>
              <a:rPr lang="en-US" sz="3200" b="1" dirty="0">
                <a:solidFill>
                  <a:srgbClr val="FF33CC"/>
                </a:solidFill>
                <a:latin typeface="Times New Roman" panose="02020603050405020304" pitchFamily="18" charset="0"/>
                <a:cs typeface="Times New Roman" panose="02020603050405020304" pitchFamily="18" charset="0"/>
              </a:rPr>
              <a:t> : </a:t>
            </a:r>
            <a:r>
              <a:rPr lang="en-US" sz="3200" b="1" dirty="0" err="1">
                <a:solidFill>
                  <a:srgbClr val="FF33CC"/>
                </a:solidFill>
                <a:latin typeface="Times New Roman" panose="02020603050405020304" pitchFamily="18" charset="0"/>
                <a:cs typeface="Times New Roman" panose="02020603050405020304" pitchFamily="18" charset="0"/>
              </a:rPr>
              <a:t>Đoàn</a:t>
            </a:r>
            <a:r>
              <a:rPr lang="en-US" sz="3200" b="1" dirty="0">
                <a:solidFill>
                  <a:srgbClr val="FF33CC"/>
                </a:solidFill>
                <a:latin typeface="Times New Roman" panose="02020603050405020304" pitchFamily="18" charset="0"/>
                <a:cs typeface="Times New Roman" panose="02020603050405020304" pitchFamily="18" charset="0"/>
              </a:rPr>
              <a:t> </a:t>
            </a:r>
            <a:r>
              <a:rPr lang="en-US" sz="3200" b="1" dirty="0" err="1">
                <a:solidFill>
                  <a:srgbClr val="FF33CC"/>
                </a:solidFill>
                <a:latin typeface="Times New Roman" panose="02020603050405020304" pitchFamily="18" charset="0"/>
                <a:cs typeface="Times New Roman" panose="02020603050405020304" pitchFamily="18" charset="0"/>
              </a:rPr>
              <a:t>tụ</a:t>
            </a:r>
            <a:r>
              <a:rPr lang="en-US" sz="3200" b="1" dirty="0">
                <a:solidFill>
                  <a:srgbClr val="FF33CC"/>
                </a:solidFill>
                <a:latin typeface="Times New Roman" panose="02020603050405020304" pitchFamily="18" charset="0"/>
                <a:cs typeface="Times New Roman" panose="02020603050405020304" pitchFamily="18" charset="0"/>
              </a:rPr>
              <a:t> ( </a:t>
            </a:r>
            <a:r>
              <a:rPr lang="en-US" sz="3200" b="1" dirty="0" err="1">
                <a:solidFill>
                  <a:srgbClr val="FF33CC"/>
                </a:solidFill>
                <a:latin typeface="Times New Roman" panose="02020603050405020304" pitchFamily="18" charset="0"/>
                <a:cs typeface="Times New Roman" panose="02020603050405020304" pitchFamily="18" charset="0"/>
              </a:rPr>
              <a:t>Câu</a:t>
            </a:r>
            <a:r>
              <a:rPr lang="en-US" sz="3200" b="1" dirty="0">
                <a:solidFill>
                  <a:srgbClr val="FF33CC"/>
                </a:solidFill>
                <a:latin typeface="Times New Roman" panose="02020603050405020304" pitchFamily="18" charset="0"/>
                <a:cs typeface="Times New Roman" panose="02020603050405020304" pitchFamily="18" charset="0"/>
              </a:rPr>
              <a:t> 2739 – 3254 )</a:t>
            </a:r>
            <a:endParaRPr lang="en-US" sz="3200" b="1" dirty="0">
              <a:solidFill>
                <a:srgbClr val="FF33CC"/>
              </a:solidFill>
              <a:latin typeface="Times New Roman" panose="02020603050405020304" pitchFamily="18" charset="0"/>
              <a:cs typeface="Times New Roman" panose="02020603050405020304" pitchFamily="18" charset="0"/>
            </a:endParaRPr>
          </a:p>
        </p:txBody>
      </p:sp>
      <p:sp>
        <p:nvSpPr>
          <p:cNvPr id="44035" name="Content Placeholder 2"/>
          <p:cNvSpPr>
            <a:spLocks noGrp="1"/>
          </p:cNvSpPr>
          <p:nvPr>
            <p:ph idx="1"/>
          </p:nvPr>
        </p:nvSpPr>
        <p:spPr>
          <a:xfrm>
            <a:off x="457200" y="2209800"/>
            <a:ext cx="8229600" cy="3886200"/>
          </a:xfrm>
        </p:spPr>
        <p:txBody>
          <a:bodyPr/>
          <a:lstStyle/>
          <a:p>
            <a:pPr algn="just">
              <a:buFont typeface="Arial" panose="020B0604020202020204" pitchFamily="34" charset="0"/>
              <a:buNone/>
            </a:pPr>
            <a:r>
              <a:rPr lang="en-US" dirty="0"/>
              <a:t> </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chịu</a:t>
            </a:r>
            <a:r>
              <a:rPr lang="en-US" b="1" dirty="0">
                <a:latin typeface="Times New Roman" panose="02020603050405020304" pitchFamily="18" charset="0"/>
                <a:cs typeface="Times New Roman" panose="02020603050405020304" pitchFamily="18" charset="0"/>
              </a:rPr>
              <a:t> tang </a:t>
            </a:r>
            <a:r>
              <a:rPr lang="en-US" b="1" dirty="0" err="1">
                <a:latin typeface="Times New Roman" panose="02020603050405020304" pitchFamily="18" charset="0"/>
                <a:cs typeface="Times New Roman" panose="02020603050405020304" pitchFamily="18" charset="0"/>
              </a:rPr>
              <a:t>chú</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xong</a:t>
            </a:r>
            <a:r>
              <a:rPr lang="en-US" b="1" dirty="0">
                <a:latin typeface="Times New Roman" panose="02020603050405020304" pitchFamily="18" charset="0"/>
                <a:cs typeface="Times New Roman" panose="02020603050405020304" pitchFamily="18" charset="0"/>
              </a:rPr>
              <a:t>, Kim </a:t>
            </a:r>
            <a:r>
              <a:rPr lang="en-US" b="1" dirty="0" err="1">
                <a:latin typeface="Times New Roman" panose="02020603050405020304" pitchFamily="18" charset="0"/>
                <a:cs typeface="Times New Roman" panose="02020603050405020304" pitchFamily="18" charset="0"/>
              </a:rPr>
              <a:t>Trọng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hay tin </a:t>
            </a:r>
            <a:r>
              <a:rPr lang="en-US" b="1" dirty="0" err="1">
                <a:latin typeface="Times New Roman" panose="02020603050405020304" pitchFamily="18" charset="0"/>
                <a:cs typeface="Times New Roman" panose="02020603050405020304" pitchFamily="18" charset="0"/>
              </a:rPr>
              <a:t>mọi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Chàng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đớn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tâm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Nhờ</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gặp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Chiều</a:t>
            </a:r>
            <a:r>
              <a:rPr lang="en-US" b="1" dirty="0">
                <a:latin typeface="Times New Roman" panose="02020603050405020304" pitchFamily="18" charset="0"/>
                <a:cs typeface="Times New Roman" panose="02020603050405020304" pitchFamily="18" charset="0"/>
              </a:rPr>
              <a:t> ý </a:t>
            </a:r>
            <a:r>
              <a:rPr lang="en-US" b="1" dirty="0" err="1">
                <a:latin typeface="Times New Roman" panose="02020603050405020304" pitchFamily="18" charset="0"/>
                <a:cs typeface="Times New Roman" panose="02020603050405020304" pitchFamily="18" charset="0"/>
              </a:rPr>
              <a:t>mọi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Kim </a:t>
            </a:r>
            <a:r>
              <a:rPr lang="en-US" b="1" dirty="0" err="1">
                <a:latin typeface="Times New Roman" panose="02020603050405020304" pitchFamily="18" charset="0"/>
                <a:cs typeface="Times New Roman" panose="02020603050405020304" pitchFamily="18" charset="0"/>
              </a:rPr>
              <a:t>Trọng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nhưng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chỉ</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a:t>
            </a:r>
            <a:endParaRPr lang="en-US"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152400" y="152400"/>
            <a:ext cx="28194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vi-VN" sz="4400">
                <a:solidFill>
                  <a:srgbClr val="FF0000"/>
                </a:solidFill>
                <a:latin typeface="Times New Roman" panose="02020603050405020304" pitchFamily="18" charset="0"/>
                <a:cs typeface="Times New Roman" panose="02020603050405020304" pitchFamily="18" charset="0"/>
              </a:rPr>
              <a:t>Kim Trọng tìm thấy Kiều, nàng đoàn tụ với gia đình nhưng chỉ xem Kim Trọng là bạn bè.</a:t>
            </a:r>
            <a:endParaRPr lang="en-US" sz="4400">
              <a:solidFill>
                <a:srgbClr val="FF0000"/>
              </a:solidFill>
              <a:latin typeface="Times New Roman" panose="02020603050405020304" pitchFamily="18" charset="0"/>
              <a:cs typeface="Times New Roman" panose="02020603050405020304" pitchFamily="18" charset="0"/>
            </a:endParaRPr>
          </a:p>
        </p:txBody>
      </p:sp>
      <p:pic>
        <p:nvPicPr>
          <p:cNvPr id="45059" name="Picture 5" descr="https://tiengsonghuong.files.wordpress.com/2011/10/tranh-kieu-14.jpg?w=6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76600" y="152400"/>
            <a:ext cx="5867400" cy="668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Line 4"/>
          <p:cNvSpPr>
            <a:spLocks noChangeShapeType="1"/>
          </p:cNvSpPr>
          <p:nvPr/>
        </p:nvSpPr>
        <p:spPr bwMode="auto">
          <a:xfrm>
            <a:off x="3962400" y="1371600"/>
            <a:ext cx="0" cy="4876800"/>
          </a:xfrm>
          <a:prstGeom prst="line">
            <a:avLst/>
          </a:prstGeom>
          <a:noFill/>
          <a:ln w="57150" cmpd="thinThick">
            <a:solidFill>
              <a:srgbClr val="3333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AutoShape 5"/>
          <p:cNvSpPr>
            <a:spLocks noGrp="1" noChangeArrowheads="1"/>
          </p:cNvSpPr>
          <p:nvPr>
            <p:ph type="body" sz="half" idx="2"/>
          </p:nvPr>
        </p:nvSpPr>
        <p:spPr>
          <a:xfrm>
            <a:off x="4508292" y="4578932"/>
            <a:ext cx="4648200" cy="1524000"/>
          </a:xfrm>
          <a:prstGeom prst="cloudCallout">
            <a:avLst>
              <a:gd name="adj1" fmla="val -58333"/>
              <a:gd name="adj2" fmla="val 196042"/>
            </a:avLst>
          </a:prstGeom>
          <a:solidFill>
            <a:srgbClr val="99CCFF"/>
          </a:solidFill>
          <a:ln>
            <a:solidFill>
              <a:schemeClr val="tx1"/>
            </a:solidFill>
            <a:round/>
          </a:ln>
        </p:spPr>
        <p:txBody>
          <a:bodyPr>
            <a:normAutofit fontScale="92500" lnSpcReduction="20000"/>
          </a:bodyPr>
          <a:lstStyle/>
          <a:p>
            <a:pPr>
              <a:lnSpc>
                <a:spcPct val="80000"/>
              </a:lnSpc>
              <a:buFont typeface="Wingdings" panose="05000000000000000000" pitchFamily="2" charset="2"/>
              <a:buNone/>
            </a:pPr>
            <a:r>
              <a:rPr lang="en-US" sz="2400" b="1">
                <a:solidFill>
                  <a:srgbClr val="FF0066"/>
                </a:solidFill>
                <a:latin typeface="Times New Roman" panose="02020603050405020304" pitchFamily="18" charset="0"/>
              </a:rPr>
              <a:t>Qua việc tóm tắt ngắn gọn tác phẩm, em thấy TK có những giá trị gì?</a:t>
            </a:r>
            <a:endParaRPr lang="en-US" sz="2400" b="1">
              <a:solidFill>
                <a:srgbClr val="FF0066"/>
              </a:solidFill>
              <a:latin typeface="Times New Roman" panose="02020603050405020304" pitchFamily="18" charset="0"/>
            </a:endParaRPr>
          </a:p>
        </p:txBody>
      </p:sp>
      <p:sp>
        <p:nvSpPr>
          <p:cNvPr id="16392" name="Text Box 8"/>
          <p:cNvSpPr txBox="1">
            <a:spLocks noChangeArrowheads="1"/>
          </p:cNvSpPr>
          <p:nvPr/>
        </p:nvSpPr>
        <p:spPr bwMode="auto">
          <a:xfrm>
            <a:off x="457200" y="3216275"/>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FontTx/>
              <a:buAutoNum type="alphaLcPeriod"/>
            </a:pPr>
            <a:r>
              <a:rPr lang="en-US" sz="2400" b="1" dirty="0" err="1">
                <a:solidFill>
                  <a:srgbClr val="9933FF"/>
                </a:solidFill>
                <a:latin typeface="Times New Roman" panose="02020603050405020304" pitchFamily="18" charset="0"/>
              </a:rPr>
              <a:t>Giá</a:t>
            </a:r>
            <a:r>
              <a:rPr lang="en-US" sz="2400" b="1" dirty="0">
                <a:solidFill>
                  <a:srgbClr val="9933FF"/>
                </a:solidFill>
                <a:latin typeface="Times New Roman" panose="02020603050405020304" pitchFamily="18" charset="0"/>
              </a:rPr>
              <a:t> </a:t>
            </a:r>
            <a:r>
              <a:rPr lang="en-US" sz="2400" b="1" dirty="0" err="1">
                <a:solidFill>
                  <a:srgbClr val="9933FF"/>
                </a:solidFill>
                <a:latin typeface="Times New Roman" panose="02020603050405020304" pitchFamily="18" charset="0"/>
              </a:rPr>
              <a:t>trị</a:t>
            </a:r>
            <a:r>
              <a:rPr lang="en-US" sz="2400" b="1" dirty="0">
                <a:solidFill>
                  <a:srgbClr val="9933FF"/>
                </a:solidFill>
                <a:latin typeface="Times New Roman" panose="02020603050405020304" pitchFamily="18" charset="0"/>
              </a:rPr>
              <a:t> </a:t>
            </a:r>
            <a:r>
              <a:rPr lang="en-US" sz="2400" b="1" dirty="0" err="1">
                <a:solidFill>
                  <a:srgbClr val="9933FF"/>
                </a:solidFill>
                <a:latin typeface="Times New Roman" panose="02020603050405020304" pitchFamily="18" charset="0"/>
              </a:rPr>
              <a:t>nội</a:t>
            </a:r>
            <a:r>
              <a:rPr lang="en-US" sz="2400" b="1" dirty="0">
                <a:solidFill>
                  <a:srgbClr val="9933FF"/>
                </a:solidFill>
                <a:latin typeface="Times New Roman" panose="02020603050405020304" pitchFamily="18" charset="0"/>
              </a:rPr>
              <a:t> dung:</a:t>
            </a:r>
            <a:endParaRPr lang="en-US" sz="2400" b="1" dirty="0">
              <a:solidFill>
                <a:srgbClr val="9933FF"/>
              </a:solidFill>
              <a:latin typeface="Times New Roman" panose="02020603050405020304" pitchFamily="18" charset="0"/>
            </a:endParaRPr>
          </a:p>
        </p:txBody>
      </p:sp>
      <p:sp>
        <p:nvSpPr>
          <p:cNvPr id="16407" name="Text Box 23"/>
          <p:cNvSpPr txBox="1">
            <a:spLocks noChangeArrowheads="1"/>
          </p:cNvSpPr>
          <p:nvPr/>
        </p:nvSpPr>
        <p:spPr bwMode="auto">
          <a:xfrm>
            <a:off x="304800" y="15240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latin typeface="Times New Roman" panose="02020603050405020304" pitchFamily="18" charset="0"/>
              </a:rPr>
              <a:t>II. TRUYỆN KIỀU:</a:t>
            </a:r>
            <a:endParaRPr lang="en-US" sz="2800" b="1">
              <a:latin typeface="Times New Roman" panose="02020603050405020304" pitchFamily="18" charset="0"/>
            </a:endParaRPr>
          </a:p>
        </p:txBody>
      </p:sp>
      <p:sp>
        <p:nvSpPr>
          <p:cNvPr id="16408" name="Text Box 24"/>
          <p:cNvSpPr txBox="1">
            <a:spLocks noChangeArrowheads="1"/>
          </p:cNvSpPr>
          <p:nvPr/>
        </p:nvSpPr>
        <p:spPr bwMode="auto">
          <a:xfrm>
            <a:off x="45720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u="sng" dirty="0">
                <a:solidFill>
                  <a:srgbClr val="FF6699"/>
                </a:solidFill>
                <a:latin typeface="Times New Roman" panose="02020603050405020304" pitchFamily="18" charset="0"/>
              </a:rPr>
              <a:t>1. </a:t>
            </a:r>
            <a:r>
              <a:rPr lang="en-US" sz="2000" b="1" u="sng" dirty="0" err="1">
                <a:solidFill>
                  <a:srgbClr val="FF6699"/>
                </a:solidFill>
                <a:latin typeface="Times New Roman" panose="02020603050405020304" pitchFamily="18" charset="0"/>
              </a:rPr>
              <a:t>Nguồn</a:t>
            </a:r>
            <a:r>
              <a:rPr lang="en-US" sz="2000" b="1" u="sng" dirty="0">
                <a:solidFill>
                  <a:srgbClr val="FF6699"/>
                </a:solidFill>
                <a:latin typeface="Times New Roman" panose="02020603050405020304" pitchFamily="18" charset="0"/>
              </a:rPr>
              <a:t> </a:t>
            </a:r>
            <a:r>
              <a:rPr lang="en-US" sz="2000" b="1" u="sng" dirty="0" err="1">
                <a:solidFill>
                  <a:srgbClr val="FF6699"/>
                </a:solidFill>
                <a:latin typeface="Times New Roman" panose="02020603050405020304" pitchFamily="18" charset="0"/>
              </a:rPr>
              <a:t>gốc</a:t>
            </a:r>
            <a:r>
              <a:rPr lang="en-US" sz="2000" b="1" u="sng" dirty="0">
                <a:solidFill>
                  <a:srgbClr val="FF6699"/>
                </a:solidFill>
                <a:latin typeface="Times New Roman" panose="02020603050405020304" pitchFamily="18" charset="0"/>
              </a:rPr>
              <a:t>:</a:t>
            </a:r>
            <a:endParaRPr lang="en-US" sz="2000" b="1" u="sng" dirty="0">
              <a:solidFill>
                <a:srgbClr val="FF6699"/>
              </a:solidFill>
              <a:latin typeface="Times New Roman" panose="02020603050405020304" pitchFamily="18" charset="0"/>
            </a:endParaRPr>
          </a:p>
        </p:txBody>
      </p:sp>
      <p:sp>
        <p:nvSpPr>
          <p:cNvPr id="16409" name="Rectangle 25"/>
          <p:cNvSpPr>
            <a:spLocks noChangeArrowheads="1"/>
          </p:cNvSpPr>
          <p:nvPr/>
        </p:nvSpPr>
        <p:spPr bwMode="auto">
          <a:xfrm>
            <a:off x="304800" y="990600"/>
            <a:ext cx="373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bg2"/>
              </a:buClr>
              <a:buSzPct val="75000"/>
              <a:buFont typeface="Wingdings" panose="05000000000000000000" pitchFamily="2" charset="2"/>
              <a:buNone/>
            </a:pPr>
            <a:r>
              <a:rPr lang="en-US" sz="2800" b="1">
                <a:latin typeface="Times New Roman" panose="02020603050405020304" pitchFamily="18" charset="0"/>
              </a:rPr>
              <a:t>I. NGUYỄN DU:</a:t>
            </a:r>
            <a:endParaRPr lang="en-US" sz="2800" b="1">
              <a:latin typeface="Times New Roman" panose="02020603050405020304" pitchFamily="18" charset="0"/>
            </a:endParaRPr>
          </a:p>
        </p:txBody>
      </p:sp>
      <p:sp>
        <p:nvSpPr>
          <p:cNvPr id="16411" name="Text Box 27"/>
          <p:cNvSpPr txBox="1">
            <a:spLocks noChangeArrowheads="1"/>
          </p:cNvSpPr>
          <p:nvPr/>
        </p:nvSpPr>
        <p:spPr bwMode="auto">
          <a:xfrm>
            <a:off x="457200" y="2362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u="sng">
                <a:solidFill>
                  <a:srgbClr val="FF6699"/>
                </a:solidFill>
                <a:latin typeface="Times New Roman" panose="02020603050405020304" pitchFamily="18" charset="0"/>
              </a:rPr>
              <a:t>2. Tóm tắt:</a:t>
            </a:r>
            <a:endParaRPr lang="en-US" sz="2000" b="1" u="sng">
              <a:solidFill>
                <a:srgbClr val="FF6699"/>
              </a:solidFill>
              <a:latin typeface="Times New Roman" panose="02020603050405020304" pitchFamily="18" charset="0"/>
            </a:endParaRPr>
          </a:p>
        </p:txBody>
      </p:sp>
      <p:sp>
        <p:nvSpPr>
          <p:cNvPr id="16412" name="Text Box 28"/>
          <p:cNvSpPr txBox="1">
            <a:spLocks noChangeArrowheads="1"/>
          </p:cNvSpPr>
          <p:nvPr/>
        </p:nvSpPr>
        <p:spPr bwMode="auto">
          <a:xfrm>
            <a:off x="457200" y="2819400"/>
            <a:ext cx="3429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1" u="sng" dirty="0">
                <a:solidFill>
                  <a:srgbClr val="FF0000"/>
                </a:solidFill>
                <a:latin typeface="Times New Roman" panose="02020603050405020304" pitchFamily="18" charset="0"/>
              </a:rPr>
              <a:t>3. </a:t>
            </a:r>
            <a:r>
              <a:rPr lang="en-US" sz="2400" b="1" u="sng" dirty="0" err="1">
                <a:solidFill>
                  <a:srgbClr val="FF0000"/>
                </a:solidFill>
                <a:latin typeface="Times New Roman" panose="02020603050405020304" pitchFamily="18" charset="0"/>
              </a:rPr>
              <a:t>Giá</a:t>
            </a:r>
            <a:r>
              <a:rPr lang="en-US" sz="2400" b="1" u="sng" dirty="0">
                <a:solidFill>
                  <a:srgbClr val="FF0000"/>
                </a:solidFill>
                <a:latin typeface="Times New Roman" panose="02020603050405020304" pitchFamily="18" charset="0"/>
              </a:rPr>
              <a:t> </a:t>
            </a:r>
            <a:r>
              <a:rPr lang="en-US" sz="2400" b="1" u="sng" dirty="0" err="1">
                <a:solidFill>
                  <a:srgbClr val="FF0000"/>
                </a:solidFill>
                <a:latin typeface="Times New Roman" panose="02020603050405020304" pitchFamily="18" charset="0"/>
              </a:rPr>
              <a:t>trị</a:t>
            </a:r>
            <a:r>
              <a:rPr lang="en-US" sz="2400" b="1" u="sng" dirty="0">
                <a:solidFill>
                  <a:srgbClr val="FF0000"/>
                </a:solidFill>
                <a:latin typeface="Times New Roman" panose="02020603050405020304" pitchFamily="18" charset="0"/>
              </a:rPr>
              <a:t> </a:t>
            </a:r>
            <a:r>
              <a:rPr lang="en-US" sz="2400" b="1" u="sng" dirty="0" err="1">
                <a:solidFill>
                  <a:srgbClr val="FF0000"/>
                </a:solidFill>
                <a:latin typeface="Times New Roman" panose="02020603050405020304" pitchFamily="18" charset="0"/>
              </a:rPr>
              <a:t>của</a:t>
            </a:r>
            <a:r>
              <a:rPr lang="en-US" sz="2400" b="1" u="sng" dirty="0">
                <a:solidFill>
                  <a:srgbClr val="FF0000"/>
                </a:solidFill>
                <a:latin typeface="Times New Roman" panose="02020603050405020304" pitchFamily="18" charset="0"/>
              </a:rPr>
              <a:t> </a:t>
            </a:r>
            <a:r>
              <a:rPr lang="en-US" sz="2400" b="1" u="sng" dirty="0" err="1">
                <a:solidFill>
                  <a:srgbClr val="FF0000"/>
                </a:solidFill>
                <a:latin typeface="Times New Roman" panose="02020603050405020304" pitchFamily="18" charset="0"/>
              </a:rPr>
              <a:t>tác</a:t>
            </a:r>
            <a:r>
              <a:rPr lang="en-US" sz="2400" b="1" u="sng" dirty="0">
                <a:solidFill>
                  <a:srgbClr val="FF0000"/>
                </a:solidFill>
                <a:latin typeface="Times New Roman" panose="02020603050405020304" pitchFamily="18" charset="0"/>
              </a:rPr>
              <a:t> </a:t>
            </a:r>
            <a:r>
              <a:rPr lang="en-US" sz="2400" b="1" u="sng" dirty="0" err="1">
                <a:solidFill>
                  <a:srgbClr val="FF0000"/>
                </a:solidFill>
                <a:latin typeface="Times New Roman" panose="02020603050405020304" pitchFamily="18" charset="0"/>
              </a:rPr>
              <a:t>phẩm</a:t>
            </a:r>
            <a:r>
              <a:rPr lang="en-US" sz="2400" b="1" u="sng" dirty="0">
                <a:solidFill>
                  <a:srgbClr val="FF0000"/>
                </a:solidFill>
                <a:latin typeface="Times New Roman" panose="02020603050405020304" pitchFamily="18" charset="0"/>
              </a:rPr>
              <a:t>:</a:t>
            </a:r>
            <a:endParaRPr lang="en-US" sz="2400" b="1" u="sng" dirty="0">
              <a:solidFill>
                <a:srgbClr val="FF0000"/>
              </a:solidFill>
              <a:latin typeface="Times New Roman" panose="02020603050405020304" pitchFamily="18" charset="0"/>
            </a:endParaRPr>
          </a:p>
        </p:txBody>
      </p:sp>
      <p:sp>
        <p:nvSpPr>
          <p:cNvPr id="16416" name="Text Box 32" descr="30%"/>
          <p:cNvSpPr txBox="1">
            <a:spLocks noChangeArrowheads="1"/>
          </p:cNvSpPr>
          <p:nvPr/>
        </p:nvSpPr>
        <p:spPr bwMode="auto">
          <a:xfrm>
            <a:off x="4038600" y="1219200"/>
            <a:ext cx="2438400" cy="2554545"/>
          </a:xfrm>
          <a:prstGeom prst="rect">
            <a:avLst/>
          </a:prstGeom>
          <a:pattFill prst="pct30">
            <a:fgClr>
              <a:schemeClr val="accent1"/>
            </a:fgClr>
            <a:bgClr>
              <a:schemeClr val="bg1"/>
            </a:bgClr>
          </a:pattFill>
          <a:ln w="9525">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u="sng" dirty="0" err="1">
                <a:latin typeface="Times New Roman" panose="02020603050405020304" pitchFamily="18" charset="0"/>
              </a:rPr>
              <a:t>Giá</a:t>
            </a:r>
            <a:r>
              <a:rPr lang="en-US" sz="2000" b="1" u="sng" dirty="0">
                <a:latin typeface="Times New Roman" panose="02020603050405020304" pitchFamily="18" charset="0"/>
              </a:rPr>
              <a:t> </a:t>
            </a:r>
            <a:r>
              <a:rPr lang="en-US" sz="2000" b="1" u="sng" dirty="0" err="1">
                <a:latin typeface="Times New Roman" panose="02020603050405020304" pitchFamily="18" charset="0"/>
              </a:rPr>
              <a:t>trị</a:t>
            </a:r>
            <a:r>
              <a:rPr lang="en-US" sz="2000" b="1" u="sng" dirty="0">
                <a:latin typeface="Times New Roman" panose="02020603050405020304" pitchFamily="18" charset="0"/>
              </a:rPr>
              <a:t> </a:t>
            </a:r>
            <a:r>
              <a:rPr lang="en-US" sz="2000" b="1" u="sng" dirty="0" err="1">
                <a:latin typeface="Times New Roman" panose="02020603050405020304" pitchFamily="18" charset="0"/>
              </a:rPr>
              <a:t>hiện</a:t>
            </a:r>
            <a:r>
              <a:rPr lang="en-US" sz="2000" b="1" u="sng" dirty="0">
                <a:latin typeface="Times New Roman" panose="02020603050405020304" pitchFamily="18" charset="0"/>
              </a:rPr>
              <a:t> </a:t>
            </a:r>
            <a:r>
              <a:rPr lang="en-US" sz="2000" b="1" u="sng" dirty="0" err="1">
                <a:latin typeface="Times New Roman" panose="02020603050405020304" pitchFamily="18" charset="0"/>
              </a:rPr>
              <a:t>thực</a:t>
            </a:r>
            <a:r>
              <a:rPr lang="en-US" sz="2000" b="1" dirty="0">
                <a:latin typeface="Times New Roman" panose="02020603050405020304" pitchFamily="18" charset="0"/>
              </a:rPr>
              <a:t> :</a:t>
            </a:r>
            <a:endParaRPr lang="en-US" sz="2000" b="1" dirty="0">
              <a:latin typeface="Times New Roman" panose="02020603050405020304" pitchFamily="18" charset="0"/>
            </a:endParaRPr>
          </a:p>
          <a:p>
            <a:pPr>
              <a:spcBef>
                <a:spcPct val="50000"/>
              </a:spcBef>
            </a:pPr>
            <a:r>
              <a:rPr lang="en-US" sz="2000" b="1" dirty="0">
                <a:latin typeface="Times New Roman" panose="02020603050405020304" pitchFamily="18" charset="0"/>
              </a:rPr>
              <a:t>- </a:t>
            </a:r>
            <a:r>
              <a:rPr lang="en-US" sz="2000" b="1" dirty="0" err="1">
                <a:latin typeface="Times New Roman" panose="02020603050405020304" pitchFamily="18" charset="0"/>
              </a:rPr>
              <a:t>Phản</a:t>
            </a:r>
            <a:r>
              <a:rPr lang="en-US" sz="2000" b="1" dirty="0">
                <a:latin typeface="Times New Roman" panose="02020603050405020304" pitchFamily="18" charset="0"/>
              </a:rPr>
              <a:t> </a:t>
            </a:r>
            <a:r>
              <a:rPr lang="en-US" sz="2000" b="1" dirty="0" err="1">
                <a:latin typeface="Times New Roman" panose="02020603050405020304" pitchFamily="18" charset="0"/>
              </a:rPr>
              <a:t>ánh</a:t>
            </a:r>
            <a:r>
              <a:rPr lang="en-US" sz="2000" b="1" dirty="0">
                <a:latin typeface="Times New Roman" panose="02020603050405020304" pitchFamily="18" charset="0"/>
              </a:rPr>
              <a:t> </a:t>
            </a:r>
            <a:r>
              <a:rPr lang="en-US" sz="2000" b="1" dirty="0" err="1">
                <a:latin typeface="Times New Roman" panose="02020603050405020304" pitchFamily="18" charset="0"/>
              </a:rPr>
              <a:t>hiện</a:t>
            </a:r>
            <a:r>
              <a:rPr lang="en-US" sz="2000" b="1" dirty="0">
                <a:latin typeface="Times New Roman" panose="02020603050405020304" pitchFamily="18" charset="0"/>
              </a:rPr>
              <a:t> </a:t>
            </a:r>
            <a:r>
              <a:rPr lang="en-US" sz="2000" b="1" dirty="0" err="1">
                <a:latin typeface="Times New Roman" panose="02020603050405020304" pitchFamily="18" charset="0"/>
              </a:rPr>
              <a:t>thực</a:t>
            </a:r>
            <a:r>
              <a:rPr lang="en-US" sz="2000" b="1" dirty="0">
                <a:latin typeface="Times New Roman" panose="02020603050405020304" pitchFamily="18" charset="0"/>
              </a:rPr>
              <a:t> </a:t>
            </a:r>
            <a:r>
              <a:rPr lang="en-US" sz="2000" b="1" dirty="0" err="1">
                <a:latin typeface="Times New Roman" panose="02020603050405020304" pitchFamily="18" charset="0"/>
              </a:rPr>
              <a:t>một</a:t>
            </a:r>
            <a:r>
              <a:rPr lang="en-US" sz="2000" b="1" dirty="0">
                <a:latin typeface="Times New Roman" panose="02020603050405020304" pitchFamily="18" charset="0"/>
              </a:rPr>
              <a:t> </a:t>
            </a:r>
            <a:r>
              <a:rPr lang="en-US" sz="2000" b="1" dirty="0" err="1">
                <a:latin typeface="Times New Roman" panose="02020603050405020304" pitchFamily="18" charset="0"/>
              </a:rPr>
              <a:t>xã</a:t>
            </a:r>
            <a:r>
              <a:rPr lang="en-US" sz="2000" b="1" dirty="0">
                <a:latin typeface="Times New Roman" panose="02020603050405020304" pitchFamily="18" charset="0"/>
              </a:rPr>
              <a:t> </a:t>
            </a:r>
            <a:r>
              <a:rPr lang="en-US" sz="2000" b="1" dirty="0" err="1">
                <a:latin typeface="Times New Roman" panose="02020603050405020304" pitchFamily="18" charset="0"/>
              </a:rPr>
              <a:t>hội</a:t>
            </a:r>
            <a:r>
              <a:rPr lang="en-US" sz="2000" b="1" dirty="0">
                <a:latin typeface="Times New Roman" panose="02020603050405020304" pitchFamily="18" charset="0"/>
              </a:rPr>
              <a:t> </a:t>
            </a:r>
            <a:r>
              <a:rPr lang="en-US" sz="2000" b="1" dirty="0" err="1">
                <a:latin typeface="Times New Roman" panose="02020603050405020304" pitchFamily="18" charset="0"/>
              </a:rPr>
              <a:t>bất</a:t>
            </a:r>
            <a:r>
              <a:rPr lang="en-US" sz="2000" b="1" dirty="0">
                <a:latin typeface="Times New Roman" panose="02020603050405020304" pitchFamily="18" charset="0"/>
              </a:rPr>
              <a:t> </a:t>
            </a:r>
            <a:r>
              <a:rPr lang="en-US" sz="2000" b="1" dirty="0" err="1">
                <a:latin typeface="Times New Roman" panose="02020603050405020304" pitchFamily="18" charset="0"/>
              </a:rPr>
              <a:t>công</a:t>
            </a:r>
            <a:r>
              <a:rPr lang="en-US" sz="2000" b="1" dirty="0">
                <a:latin typeface="Times New Roman" panose="02020603050405020304" pitchFamily="18" charset="0"/>
              </a:rPr>
              <a:t>, </a:t>
            </a:r>
            <a:r>
              <a:rPr lang="en-US" sz="2000" b="1" dirty="0" err="1">
                <a:latin typeface="Times New Roman" panose="02020603050405020304" pitchFamily="18" charset="0"/>
              </a:rPr>
              <a:t>tàn</a:t>
            </a:r>
            <a:r>
              <a:rPr lang="en-US" sz="2000" b="1" dirty="0">
                <a:latin typeface="Times New Roman" panose="02020603050405020304" pitchFamily="18" charset="0"/>
              </a:rPr>
              <a:t> </a:t>
            </a:r>
            <a:r>
              <a:rPr lang="en-US" sz="2000" b="1" dirty="0" err="1">
                <a:latin typeface="Times New Roman" panose="02020603050405020304" pitchFamily="18" charset="0"/>
              </a:rPr>
              <a:t>bạo</a:t>
            </a:r>
            <a:r>
              <a:rPr lang="en-US" sz="2000" b="1" dirty="0">
                <a:latin typeface="Times New Roman" panose="02020603050405020304" pitchFamily="18" charset="0"/>
              </a:rPr>
              <a:t>.</a:t>
            </a:r>
            <a:endParaRPr lang="en-US" sz="2000" b="1" dirty="0">
              <a:latin typeface="Times New Roman" panose="02020603050405020304" pitchFamily="18" charset="0"/>
            </a:endParaRPr>
          </a:p>
          <a:p>
            <a:pPr>
              <a:spcBef>
                <a:spcPct val="50000"/>
              </a:spcBef>
            </a:pPr>
            <a:r>
              <a:rPr lang="en-US" sz="2000" b="1" dirty="0">
                <a:latin typeface="Times New Roman" panose="02020603050405020304" pitchFamily="18" charset="0"/>
              </a:rPr>
              <a:t>- </a:t>
            </a:r>
            <a:r>
              <a:rPr lang="en-US" sz="2000" b="1" dirty="0" err="1">
                <a:latin typeface="Times New Roman" panose="02020603050405020304" pitchFamily="18" charset="0"/>
              </a:rPr>
              <a:t>Phản</a:t>
            </a:r>
            <a:r>
              <a:rPr lang="en-US" sz="2000" b="1" dirty="0">
                <a:latin typeface="Times New Roman" panose="02020603050405020304" pitchFamily="18" charset="0"/>
              </a:rPr>
              <a:t> </a:t>
            </a:r>
            <a:r>
              <a:rPr lang="en-US" sz="2000" b="1" dirty="0" err="1">
                <a:latin typeface="Times New Roman" panose="02020603050405020304" pitchFamily="18" charset="0"/>
              </a:rPr>
              <a:t>ánh</a:t>
            </a:r>
            <a:r>
              <a:rPr lang="en-US" sz="2000" b="1" dirty="0">
                <a:latin typeface="Times New Roman" panose="02020603050405020304" pitchFamily="18" charset="0"/>
              </a:rPr>
              <a:t> </a:t>
            </a:r>
            <a:r>
              <a:rPr lang="en-US" sz="2000" b="1" dirty="0" err="1">
                <a:latin typeface="Times New Roman" panose="02020603050405020304" pitchFamily="18" charset="0"/>
              </a:rPr>
              <a:t>số</a:t>
            </a:r>
            <a:r>
              <a:rPr lang="en-US" sz="2000" b="1" dirty="0">
                <a:latin typeface="Times New Roman" panose="02020603050405020304" pitchFamily="18" charset="0"/>
              </a:rPr>
              <a:t> </a:t>
            </a:r>
            <a:r>
              <a:rPr lang="en-US" sz="2000" b="1" dirty="0" err="1">
                <a:latin typeface="Times New Roman" panose="02020603050405020304" pitchFamily="18" charset="0"/>
              </a:rPr>
              <a:t>phận</a:t>
            </a:r>
            <a:r>
              <a:rPr lang="en-US" sz="2000" b="1" dirty="0">
                <a:latin typeface="Times New Roman" panose="02020603050405020304" pitchFamily="18" charset="0"/>
              </a:rPr>
              <a:t> bi </a:t>
            </a:r>
            <a:r>
              <a:rPr lang="en-US" sz="2000" b="1" dirty="0" err="1">
                <a:latin typeface="Times New Roman" panose="02020603050405020304" pitchFamily="18" charset="0"/>
              </a:rPr>
              <a:t>kịch</a:t>
            </a:r>
            <a:r>
              <a:rPr lang="en-US" sz="2000" b="1" dirty="0">
                <a:latin typeface="Times New Roman" panose="02020603050405020304" pitchFamily="18" charset="0"/>
              </a:rPr>
              <a:t> </a:t>
            </a:r>
            <a:r>
              <a:rPr lang="en-US" sz="2000" b="1" dirty="0" err="1">
                <a:latin typeface="Times New Roman" panose="02020603050405020304" pitchFamily="18" charset="0"/>
              </a:rPr>
              <a:t>của</a:t>
            </a:r>
            <a:r>
              <a:rPr lang="en-US" sz="2000" b="1" dirty="0">
                <a:latin typeface="Times New Roman" panose="02020603050405020304" pitchFamily="18" charset="0"/>
              </a:rPr>
              <a:t> con </a:t>
            </a:r>
            <a:r>
              <a:rPr lang="en-US" sz="2000" b="1" dirty="0" err="1">
                <a:latin typeface="Times New Roman" panose="02020603050405020304" pitchFamily="18" charset="0"/>
              </a:rPr>
              <a:t>người</a:t>
            </a:r>
            <a:r>
              <a:rPr lang="en-US" sz="2000" b="1" dirty="0">
                <a:latin typeface="Times New Roman" panose="02020603050405020304" pitchFamily="18" charset="0"/>
              </a:rPr>
              <a:t>.</a:t>
            </a:r>
            <a:endParaRPr lang="en-US" sz="2000" b="1" dirty="0">
              <a:latin typeface="Times New Roman" panose="02020603050405020304" pitchFamily="18" charset="0"/>
            </a:endParaRPr>
          </a:p>
        </p:txBody>
      </p:sp>
      <p:sp>
        <p:nvSpPr>
          <p:cNvPr id="16417" name="Text Box 33" descr="30%"/>
          <p:cNvSpPr txBox="1">
            <a:spLocks noChangeArrowheads="1"/>
          </p:cNvSpPr>
          <p:nvPr/>
        </p:nvSpPr>
        <p:spPr bwMode="auto">
          <a:xfrm>
            <a:off x="6477000" y="1143000"/>
            <a:ext cx="2667000" cy="3139321"/>
          </a:xfrm>
          <a:prstGeom prst="rect">
            <a:avLst/>
          </a:prstGeom>
          <a:pattFill prst="pct30">
            <a:fgClr>
              <a:schemeClr val="accent1"/>
            </a:fgClr>
            <a:bgClr>
              <a:schemeClr val="bg1"/>
            </a:bgClr>
          </a:pattFill>
          <a:ln w="9525">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u="sng" dirty="0" err="1">
                <a:latin typeface="Times New Roman" panose="02020603050405020304" pitchFamily="18" charset="0"/>
              </a:rPr>
              <a:t>Giá</a:t>
            </a:r>
            <a:r>
              <a:rPr lang="en-US" sz="2000" b="1" u="sng" dirty="0">
                <a:latin typeface="Times New Roman" panose="02020603050405020304" pitchFamily="18" charset="0"/>
              </a:rPr>
              <a:t> </a:t>
            </a:r>
            <a:r>
              <a:rPr lang="en-US" sz="2000" b="1" u="sng" dirty="0" err="1">
                <a:latin typeface="Times New Roman" panose="02020603050405020304" pitchFamily="18" charset="0"/>
              </a:rPr>
              <a:t>trị</a:t>
            </a:r>
            <a:r>
              <a:rPr lang="en-US" sz="2000" b="1" u="sng" dirty="0">
                <a:latin typeface="Times New Roman" panose="02020603050405020304" pitchFamily="18" charset="0"/>
              </a:rPr>
              <a:t> </a:t>
            </a:r>
            <a:r>
              <a:rPr lang="en-US" sz="2000" b="1" u="sng" dirty="0" err="1">
                <a:latin typeface="Times New Roman" panose="02020603050405020304" pitchFamily="18" charset="0"/>
              </a:rPr>
              <a:t>nhân</a:t>
            </a:r>
            <a:r>
              <a:rPr lang="en-US" sz="2000" b="1" u="sng" dirty="0">
                <a:latin typeface="Times New Roman" panose="02020603050405020304" pitchFamily="18" charset="0"/>
              </a:rPr>
              <a:t> </a:t>
            </a:r>
            <a:r>
              <a:rPr lang="en-US" sz="2000" b="1" u="sng" dirty="0" err="1">
                <a:latin typeface="Times New Roman" panose="02020603050405020304" pitchFamily="18" charset="0"/>
              </a:rPr>
              <a:t>đạo</a:t>
            </a:r>
            <a:r>
              <a:rPr lang="en-US" sz="2000" b="1" dirty="0">
                <a:latin typeface="Times New Roman" panose="02020603050405020304" pitchFamily="18" charset="0"/>
              </a:rPr>
              <a:t>: </a:t>
            </a:r>
            <a:endParaRPr lang="en-US" sz="2000" b="1" dirty="0">
              <a:latin typeface="Times New Roman" panose="02020603050405020304" pitchFamily="18" charset="0"/>
            </a:endParaRPr>
          </a:p>
          <a:p>
            <a:pPr>
              <a:spcBef>
                <a:spcPct val="50000"/>
              </a:spcBef>
            </a:pPr>
            <a:r>
              <a:rPr lang="en-US" sz="2000" b="1" dirty="0">
                <a:latin typeface="Times New Roman" panose="02020603050405020304" pitchFamily="18" charset="0"/>
              </a:rPr>
              <a:t>- </a:t>
            </a:r>
            <a:r>
              <a:rPr lang="en-US" sz="2000" b="1" dirty="0" err="1">
                <a:latin typeface="Times New Roman" panose="02020603050405020304" pitchFamily="18" charset="0"/>
              </a:rPr>
              <a:t>Đề</a:t>
            </a:r>
            <a:r>
              <a:rPr lang="en-US" sz="2000" b="1" dirty="0">
                <a:latin typeface="Times New Roman" panose="02020603050405020304" pitchFamily="18" charset="0"/>
              </a:rPr>
              <a:t> </a:t>
            </a:r>
            <a:r>
              <a:rPr lang="en-US" sz="2000" b="1" dirty="0" err="1">
                <a:latin typeface="Times New Roman" panose="02020603050405020304" pitchFamily="18" charset="0"/>
              </a:rPr>
              <a:t>cao</a:t>
            </a:r>
            <a:r>
              <a:rPr lang="en-US" sz="2000" b="1" dirty="0">
                <a:latin typeface="Times New Roman" panose="02020603050405020304" pitchFamily="18" charset="0"/>
              </a:rPr>
              <a:t> </a:t>
            </a:r>
            <a:r>
              <a:rPr lang="en-US" sz="2000" b="1" dirty="0" err="1">
                <a:latin typeface="Times New Roman" panose="02020603050405020304" pitchFamily="18" charset="0"/>
              </a:rPr>
              <a:t>tài</a:t>
            </a:r>
            <a:r>
              <a:rPr lang="en-US" sz="2000" b="1" dirty="0">
                <a:latin typeface="Times New Roman" panose="02020603050405020304" pitchFamily="18" charset="0"/>
              </a:rPr>
              <a:t> </a:t>
            </a:r>
            <a:r>
              <a:rPr lang="en-US" sz="2000" b="1" dirty="0" err="1">
                <a:latin typeface="Times New Roman" panose="02020603050405020304" pitchFamily="18" charset="0"/>
              </a:rPr>
              <a:t>năng</a:t>
            </a:r>
            <a:r>
              <a:rPr lang="en-US" sz="2000" b="1" dirty="0">
                <a:latin typeface="Times New Roman" panose="02020603050405020304" pitchFamily="18" charset="0"/>
              </a:rPr>
              <a:t>, </a:t>
            </a:r>
            <a:r>
              <a:rPr lang="en-US" sz="2000" b="1" dirty="0" err="1">
                <a:latin typeface="Times New Roman" panose="02020603050405020304" pitchFamily="18" charset="0"/>
              </a:rPr>
              <a:t>nhân</a:t>
            </a:r>
            <a:r>
              <a:rPr lang="en-US" sz="2000" b="1" dirty="0">
                <a:latin typeface="Times New Roman" panose="02020603050405020304" pitchFamily="18" charset="0"/>
              </a:rPr>
              <a:t> </a:t>
            </a:r>
            <a:r>
              <a:rPr lang="en-US" sz="2000" b="1" dirty="0" err="1">
                <a:latin typeface="Times New Roman" panose="02020603050405020304" pitchFamily="18" charset="0"/>
              </a:rPr>
              <a:t>phẩm</a:t>
            </a:r>
            <a:r>
              <a:rPr lang="en-US" sz="2000" b="1" dirty="0">
                <a:latin typeface="Times New Roman" panose="02020603050405020304" pitchFamily="18" charset="0"/>
              </a:rPr>
              <a:t> </a:t>
            </a:r>
            <a:r>
              <a:rPr lang="en-US" sz="2000" b="1" dirty="0" err="1">
                <a:latin typeface="Times New Roman" panose="02020603050405020304" pitchFamily="18" charset="0"/>
              </a:rPr>
              <a:t>và</a:t>
            </a:r>
            <a:r>
              <a:rPr lang="en-US" sz="2000" b="1" dirty="0">
                <a:latin typeface="Times New Roman" panose="02020603050405020304" pitchFamily="18" charset="0"/>
              </a:rPr>
              <a:t> </a:t>
            </a:r>
            <a:r>
              <a:rPr lang="en-US" sz="2000" b="1" dirty="0" err="1">
                <a:latin typeface="Times New Roman" panose="02020603050405020304" pitchFamily="18" charset="0"/>
              </a:rPr>
              <a:t>khát</a:t>
            </a:r>
            <a:r>
              <a:rPr lang="en-US" sz="2000" b="1" dirty="0">
                <a:latin typeface="Times New Roman" panose="02020603050405020304" pitchFamily="18" charset="0"/>
              </a:rPr>
              <a:t> </a:t>
            </a:r>
            <a:r>
              <a:rPr lang="en-US" sz="2000" b="1" dirty="0" err="1">
                <a:latin typeface="Times New Roman" panose="02020603050405020304" pitchFamily="18" charset="0"/>
              </a:rPr>
              <a:t>vọng</a:t>
            </a:r>
            <a:r>
              <a:rPr lang="en-US" sz="2000" b="1" dirty="0">
                <a:latin typeface="Times New Roman" panose="02020603050405020304" pitchFamily="18" charset="0"/>
              </a:rPr>
              <a:t> </a:t>
            </a:r>
            <a:r>
              <a:rPr lang="en-US" sz="2000" b="1" dirty="0" err="1">
                <a:latin typeface="Times New Roman" panose="02020603050405020304" pitchFamily="18" charset="0"/>
              </a:rPr>
              <a:t>chân</a:t>
            </a:r>
            <a:r>
              <a:rPr lang="en-US" sz="2000" b="1" dirty="0">
                <a:latin typeface="Times New Roman" panose="02020603050405020304" pitchFamily="18" charset="0"/>
              </a:rPr>
              <a:t> </a:t>
            </a:r>
            <a:r>
              <a:rPr lang="en-US" sz="2000" b="1" dirty="0" err="1">
                <a:latin typeface="Times New Roman" panose="02020603050405020304" pitchFamily="18" charset="0"/>
              </a:rPr>
              <a:t>chính</a:t>
            </a:r>
            <a:r>
              <a:rPr lang="en-US" sz="2000" b="1" dirty="0">
                <a:latin typeface="Times New Roman" panose="02020603050405020304" pitchFamily="18" charset="0"/>
              </a:rPr>
              <a:t> …</a:t>
            </a:r>
            <a:endParaRPr lang="en-US" sz="2000" b="1" dirty="0">
              <a:latin typeface="Times New Roman" panose="02020603050405020304" pitchFamily="18" charset="0"/>
            </a:endParaRPr>
          </a:p>
          <a:p>
            <a:pPr>
              <a:spcBef>
                <a:spcPct val="20000"/>
              </a:spcBef>
              <a:buFontTx/>
              <a:buChar char="-"/>
            </a:pPr>
            <a:r>
              <a:rPr lang="en-US" sz="2000" b="1" dirty="0" err="1">
                <a:latin typeface="Times New Roman" panose="02020603050405020304" pitchFamily="18" charset="0"/>
              </a:rPr>
              <a:t>Niềm</a:t>
            </a:r>
            <a:r>
              <a:rPr lang="en-US" sz="2000" b="1" dirty="0">
                <a:latin typeface="Times New Roman" panose="02020603050405020304" pitchFamily="18" charset="0"/>
              </a:rPr>
              <a:t> </a:t>
            </a:r>
            <a:r>
              <a:rPr lang="en-US" sz="2000" b="1" dirty="0" err="1">
                <a:latin typeface="Times New Roman" panose="02020603050405020304" pitchFamily="18" charset="0"/>
              </a:rPr>
              <a:t>thương</a:t>
            </a:r>
            <a:r>
              <a:rPr lang="en-US" sz="2000" b="1" dirty="0">
                <a:latin typeface="Times New Roman" panose="02020603050405020304" pitchFamily="18" charset="0"/>
              </a:rPr>
              <a:t> </a:t>
            </a:r>
            <a:r>
              <a:rPr lang="en-US" sz="2000" b="1" dirty="0" err="1">
                <a:latin typeface="Times New Roman" panose="02020603050405020304" pitchFamily="18" charset="0"/>
              </a:rPr>
              <a:t>cảm</a:t>
            </a:r>
            <a:r>
              <a:rPr lang="en-US" sz="2000" b="1" dirty="0">
                <a:latin typeface="Times New Roman" panose="02020603050405020304" pitchFamily="18" charset="0"/>
              </a:rPr>
              <a:t> </a:t>
            </a:r>
            <a:r>
              <a:rPr lang="en-US" sz="2000" b="1" dirty="0" err="1">
                <a:latin typeface="Times New Roman" panose="02020603050405020304" pitchFamily="18" charset="0"/>
              </a:rPr>
              <a:t>trước</a:t>
            </a:r>
            <a:r>
              <a:rPr lang="en-US" sz="2000" b="1" dirty="0">
                <a:latin typeface="Times New Roman" panose="02020603050405020304" pitchFamily="18" charset="0"/>
              </a:rPr>
              <a:t> </a:t>
            </a:r>
            <a:r>
              <a:rPr lang="en-US" sz="2000" b="1" dirty="0" err="1">
                <a:latin typeface="Times New Roman" panose="02020603050405020304" pitchFamily="18" charset="0"/>
              </a:rPr>
              <a:t>số</a:t>
            </a:r>
            <a:r>
              <a:rPr lang="en-US" sz="2000" b="1" dirty="0">
                <a:latin typeface="Times New Roman" panose="02020603050405020304" pitchFamily="18" charset="0"/>
              </a:rPr>
              <a:t> </a:t>
            </a:r>
            <a:r>
              <a:rPr lang="en-US" sz="2000" b="1" dirty="0" err="1">
                <a:latin typeface="Times New Roman" panose="02020603050405020304" pitchFamily="18" charset="0"/>
              </a:rPr>
              <a:t>phận</a:t>
            </a:r>
            <a:r>
              <a:rPr lang="en-US" sz="2000" b="1" dirty="0">
                <a:latin typeface="Times New Roman" panose="02020603050405020304" pitchFamily="18" charset="0"/>
              </a:rPr>
              <a:t> bi </a:t>
            </a:r>
            <a:r>
              <a:rPr lang="en-US" sz="2000" b="1" dirty="0" err="1">
                <a:latin typeface="Times New Roman" panose="02020603050405020304" pitchFamily="18" charset="0"/>
              </a:rPr>
              <a:t>kịch</a:t>
            </a:r>
            <a:r>
              <a:rPr lang="en-US" sz="2000" b="1" dirty="0">
                <a:latin typeface="Times New Roman" panose="02020603050405020304" pitchFamily="18" charset="0"/>
              </a:rPr>
              <a:t> ...</a:t>
            </a:r>
            <a:endParaRPr lang="en-US" sz="2000" b="1" dirty="0">
              <a:latin typeface="Times New Roman" panose="02020603050405020304" pitchFamily="18" charset="0"/>
            </a:endParaRPr>
          </a:p>
          <a:p>
            <a:pPr>
              <a:spcBef>
                <a:spcPct val="20000"/>
              </a:spcBef>
            </a:pPr>
            <a:r>
              <a:rPr lang="en-US" sz="2000" b="1" dirty="0">
                <a:latin typeface="Times New Roman" panose="02020603050405020304" pitchFamily="18" charset="0"/>
              </a:rPr>
              <a:t>- </a:t>
            </a:r>
            <a:r>
              <a:rPr lang="en-US" sz="2000" b="1" dirty="0" err="1">
                <a:latin typeface="Times New Roman" panose="02020603050405020304" pitchFamily="18" charset="0"/>
              </a:rPr>
              <a:t>Lên</a:t>
            </a:r>
            <a:r>
              <a:rPr lang="en-US" sz="2000" b="1" dirty="0">
                <a:latin typeface="Times New Roman" panose="02020603050405020304" pitchFamily="18" charset="0"/>
              </a:rPr>
              <a:t> </a:t>
            </a:r>
            <a:r>
              <a:rPr lang="en-US" sz="2000" b="1" dirty="0" err="1">
                <a:latin typeface="Times New Roman" panose="02020603050405020304" pitchFamily="18" charset="0"/>
              </a:rPr>
              <a:t>án</a:t>
            </a:r>
            <a:r>
              <a:rPr lang="en-US" sz="2000" b="1" dirty="0">
                <a:latin typeface="Times New Roman" panose="02020603050405020304" pitchFamily="18" charset="0"/>
              </a:rPr>
              <a:t>, </a:t>
            </a:r>
            <a:r>
              <a:rPr lang="en-US" sz="2000" b="1" dirty="0" err="1">
                <a:latin typeface="Times New Roman" panose="02020603050405020304" pitchFamily="18" charset="0"/>
              </a:rPr>
              <a:t>tố</a:t>
            </a:r>
            <a:r>
              <a:rPr lang="en-US" sz="2000" b="1" dirty="0">
                <a:latin typeface="Times New Roman" panose="02020603050405020304" pitchFamily="18" charset="0"/>
              </a:rPr>
              <a:t> </a:t>
            </a:r>
            <a:r>
              <a:rPr lang="en-US" sz="2000" b="1" dirty="0" err="1">
                <a:latin typeface="Times New Roman" panose="02020603050405020304" pitchFamily="18" charset="0"/>
              </a:rPr>
              <a:t>cáo</a:t>
            </a:r>
            <a:r>
              <a:rPr lang="en-US" sz="2000" b="1" dirty="0">
                <a:latin typeface="Times New Roman" panose="02020603050405020304" pitchFamily="18" charset="0"/>
              </a:rPr>
              <a:t> </a:t>
            </a:r>
            <a:r>
              <a:rPr lang="en-US" sz="2000" b="1" dirty="0" err="1">
                <a:latin typeface="Times New Roman" panose="02020603050405020304" pitchFamily="18" charset="0"/>
              </a:rPr>
              <a:t>thế</a:t>
            </a:r>
            <a:r>
              <a:rPr lang="en-US" sz="2000" b="1" dirty="0">
                <a:latin typeface="Times New Roman" panose="02020603050405020304" pitchFamily="18" charset="0"/>
              </a:rPr>
              <a:t> </a:t>
            </a:r>
            <a:r>
              <a:rPr lang="en-US" sz="2000" b="1" dirty="0" err="1">
                <a:latin typeface="Times New Roman" panose="02020603050405020304" pitchFamily="18" charset="0"/>
              </a:rPr>
              <a:t>lực</a:t>
            </a:r>
            <a:r>
              <a:rPr lang="en-US" sz="2000" b="1" dirty="0">
                <a:latin typeface="Times New Roman" panose="02020603050405020304" pitchFamily="18" charset="0"/>
              </a:rPr>
              <a:t> </a:t>
            </a:r>
            <a:r>
              <a:rPr lang="en-US" sz="2000" b="1" dirty="0" err="1">
                <a:latin typeface="Times New Roman" panose="02020603050405020304" pitchFamily="18" charset="0"/>
              </a:rPr>
              <a:t>xấu</a:t>
            </a:r>
            <a:r>
              <a:rPr lang="en-US" sz="2000" b="1" dirty="0">
                <a:latin typeface="Times New Roman" panose="02020603050405020304" pitchFamily="18" charset="0"/>
              </a:rPr>
              <a:t> </a:t>
            </a:r>
            <a:r>
              <a:rPr lang="en-US" sz="2000" b="1" dirty="0" err="1">
                <a:latin typeface="Times New Roman" panose="02020603050405020304" pitchFamily="18" charset="0"/>
              </a:rPr>
              <a:t>xa</a:t>
            </a:r>
            <a:r>
              <a:rPr lang="en-US" sz="2000" b="1" dirty="0">
                <a:latin typeface="Times New Roman" panose="02020603050405020304" pitchFamily="18" charset="0"/>
              </a:rPr>
              <a:t> ...</a:t>
            </a:r>
            <a:endParaRPr lang="en-US" sz="2000" b="1" dirty="0">
              <a:latin typeface="Times New Roman" panose="02020603050405020304" pitchFamily="18" charset="0"/>
            </a:endParaRPr>
          </a:p>
        </p:txBody>
      </p:sp>
      <p:sp>
        <p:nvSpPr>
          <p:cNvPr id="16418" name="Rectangle 34"/>
          <p:cNvSpPr>
            <a:spLocks noChangeArrowheads="1"/>
          </p:cNvSpPr>
          <p:nvPr/>
        </p:nvSpPr>
        <p:spPr bwMode="auto">
          <a:xfrm>
            <a:off x="685800" y="3623908"/>
            <a:ext cx="21579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000" b="1" u="sng" dirty="0" err="1">
                <a:latin typeface="Times New Roman" panose="02020603050405020304" pitchFamily="18" charset="0"/>
              </a:rPr>
              <a:t>Giá</a:t>
            </a:r>
            <a:r>
              <a:rPr lang="en-US" sz="2000" b="1" u="sng" dirty="0">
                <a:latin typeface="Times New Roman" panose="02020603050405020304" pitchFamily="18" charset="0"/>
              </a:rPr>
              <a:t> </a:t>
            </a:r>
            <a:r>
              <a:rPr lang="en-US" sz="2000" b="1" u="sng" dirty="0" err="1">
                <a:latin typeface="Times New Roman" panose="02020603050405020304" pitchFamily="18" charset="0"/>
              </a:rPr>
              <a:t>trị</a:t>
            </a:r>
            <a:r>
              <a:rPr lang="en-US" sz="2000" b="1" u="sng" dirty="0">
                <a:latin typeface="Times New Roman" panose="02020603050405020304" pitchFamily="18" charset="0"/>
              </a:rPr>
              <a:t> </a:t>
            </a:r>
            <a:r>
              <a:rPr lang="en-US" sz="2000" b="1" u="sng" dirty="0" err="1">
                <a:latin typeface="Times New Roman" panose="02020603050405020304" pitchFamily="18" charset="0"/>
              </a:rPr>
              <a:t>hiện</a:t>
            </a:r>
            <a:r>
              <a:rPr lang="en-US" sz="2000" b="1" u="sng" dirty="0">
                <a:latin typeface="Times New Roman" panose="02020603050405020304" pitchFamily="18" charset="0"/>
              </a:rPr>
              <a:t> </a:t>
            </a:r>
            <a:r>
              <a:rPr lang="en-US" sz="2000" b="1" u="sng" dirty="0" err="1">
                <a:latin typeface="Times New Roman" panose="02020603050405020304" pitchFamily="18" charset="0"/>
              </a:rPr>
              <a:t>thực</a:t>
            </a:r>
            <a:r>
              <a:rPr lang="en-US" sz="2000" b="1" dirty="0">
                <a:latin typeface="Times New Roman" panose="02020603050405020304" pitchFamily="18" charset="0"/>
              </a:rPr>
              <a:t> :</a:t>
            </a:r>
            <a:endParaRPr lang="en-US" sz="2000" b="1" dirty="0">
              <a:latin typeface="Times New Roman" panose="02020603050405020304" pitchFamily="18" charset="0"/>
            </a:endParaRPr>
          </a:p>
        </p:txBody>
      </p:sp>
      <p:sp>
        <p:nvSpPr>
          <p:cNvPr id="16419" name="Rectangle 35"/>
          <p:cNvSpPr>
            <a:spLocks noChangeArrowheads="1"/>
          </p:cNvSpPr>
          <p:nvPr/>
        </p:nvSpPr>
        <p:spPr bwMode="auto">
          <a:xfrm>
            <a:off x="685800" y="4043363"/>
            <a:ext cx="2084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u="sng" dirty="0" err="1">
                <a:latin typeface="Times New Roman" panose="02020603050405020304" pitchFamily="18" charset="0"/>
              </a:rPr>
              <a:t>Giá</a:t>
            </a:r>
            <a:r>
              <a:rPr lang="en-US" sz="2000" b="1" u="sng" dirty="0">
                <a:latin typeface="Times New Roman" panose="02020603050405020304" pitchFamily="18" charset="0"/>
              </a:rPr>
              <a:t> </a:t>
            </a:r>
            <a:r>
              <a:rPr lang="en-US" sz="2000" b="1" u="sng" dirty="0" err="1">
                <a:latin typeface="Times New Roman" panose="02020603050405020304" pitchFamily="18" charset="0"/>
              </a:rPr>
              <a:t>trị</a:t>
            </a:r>
            <a:r>
              <a:rPr lang="en-US" sz="2000" b="1" u="sng" dirty="0">
                <a:latin typeface="Times New Roman" panose="02020603050405020304" pitchFamily="18" charset="0"/>
              </a:rPr>
              <a:t> </a:t>
            </a:r>
            <a:r>
              <a:rPr lang="en-US" sz="2000" b="1" u="sng" dirty="0" err="1">
                <a:latin typeface="Times New Roman" panose="02020603050405020304" pitchFamily="18" charset="0"/>
              </a:rPr>
              <a:t>nhân</a:t>
            </a:r>
            <a:r>
              <a:rPr lang="en-US" sz="2000" b="1" u="sng" dirty="0">
                <a:latin typeface="Times New Roman" panose="02020603050405020304" pitchFamily="18" charset="0"/>
              </a:rPr>
              <a:t> </a:t>
            </a:r>
            <a:r>
              <a:rPr lang="en-US" sz="2000" b="1" u="sng" dirty="0" err="1">
                <a:latin typeface="Times New Roman" panose="02020603050405020304" pitchFamily="18" charset="0"/>
              </a:rPr>
              <a:t>đạo</a:t>
            </a:r>
            <a:r>
              <a:rPr lang="en-US" sz="2000" b="1" dirty="0">
                <a:latin typeface="Times New Roman" panose="02020603050405020304" pitchFamily="18" charset="0"/>
              </a:rPr>
              <a:t>:</a:t>
            </a:r>
            <a:endParaRPr lang="en-US" sz="2000" b="1" dirty="0">
              <a:latin typeface="Times New Roman" panose="02020603050405020304" pitchFamily="18" charset="0"/>
            </a:endParaRPr>
          </a:p>
        </p:txBody>
      </p:sp>
      <p:sp>
        <p:nvSpPr>
          <p:cNvPr id="15" name="Text Box 4"/>
          <p:cNvSpPr txBox="1">
            <a:spLocks noChangeArrowheads="1"/>
          </p:cNvSpPr>
          <p:nvPr/>
        </p:nvSpPr>
        <p:spPr bwMode="auto">
          <a:xfrm>
            <a:off x="0" y="3175"/>
            <a:ext cx="8915400" cy="461665"/>
          </a:xfrm>
          <a:prstGeom prst="rect">
            <a:avLst/>
          </a:prstGeom>
          <a:noFill/>
          <a:ln w="9525">
            <a:noFill/>
            <a:miter lim="800000"/>
          </a:ln>
          <a:effectLst/>
        </p:spPr>
        <p:txBody>
          <a:bodyPr>
            <a:spAutoFit/>
          </a:bodyPr>
          <a:lstStyle/>
          <a:p>
            <a:pPr algn="ctr">
              <a:spcBef>
                <a:spcPct val="50000"/>
              </a:spcBef>
              <a:defRPr/>
            </a:pPr>
            <a:r>
              <a:rPr lang="vi-VN"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2400" b="1" dirty="0">
                <a:solidFill>
                  <a:srgbClr val="FF0000"/>
                </a:solidFill>
                <a:effectLst>
                  <a:outerShdw blurRad="38100" dist="38100" dir="2700000" algn="tl">
                    <a:srgbClr val="C0C0C0"/>
                  </a:outerShdw>
                </a:effectLst>
                <a:latin typeface=".VnTimeH" panose="020B7200000000000000" pitchFamily="34" charset="0"/>
              </a:rPr>
              <a:t> 2</a:t>
            </a:r>
            <a:r>
              <a:rPr lang="vi-VN" sz="2400" b="1" dirty="0">
                <a:solidFill>
                  <a:srgbClr val="FF0000"/>
                </a:solidFill>
                <a:effectLst>
                  <a:outerShdw blurRad="38100" dist="38100" dir="2700000" algn="tl">
                    <a:srgbClr val="C0C0C0"/>
                  </a:outerShdw>
                </a:effectLst>
                <a:latin typeface=".VnTimeH" panose="020B7200000000000000" pitchFamily="34" charset="0"/>
              </a:rPr>
              <a:t>1, 22</a:t>
            </a:r>
            <a:r>
              <a:rPr lang="en-US" sz="2400" b="1" dirty="0">
                <a:solidFill>
                  <a:srgbClr val="FF0000"/>
                </a:solidFill>
                <a:effectLst>
                  <a:outerShdw blurRad="38100" dist="38100" dir="2700000" algn="tl">
                    <a:srgbClr val="C0C0C0"/>
                  </a:outerShdw>
                </a:effectLst>
                <a:latin typeface=".VnTimeH" panose="020B7200000000000000" pitchFamily="34" charset="0"/>
              </a:rPr>
              <a:t>:</a:t>
            </a:r>
            <a:r>
              <a:rPr lang="vi-VN" sz="2400" b="1" dirty="0">
                <a:solidFill>
                  <a:srgbClr val="FF0000"/>
                </a:solidFill>
                <a:effectLst>
                  <a:outerShdw blurRad="38100" dist="38100" dir="2700000" algn="tl">
                    <a:srgbClr val="C0C0C0"/>
                  </a:outerShdw>
                </a:effectLst>
                <a:latin typeface=".VnTimeH" panose="020B7200000000000000" pitchFamily="34" charset="0"/>
              </a:rPr>
              <a:t> </a:t>
            </a:r>
            <a:r>
              <a:rPr lang="en-US" sz="2400" b="1" dirty="0">
                <a:solidFill>
                  <a:srgbClr val="FF0000"/>
                </a:solidFill>
                <a:latin typeface=".VnTimeH" panose="020B7200000000000000" pitchFamily="34" charset="0"/>
              </a:rPr>
              <a:t>“TruyÖn </a:t>
            </a:r>
            <a:r>
              <a:rPr lang="en-US" sz="2400" b="1" dirty="0" err="1">
                <a:solidFill>
                  <a:srgbClr val="FF0000"/>
                </a:solidFill>
                <a:latin typeface=".VnTimeH" panose="020B7200000000000000" pitchFamily="34" charset="0"/>
              </a:rPr>
              <a:t>KiÒu</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cña</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NguyÔn</a:t>
            </a:r>
            <a:r>
              <a:rPr lang="en-US" sz="2400" b="1" dirty="0">
                <a:solidFill>
                  <a:srgbClr val="FF0000"/>
                </a:solidFill>
                <a:latin typeface=".VnTimeH" panose="020B7200000000000000" pitchFamily="34" charset="0"/>
              </a:rPr>
              <a:t> Du      </a:t>
            </a:r>
            <a:r>
              <a:rPr lang="en-US" sz="2400" dirty="0">
                <a:solidFill>
                  <a:srgbClr val="FF0000"/>
                </a:solidFill>
              </a:rPr>
              <a:t>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9"/>
                                        </p:tgtEl>
                                        <p:attrNameLst>
                                          <p:attrName>style.visibility</p:attrName>
                                        </p:attrNameLst>
                                      </p:cBhvr>
                                      <p:to>
                                        <p:strVal val="visible"/>
                                      </p:to>
                                    </p:set>
                                    <p:anim calcmode="discrete" valueType="clr">
                                      <p:cBhvr override="childStyle">
                                        <p:cTn id="7" dur="80"/>
                                        <p:tgtEl>
                                          <p:spTgt spid="163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9"/>
                                        </p:tgtEl>
                                        <p:attrNameLst>
                                          <p:attrName>fillcolor</p:attrName>
                                        </p:attrNameLst>
                                      </p:cBhvr>
                                      <p:tavLst>
                                        <p:tav tm="0">
                                          <p:val>
                                            <p:clrVal>
                                              <a:schemeClr val="accent2"/>
                                            </p:clrVal>
                                          </p:val>
                                        </p:tav>
                                        <p:tav tm="50000">
                                          <p:val>
                                            <p:clrVal>
                                              <a:schemeClr val="hlink"/>
                                            </p:clrVal>
                                          </p:val>
                                        </p:tav>
                                      </p:tavLst>
                                    </p:anim>
                                    <p:set>
                                      <p:cBhvr>
                                        <p:cTn id="9" dur="80"/>
                                        <p:tgtEl>
                                          <p:spTgt spid="1638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16389"/>
                                        </p:tgtEl>
                                        <p:attrNameLst>
                                          <p:attrName>ppt_x</p:attrName>
                                        </p:attrNameLst>
                                      </p:cBhvr>
                                      <p:tavLst>
                                        <p:tav tm="0">
                                          <p:val>
                                            <p:strVal val="ppt_x"/>
                                          </p:val>
                                        </p:tav>
                                        <p:tav tm="100000">
                                          <p:val>
                                            <p:strVal val="ppt_x"/>
                                          </p:val>
                                        </p:tav>
                                      </p:tavLst>
                                    </p:anim>
                                    <p:anim calcmode="lin" valueType="num">
                                      <p:cBhvr additive="base">
                                        <p:cTn id="14" dur="500"/>
                                        <p:tgtEl>
                                          <p:spTgt spid="16389"/>
                                        </p:tgtEl>
                                        <p:attrNameLst>
                                          <p:attrName>ppt_y</p:attrName>
                                        </p:attrNameLst>
                                      </p:cBhvr>
                                      <p:tavLst>
                                        <p:tav tm="0">
                                          <p:val>
                                            <p:strVal val="ppt_y"/>
                                          </p:val>
                                        </p:tav>
                                        <p:tav tm="100000">
                                          <p:val>
                                            <p:strVal val="1+ppt_h/2"/>
                                          </p:val>
                                        </p:tav>
                                      </p:tavLst>
                                    </p:anim>
                                    <p:set>
                                      <p:cBhvr>
                                        <p:cTn id="15" dur="1" fill="hold">
                                          <p:stCondLst>
                                            <p:cond delay="499"/>
                                          </p:stCondLst>
                                        </p:cTn>
                                        <p:tgtEl>
                                          <p:spTgt spid="1638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392">
                                            <p:txEl>
                                              <p:pRg st="0" end="0"/>
                                            </p:txEl>
                                          </p:spTgt>
                                        </p:tgtEl>
                                        <p:attrNameLst>
                                          <p:attrName>style.visibility</p:attrName>
                                        </p:attrNameLst>
                                      </p:cBhvr>
                                      <p:to>
                                        <p:strVal val="visible"/>
                                      </p:to>
                                    </p:set>
                                    <p:anim calcmode="lin" valueType="num">
                                      <p:cBhvr additive="base">
                                        <p:cTn id="20" dur="500" fill="hold"/>
                                        <p:tgtEl>
                                          <p:spTgt spid="1639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63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6418"/>
                                        </p:tgtEl>
                                        <p:attrNameLst>
                                          <p:attrName>style.visibility</p:attrName>
                                        </p:attrNameLst>
                                      </p:cBhvr>
                                      <p:to>
                                        <p:strVal val="visible"/>
                                      </p:to>
                                    </p:set>
                                    <p:animEffect transition="in" filter="diamond(in)">
                                      <p:cBhvr>
                                        <p:cTn id="26" dur="2000"/>
                                        <p:tgtEl>
                                          <p:spTgt spid="16418"/>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1" nodeType="clickEffect">
                                  <p:stCondLst>
                                    <p:cond delay="0"/>
                                  </p:stCondLst>
                                  <p:childTnLst>
                                    <p:set>
                                      <p:cBhvr>
                                        <p:cTn id="30" dur="1" fill="hold">
                                          <p:stCondLst>
                                            <p:cond delay="0"/>
                                          </p:stCondLst>
                                        </p:cTn>
                                        <p:tgtEl>
                                          <p:spTgt spid="16416"/>
                                        </p:tgtEl>
                                        <p:attrNameLst>
                                          <p:attrName>style.visibility</p:attrName>
                                        </p:attrNameLst>
                                      </p:cBhvr>
                                      <p:to>
                                        <p:strVal val="visible"/>
                                      </p:to>
                                    </p:set>
                                    <p:animEffect transition="in" filter="box(in)">
                                      <p:cBhvr>
                                        <p:cTn id="31" dur="500"/>
                                        <p:tgtEl>
                                          <p:spTgt spid="16416"/>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6419"/>
                                        </p:tgtEl>
                                        <p:attrNameLst>
                                          <p:attrName>style.visibility</p:attrName>
                                        </p:attrNameLst>
                                      </p:cBhvr>
                                      <p:to>
                                        <p:strVal val="visible"/>
                                      </p:to>
                                    </p:set>
                                    <p:animEffect transition="in" filter="box(in)">
                                      <p:cBhvr>
                                        <p:cTn id="36" dur="500"/>
                                        <p:tgtEl>
                                          <p:spTgt spid="16419"/>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1" nodeType="clickEffect">
                                  <p:stCondLst>
                                    <p:cond delay="0"/>
                                  </p:stCondLst>
                                  <p:childTnLst>
                                    <p:set>
                                      <p:cBhvr>
                                        <p:cTn id="40" dur="1" fill="hold">
                                          <p:stCondLst>
                                            <p:cond delay="0"/>
                                          </p:stCondLst>
                                        </p:cTn>
                                        <p:tgtEl>
                                          <p:spTgt spid="16417"/>
                                        </p:tgtEl>
                                        <p:attrNameLst>
                                          <p:attrName>style.visibility</p:attrName>
                                        </p:attrNameLst>
                                      </p:cBhvr>
                                      <p:to>
                                        <p:strVal val="visible"/>
                                      </p:to>
                                    </p:set>
                                    <p:animEffect transition="in" filter="box(in)">
                                      <p:cBhvr>
                                        <p:cTn id="41" dur="500"/>
                                        <p:tgtEl>
                                          <p:spTgt spid="1641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0" nodeType="clickEffect">
                                  <p:stCondLst>
                                    <p:cond delay="0"/>
                                  </p:stCondLst>
                                  <p:childTnLst>
                                    <p:animEffect transition="out" filter="box(in)">
                                      <p:cBhvr>
                                        <p:cTn id="45" dur="500"/>
                                        <p:tgtEl>
                                          <p:spTgt spid="16416"/>
                                        </p:tgtEl>
                                      </p:cBhvr>
                                    </p:animEffect>
                                    <p:set>
                                      <p:cBhvr>
                                        <p:cTn id="46" dur="1" fill="hold">
                                          <p:stCondLst>
                                            <p:cond delay="499"/>
                                          </p:stCondLst>
                                        </p:cTn>
                                        <p:tgtEl>
                                          <p:spTgt spid="164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 presetClass="exit" presetSubtype="16" fill="hold" grpId="0" nodeType="clickEffect">
                                  <p:stCondLst>
                                    <p:cond delay="0"/>
                                  </p:stCondLst>
                                  <p:childTnLst>
                                    <p:animEffect transition="out" filter="box(in)">
                                      <p:cBhvr>
                                        <p:cTn id="50" dur="500"/>
                                        <p:tgtEl>
                                          <p:spTgt spid="16417"/>
                                        </p:tgtEl>
                                      </p:cBhvr>
                                    </p:animEffect>
                                    <p:set>
                                      <p:cBhvr>
                                        <p:cTn id="51" dur="1" fill="hold">
                                          <p:stCondLst>
                                            <p:cond delay="499"/>
                                          </p:stCondLst>
                                        </p:cTn>
                                        <p:tgtEl>
                                          <p:spTgt spid="164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89" grpId="1" animBg="1"/>
      <p:bldP spid="16416" grpId="0" animBg="1"/>
      <p:bldP spid="16416" grpId="1" animBg="1"/>
      <p:bldP spid="16417" grpId="0" animBg="1"/>
      <p:bldP spid="16417" grpId="1" animBg="1"/>
      <p:bldP spid="16418" grpId="0"/>
      <p:bldP spid="164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Line 5"/>
          <p:cNvSpPr>
            <a:spLocks noChangeShapeType="1"/>
          </p:cNvSpPr>
          <p:nvPr/>
        </p:nvSpPr>
        <p:spPr bwMode="auto">
          <a:xfrm>
            <a:off x="3962400" y="1371600"/>
            <a:ext cx="0" cy="4876800"/>
          </a:xfrm>
          <a:prstGeom prst="line">
            <a:avLst/>
          </a:prstGeom>
          <a:noFill/>
          <a:ln w="57150" cmpd="thinThick">
            <a:solidFill>
              <a:srgbClr val="3333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8" name="AutoShape 6"/>
          <p:cNvSpPr>
            <a:spLocks noChangeArrowheads="1"/>
          </p:cNvSpPr>
          <p:nvPr/>
        </p:nvSpPr>
        <p:spPr bwMode="auto">
          <a:xfrm>
            <a:off x="4457700" y="1036637"/>
            <a:ext cx="4648200" cy="1524000"/>
          </a:xfrm>
          <a:prstGeom prst="cloudCallout">
            <a:avLst>
              <a:gd name="adj1" fmla="val -58333"/>
              <a:gd name="adj2" fmla="val 196042"/>
            </a:avLst>
          </a:prstGeom>
          <a:solidFill>
            <a:srgbClr val="99CCFF"/>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bg2"/>
              </a:buClr>
              <a:buSzPct val="75000"/>
              <a:buFont typeface="Wingdings" panose="05000000000000000000" pitchFamily="2" charset="2"/>
              <a:buNone/>
            </a:pPr>
            <a:r>
              <a:rPr lang="en-US" b="1">
                <a:latin typeface="Times New Roman" panose="02020603050405020304" pitchFamily="18" charset="0"/>
              </a:rPr>
              <a:t>Những giá trị nghệ thuật đặc sắc của truyện Kiều?</a:t>
            </a:r>
            <a:endParaRPr lang="en-US" b="1">
              <a:latin typeface="Times New Roman" panose="02020603050405020304" pitchFamily="18" charset="0"/>
            </a:endParaRPr>
          </a:p>
        </p:txBody>
      </p:sp>
      <p:sp>
        <p:nvSpPr>
          <p:cNvPr id="79879" name="Text Box 7"/>
          <p:cNvSpPr txBox="1">
            <a:spLocks noChangeArrowheads="1"/>
          </p:cNvSpPr>
          <p:nvPr/>
        </p:nvSpPr>
        <p:spPr bwMode="auto">
          <a:xfrm>
            <a:off x="457200" y="3200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FontTx/>
              <a:buAutoNum type="alphaLcPeriod"/>
            </a:pPr>
            <a:r>
              <a:rPr lang="en-US" sz="2400" b="1" dirty="0" err="1">
                <a:solidFill>
                  <a:srgbClr val="9933FF"/>
                </a:solidFill>
                <a:latin typeface="Times New Roman" panose="02020603050405020304" pitchFamily="18" charset="0"/>
              </a:rPr>
              <a:t>Giá</a:t>
            </a:r>
            <a:r>
              <a:rPr lang="en-US" sz="2400" b="1" dirty="0">
                <a:solidFill>
                  <a:srgbClr val="9933FF"/>
                </a:solidFill>
                <a:latin typeface="Times New Roman" panose="02020603050405020304" pitchFamily="18" charset="0"/>
              </a:rPr>
              <a:t> </a:t>
            </a:r>
            <a:r>
              <a:rPr lang="en-US" sz="2400" b="1" dirty="0" err="1">
                <a:solidFill>
                  <a:srgbClr val="9933FF"/>
                </a:solidFill>
                <a:latin typeface="Times New Roman" panose="02020603050405020304" pitchFamily="18" charset="0"/>
              </a:rPr>
              <a:t>trị</a:t>
            </a:r>
            <a:r>
              <a:rPr lang="en-US" sz="2400" b="1" dirty="0">
                <a:solidFill>
                  <a:srgbClr val="9933FF"/>
                </a:solidFill>
                <a:latin typeface="Times New Roman" panose="02020603050405020304" pitchFamily="18" charset="0"/>
              </a:rPr>
              <a:t> </a:t>
            </a:r>
            <a:r>
              <a:rPr lang="en-US" sz="2400" b="1" dirty="0" err="1">
                <a:solidFill>
                  <a:srgbClr val="9933FF"/>
                </a:solidFill>
                <a:latin typeface="Times New Roman" panose="02020603050405020304" pitchFamily="18" charset="0"/>
              </a:rPr>
              <a:t>nội</a:t>
            </a:r>
            <a:r>
              <a:rPr lang="en-US" sz="2400" b="1" dirty="0">
                <a:solidFill>
                  <a:srgbClr val="9933FF"/>
                </a:solidFill>
                <a:latin typeface="Times New Roman" panose="02020603050405020304" pitchFamily="18" charset="0"/>
              </a:rPr>
              <a:t> dung:</a:t>
            </a:r>
            <a:endParaRPr lang="en-US" sz="2400" b="1" dirty="0">
              <a:solidFill>
                <a:srgbClr val="9933FF"/>
              </a:solidFill>
              <a:latin typeface="Times New Roman" panose="02020603050405020304" pitchFamily="18" charset="0"/>
            </a:endParaRPr>
          </a:p>
        </p:txBody>
      </p:sp>
      <p:sp>
        <p:nvSpPr>
          <p:cNvPr id="79880" name="Text Box 8"/>
          <p:cNvSpPr txBox="1">
            <a:spLocks noChangeArrowheads="1"/>
          </p:cNvSpPr>
          <p:nvPr/>
        </p:nvSpPr>
        <p:spPr bwMode="auto">
          <a:xfrm>
            <a:off x="304800" y="15240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latin typeface="Times New Roman" panose="02020603050405020304" pitchFamily="18" charset="0"/>
              </a:rPr>
              <a:t>II. TRUYỆN KIỀU:</a:t>
            </a:r>
            <a:endParaRPr lang="en-US" sz="2800" b="1">
              <a:latin typeface="Times New Roman" panose="02020603050405020304" pitchFamily="18" charset="0"/>
            </a:endParaRPr>
          </a:p>
        </p:txBody>
      </p:sp>
      <p:sp>
        <p:nvSpPr>
          <p:cNvPr id="79881" name="Text Box 9"/>
          <p:cNvSpPr txBox="1">
            <a:spLocks noChangeArrowheads="1"/>
          </p:cNvSpPr>
          <p:nvPr/>
        </p:nvSpPr>
        <p:spPr bwMode="auto">
          <a:xfrm>
            <a:off x="457200" y="1981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u="sng">
                <a:solidFill>
                  <a:srgbClr val="FF6699"/>
                </a:solidFill>
                <a:latin typeface="Times New Roman" panose="02020603050405020304" pitchFamily="18" charset="0"/>
              </a:rPr>
              <a:t>1. Nguồn gốc:</a:t>
            </a:r>
            <a:endParaRPr lang="en-US" sz="2000" b="1" u="sng">
              <a:solidFill>
                <a:srgbClr val="FF6699"/>
              </a:solidFill>
              <a:latin typeface="Times New Roman" panose="02020603050405020304" pitchFamily="18" charset="0"/>
            </a:endParaRPr>
          </a:p>
        </p:txBody>
      </p:sp>
      <p:sp>
        <p:nvSpPr>
          <p:cNvPr id="79882" name="Rectangle 10"/>
          <p:cNvSpPr>
            <a:spLocks noChangeArrowheads="1"/>
          </p:cNvSpPr>
          <p:nvPr/>
        </p:nvSpPr>
        <p:spPr bwMode="auto">
          <a:xfrm>
            <a:off x="304800" y="990600"/>
            <a:ext cx="3733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bg2"/>
              </a:buClr>
              <a:buSzPct val="75000"/>
              <a:buFont typeface="Wingdings" panose="05000000000000000000" pitchFamily="2" charset="2"/>
              <a:buNone/>
            </a:pPr>
            <a:r>
              <a:rPr lang="en-US" sz="2800" b="1">
                <a:latin typeface="Times New Roman" panose="02020603050405020304" pitchFamily="18" charset="0"/>
              </a:rPr>
              <a:t>I. NGUYỄN DU:</a:t>
            </a:r>
            <a:endParaRPr lang="en-US" sz="2800" b="1">
              <a:latin typeface="Times New Roman" panose="02020603050405020304" pitchFamily="18" charset="0"/>
            </a:endParaRPr>
          </a:p>
        </p:txBody>
      </p:sp>
      <p:sp>
        <p:nvSpPr>
          <p:cNvPr id="79884" name="Text Box 12"/>
          <p:cNvSpPr txBox="1">
            <a:spLocks noChangeArrowheads="1"/>
          </p:cNvSpPr>
          <p:nvPr/>
        </p:nvSpPr>
        <p:spPr bwMode="auto">
          <a:xfrm>
            <a:off x="457200" y="23622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u="sng">
                <a:solidFill>
                  <a:srgbClr val="FF6699"/>
                </a:solidFill>
                <a:latin typeface="Times New Roman" panose="02020603050405020304" pitchFamily="18" charset="0"/>
              </a:rPr>
              <a:t>2. Tóm tắt:</a:t>
            </a:r>
            <a:endParaRPr lang="en-US" sz="2000" b="1" u="sng">
              <a:solidFill>
                <a:srgbClr val="FF6699"/>
              </a:solidFill>
              <a:latin typeface="Times New Roman" panose="02020603050405020304" pitchFamily="18" charset="0"/>
            </a:endParaRPr>
          </a:p>
        </p:txBody>
      </p:sp>
      <p:sp>
        <p:nvSpPr>
          <p:cNvPr id="79885" name="Text Box 13"/>
          <p:cNvSpPr txBox="1">
            <a:spLocks noChangeArrowheads="1"/>
          </p:cNvSpPr>
          <p:nvPr/>
        </p:nvSpPr>
        <p:spPr bwMode="auto">
          <a:xfrm>
            <a:off x="457200" y="2819400"/>
            <a:ext cx="350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1" u="sng" dirty="0">
                <a:solidFill>
                  <a:srgbClr val="FF6699"/>
                </a:solidFill>
                <a:latin typeface="Times New Roman" panose="02020603050405020304" pitchFamily="18" charset="0"/>
              </a:rPr>
              <a:t>3. </a:t>
            </a:r>
            <a:r>
              <a:rPr lang="en-US" sz="2400" b="1" u="sng" dirty="0" err="1">
                <a:solidFill>
                  <a:srgbClr val="FF6699"/>
                </a:solidFill>
                <a:latin typeface="Times New Roman" panose="02020603050405020304" pitchFamily="18" charset="0"/>
              </a:rPr>
              <a:t>Giá</a:t>
            </a:r>
            <a:r>
              <a:rPr lang="en-US" sz="2400" b="1" u="sng" dirty="0">
                <a:solidFill>
                  <a:srgbClr val="FF6699"/>
                </a:solidFill>
                <a:latin typeface="Times New Roman" panose="02020603050405020304" pitchFamily="18" charset="0"/>
              </a:rPr>
              <a:t> </a:t>
            </a:r>
            <a:r>
              <a:rPr lang="en-US" sz="2400" b="1" u="sng" dirty="0" err="1">
                <a:solidFill>
                  <a:srgbClr val="FF6699"/>
                </a:solidFill>
                <a:latin typeface="Times New Roman" panose="02020603050405020304" pitchFamily="18" charset="0"/>
              </a:rPr>
              <a:t>trị</a:t>
            </a:r>
            <a:r>
              <a:rPr lang="en-US" sz="2400" b="1" u="sng" dirty="0">
                <a:solidFill>
                  <a:srgbClr val="FF6699"/>
                </a:solidFill>
                <a:latin typeface="Times New Roman" panose="02020603050405020304" pitchFamily="18" charset="0"/>
              </a:rPr>
              <a:t> </a:t>
            </a:r>
            <a:r>
              <a:rPr lang="en-US" sz="2400" b="1" u="sng" dirty="0" err="1">
                <a:solidFill>
                  <a:srgbClr val="FF6699"/>
                </a:solidFill>
                <a:latin typeface="Times New Roman" panose="02020603050405020304" pitchFamily="18" charset="0"/>
              </a:rPr>
              <a:t>của</a:t>
            </a:r>
            <a:r>
              <a:rPr lang="en-US" sz="2400" b="1" u="sng" dirty="0">
                <a:solidFill>
                  <a:srgbClr val="FF6699"/>
                </a:solidFill>
                <a:latin typeface="Times New Roman" panose="02020603050405020304" pitchFamily="18" charset="0"/>
              </a:rPr>
              <a:t> </a:t>
            </a:r>
            <a:r>
              <a:rPr lang="en-US" sz="2400" b="1" u="sng" dirty="0" err="1">
                <a:solidFill>
                  <a:srgbClr val="FF6699"/>
                </a:solidFill>
                <a:latin typeface="Times New Roman" panose="02020603050405020304" pitchFamily="18" charset="0"/>
              </a:rPr>
              <a:t>tác</a:t>
            </a:r>
            <a:r>
              <a:rPr lang="en-US" sz="2400" b="1" u="sng" dirty="0">
                <a:solidFill>
                  <a:srgbClr val="FF6699"/>
                </a:solidFill>
                <a:latin typeface="Times New Roman" panose="02020603050405020304" pitchFamily="18" charset="0"/>
              </a:rPr>
              <a:t> </a:t>
            </a:r>
            <a:r>
              <a:rPr lang="en-US" sz="2400" b="1" u="sng" dirty="0" err="1">
                <a:solidFill>
                  <a:srgbClr val="FF6699"/>
                </a:solidFill>
                <a:latin typeface="Times New Roman" panose="02020603050405020304" pitchFamily="18" charset="0"/>
              </a:rPr>
              <a:t>phẩm</a:t>
            </a:r>
            <a:r>
              <a:rPr lang="en-US" sz="2400" b="1" u="sng" dirty="0">
                <a:solidFill>
                  <a:srgbClr val="FF6699"/>
                </a:solidFill>
                <a:latin typeface="Times New Roman" panose="02020603050405020304" pitchFamily="18" charset="0"/>
              </a:rPr>
              <a:t>:</a:t>
            </a:r>
            <a:endParaRPr lang="en-US" sz="2400" b="1" u="sng" dirty="0">
              <a:solidFill>
                <a:srgbClr val="FF6699"/>
              </a:solidFill>
              <a:latin typeface="Times New Roman" panose="02020603050405020304" pitchFamily="18" charset="0"/>
            </a:endParaRPr>
          </a:p>
        </p:txBody>
      </p:sp>
      <p:sp>
        <p:nvSpPr>
          <p:cNvPr id="79888" name="Rectangle 16"/>
          <p:cNvSpPr>
            <a:spLocks noChangeArrowheads="1"/>
          </p:cNvSpPr>
          <p:nvPr/>
        </p:nvSpPr>
        <p:spPr bwMode="auto">
          <a:xfrm>
            <a:off x="685800" y="3654402"/>
            <a:ext cx="20938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000" b="1" u="sng" dirty="0" err="1">
                <a:latin typeface="Times New Roman" panose="02020603050405020304" pitchFamily="18" charset="0"/>
              </a:rPr>
              <a:t>Giá</a:t>
            </a:r>
            <a:r>
              <a:rPr lang="en-US" sz="2000" b="1" u="sng" dirty="0">
                <a:latin typeface="Times New Roman" panose="02020603050405020304" pitchFamily="18" charset="0"/>
              </a:rPr>
              <a:t> </a:t>
            </a:r>
            <a:r>
              <a:rPr lang="en-US" sz="2000" b="1" u="sng" dirty="0" err="1">
                <a:latin typeface="Times New Roman" panose="02020603050405020304" pitchFamily="18" charset="0"/>
              </a:rPr>
              <a:t>trị</a:t>
            </a:r>
            <a:r>
              <a:rPr lang="en-US" sz="2000" b="1" u="sng" dirty="0">
                <a:latin typeface="Times New Roman" panose="02020603050405020304" pitchFamily="18" charset="0"/>
              </a:rPr>
              <a:t> </a:t>
            </a:r>
            <a:r>
              <a:rPr lang="en-US" sz="2000" b="1" u="sng" dirty="0" err="1">
                <a:latin typeface="Times New Roman" panose="02020603050405020304" pitchFamily="18" charset="0"/>
              </a:rPr>
              <a:t>hiện</a:t>
            </a:r>
            <a:r>
              <a:rPr lang="en-US" sz="2000" b="1" u="sng" dirty="0">
                <a:latin typeface="Times New Roman" panose="02020603050405020304" pitchFamily="18" charset="0"/>
              </a:rPr>
              <a:t> </a:t>
            </a:r>
            <a:r>
              <a:rPr lang="en-US" sz="2000" b="1" u="sng" dirty="0" err="1">
                <a:latin typeface="Times New Roman" panose="02020603050405020304" pitchFamily="18" charset="0"/>
              </a:rPr>
              <a:t>thực</a:t>
            </a:r>
            <a:r>
              <a:rPr lang="en-US" sz="2000" b="1" dirty="0">
                <a:latin typeface="Times New Roman" panose="02020603050405020304" pitchFamily="18" charset="0"/>
              </a:rPr>
              <a:t>:</a:t>
            </a:r>
            <a:endParaRPr lang="en-US" sz="2000" b="1" dirty="0">
              <a:latin typeface="Times New Roman" panose="02020603050405020304" pitchFamily="18" charset="0"/>
            </a:endParaRPr>
          </a:p>
        </p:txBody>
      </p:sp>
      <p:sp>
        <p:nvSpPr>
          <p:cNvPr id="79889" name="Rectangle 17"/>
          <p:cNvSpPr>
            <a:spLocks noChangeArrowheads="1"/>
          </p:cNvSpPr>
          <p:nvPr/>
        </p:nvSpPr>
        <p:spPr bwMode="auto">
          <a:xfrm>
            <a:off x="685800" y="4043363"/>
            <a:ext cx="2084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u="sng" dirty="0" err="1">
                <a:latin typeface="Times New Roman" panose="02020603050405020304" pitchFamily="18" charset="0"/>
              </a:rPr>
              <a:t>Giá</a:t>
            </a:r>
            <a:r>
              <a:rPr lang="en-US" sz="2000" b="1" u="sng" dirty="0">
                <a:latin typeface="Times New Roman" panose="02020603050405020304" pitchFamily="18" charset="0"/>
              </a:rPr>
              <a:t> </a:t>
            </a:r>
            <a:r>
              <a:rPr lang="en-US" sz="2000" b="1" u="sng" dirty="0" err="1">
                <a:latin typeface="Times New Roman" panose="02020603050405020304" pitchFamily="18" charset="0"/>
              </a:rPr>
              <a:t>trị</a:t>
            </a:r>
            <a:r>
              <a:rPr lang="en-US" sz="2000" b="1" u="sng" dirty="0">
                <a:latin typeface="Times New Roman" panose="02020603050405020304" pitchFamily="18" charset="0"/>
              </a:rPr>
              <a:t> </a:t>
            </a:r>
            <a:r>
              <a:rPr lang="en-US" sz="2000" b="1" u="sng" dirty="0" err="1">
                <a:latin typeface="Times New Roman" panose="02020603050405020304" pitchFamily="18" charset="0"/>
              </a:rPr>
              <a:t>nhân</a:t>
            </a:r>
            <a:r>
              <a:rPr lang="en-US" sz="2000" b="1" u="sng" dirty="0">
                <a:latin typeface="Times New Roman" panose="02020603050405020304" pitchFamily="18" charset="0"/>
              </a:rPr>
              <a:t> </a:t>
            </a:r>
            <a:r>
              <a:rPr lang="en-US" sz="2000" b="1" u="sng" dirty="0" err="1">
                <a:latin typeface="Times New Roman" panose="02020603050405020304" pitchFamily="18" charset="0"/>
              </a:rPr>
              <a:t>đạo</a:t>
            </a:r>
            <a:r>
              <a:rPr lang="en-US" sz="2000" b="1" dirty="0">
                <a:latin typeface="Times New Roman" panose="02020603050405020304" pitchFamily="18" charset="0"/>
              </a:rPr>
              <a:t>:</a:t>
            </a:r>
            <a:endParaRPr lang="en-US" sz="2000" b="1" dirty="0">
              <a:latin typeface="Times New Roman" panose="02020603050405020304" pitchFamily="18" charset="0"/>
            </a:endParaRPr>
          </a:p>
        </p:txBody>
      </p:sp>
      <p:sp>
        <p:nvSpPr>
          <p:cNvPr id="79890" name="Text Box 18"/>
          <p:cNvSpPr txBox="1">
            <a:spLocks noChangeArrowheads="1"/>
          </p:cNvSpPr>
          <p:nvPr/>
        </p:nvSpPr>
        <p:spPr bwMode="auto">
          <a:xfrm>
            <a:off x="381000" y="4500563"/>
            <a:ext cx="396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sz="2400" b="1" dirty="0">
                <a:solidFill>
                  <a:srgbClr val="FF0000"/>
                </a:solidFill>
                <a:latin typeface="Times New Roman" panose="02020603050405020304" pitchFamily="18" charset="0"/>
              </a:rPr>
              <a:t> b. </a:t>
            </a:r>
            <a:r>
              <a:rPr lang="en-US" sz="2400" b="1" dirty="0" err="1">
                <a:solidFill>
                  <a:srgbClr val="FF0000"/>
                </a:solidFill>
                <a:latin typeface="Times New Roman" panose="02020603050405020304" pitchFamily="18" charset="0"/>
              </a:rPr>
              <a:t>Giá</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trị</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nghệ</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thuật</a:t>
            </a:r>
            <a:r>
              <a:rPr lang="en-US" sz="2400" b="1" dirty="0">
                <a:solidFill>
                  <a:srgbClr val="FF0000"/>
                </a:solidFill>
                <a:latin typeface="Times New Roman" panose="02020603050405020304" pitchFamily="18" charset="0"/>
              </a:rPr>
              <a:t>:</a:t>
            </a:r>
            <a:endParaRPr lang="en-US" sz="2400" b="1" dirty="0">
              <a:solidFill>
                <a:srgbClr val="FF0000"/>
              </a:solidFill>
              <a:latin typeface="Times New Roman" panose="02020603050405020304" pitchFamily="18" charset="0"/>
            </a:endParaRPr>
          </a:p>
        </p:txBody>
      </p:sp>
      <p:sp>
        <p:nvSpPr>
          <p:cNvPr id="79891" name="Text Box 19" descr="30%"/>
          <p:cNvSpPr txBox="1">
            <a:spLocks noChangeArrowheads="1"/>
          </p:cNvSpPr>
          <p:nvPr/>
        </p:nvSpPr>
        <p:spPr bwMode="auto">
          <a:xfrm>
            <a:off x="4538272" y="2178388"/>
            <a:ext cx="3048000" cy="4524315"/>
          </a:xfrm>
          <a:prstGeom prst="rect">
            <a:avLst/>
          </a:prstGeom>
          <a:pattFill prst="pct30">
            <a:fgClr>
              <a:schemeClr val="accent1"/>
            </a:fgClr>
            <a:bgClr>
              <a:schemeClr val="bg1"/>
            </a:bgClr>
          </a:pattFill>
          <a:ln w="9525">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u="sng">
                <a:latin typeface="Times New Roman" panose="02020603050405020304" pitchFamily="18" charset="0"/>
              </a:rPr>
              <a:t>Giá trị nghệ thuật:</a:t>
            </a:r>
            <a:endParaRPr lang="en-US" sz="2400" b="1" u="sng">
              <a:latin typeface="Times New Roman" panose="02020603050405020304" pitchFamily="18" charset="0"/>
            </a:endParaRPr>
          </a:p>
          <a:p>
            <a:pPr>
              <a:spcBef>
                <a:spcPct val="50000"/>
              </a:spcBef>
            </a:pPr>
            <a:r>
              <a:rPr lang="en-US" sz="2400" b="1"/>
              <a:t>- Thành công ở các phương diện : ngôn ngữ, thể loại, kết cấu, nghệ thuật tự sự …</a:t>
            </a:r>
            <a:endParaRPr lang="en-US" sz="2400" b="1"/>
          </a:p>
          <a:p>
            <a:pPr>
              <a:spcBef>
                <a:spcPct val="50000"/>
              </a:spcBef>
            </a:pPr>
            <a:r>
              <a:rPr lang="en-US" sz="2400" b="1"/>
              <a:t>- Miêu tả nhân vật .</a:t>
            </a:r>
            <a:endParaRPr lang="en-US" sz="2400" b="1"/>
          </a:p>
          <a:p>
            <a:pPr>
              <a:spcBef>
                <a:spcPct val="50000"/>
              </a:spcBef>
              <a:buFontTx/>
              <a:buChar char="-"/>
            </a:pPr>
            <a:r>
              <a:rPr lang="en-US" sz="2400" b="1"/>
              <a:t> Miêu tả thiên nhiên.</a:t>
            </a:r>
            <a:endParaRPr lang="en-US" sz="2400" b="1"/>
          </a:p>
          <a:p>
            <a:pPr>
              <a:spcBef>
                <a:spcPct val="50000"/>
              </a:spcBef>
            </a:pPr>
            <a:r>
              <a:rPr lang="en-US" sz="2400" b="1"/>
              <a:t>- Ngôn ngữ văn học dân tộc đạt đến đỉnh cao rực rỡ.</a:t>
            </a:r>
            <a:endParaRPr lang="en-US" sz="2400" b="1"/>
          </a:p>
        </p:txBody>
      </p:sp>
      <p:sp>
        <p:nvSpPr>
          <p:cNvPr id="15" name="Text Box 4"/>
          <p:cNvSpPr txBox="1">
            <a:spLocks noChangeArrowheads="1"/>
          </p:cNvSpPr>
          <p:nvPr/>
        </p:nvSpPr>
        <p:spPr bwMode="auto">
          <a:xfrm>
            <a:off x="0" y="3175"/>
            <a:ext cx="8915400" cy="461665"/>
          </a:xfrm>
          <a:prstGeom prst="rect">
            <a:avLst/>
          </a:prstGeom>
          <a:noFill/>
          <a:ln w="9525">
            <a:noFill/>
            <a:miter lim="800000"/>
          </a:ln>
          <a:effectLst/>
        </p:spPr>
        <p:txBody>
          <a:bodyPr>
            <a:spAutoFit/>
          </a:bodyPr>
          <a:lstStyle/>
          <a:p>
            <a:pPr algn="ctr">
              <a:spcBef>
                <a:spcPct val="50000"/>
              </a:spcBef>
              <a:defRPr/>
            </a:pPr>
            <a:r>
              <a:rPr lang="vi-VN"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2400" b="1" dirty="0">
                <a:solidFill>
                  <a:srgbClr val="FF0000"/>
                </a:solidFill>
                <a:effectLst>
                  <a:outerShdw blurRad="38100" dist="38100" dir="2700000" algn="tl">
                    <a:srgbClr val="C0C0C0"/>
                  </a:outerShdw>
                </a:effectLst>
                <a:latin typeface=".VnTimeH" panose="020B7200000000000000" pitchFamily="34" charset="0"/>
              </a:rPr>
              <a:t> 2</a:t>
            </a:r>
            <a:r>
              <a:rPr lang="vi-VN" sz="2400" b="1" dirty="0">
                <a:solidFill>
                  <a:srgbClr val="FF0000"/>
                </a:solidFill>
                <a:effectLst>
                  <a:outerShdw blurRad="38100" dist="38100" dir="2700000" algn="tl">
                    <a:srgbClr val="C0C0C0"/>
                  </a:outerShdw>
                </a:effectLst>
                <a:latin typeface=".VnTimeH" panose="020B7200000000000000" pitchFamily="34" charset="0"/>
              </a:rPr>
              <a:t>1, 22</a:t>
            </a:r>
            <a:r>
              <a:rPr lang="en-US" sz="2400" b="1" dirty="0">
                <a:solidFill>
                  <a:srgbClr val="FF0000"/>
                </a:solidFill>
                <a:effectLst>
                  <a:outerShdw blurRad="38100" dist="38100" dir="2700000" algn="tl">
                    <a:srgbClr val="C0C0C0"/>
                  </a:outerShdw>
                </a:effectLst>
                <a:latin typeface=".VnTimeH" panose="020B7200000000000000" pitchFamily="34" charset="0"/>
              </a:rPr>
              <a:t>:</a:t>
            </a:r>
            <a:r>
              <a:rPr lang="vi-VN" sz="2400" b="1" dirty="0">
                <a:solidFill>
                  <a:srgbClr val="FF0000"/>
                </a:solidFill>
                <a:effectLst>
                  <a:outerShdw blurRad="38100" dist="38100" dir="2700000" algn="tl">
                    <a:srgbClr val="C0C0C0"/>
                  </a:outerShdw>
                </a:effectLst>
                <a:latin typeface=".VnTimeH" panose="020B7200000000000000" pitchFamily="34" charset="0"/>
              </a:rPr>
              <a:t> </a:t>
            </a:r>
            <a:r>
              <a:rPr lang="en-US" sz="2400" b="1" dirty="0">
                <a:solidFill>
                  <a:srgbClr val="FF0000"/>
                </a:solidFill>
                <a:latin typeface=".VnTimeH" panose="020B7200000000000000" pitchFamily="34" charset="0"/>
              </a:rPr>
              <a:t>“TruyÖn </a:t>
            </a:r>
            <a:r>
              <a:rPr lang="en-US" sz="2400" b="1" dirty="0" err="1">
                <a:solidFill>
                  <a:srgbClr val="FF0000"/>
                </a:solidFill>
                <a:latin typeface=".VnTimeH" panose="020B7200000000000000" pitchFamily="34" charset="0"/>
              </a:rPr>
              <a:t>KiÒu</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cña</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NguyÔn</a:t>
            </a:r>
            <a:r>
              <a:rPr lang="en-US" sz="2400" b="1" dirty="0">
                <a:solidFill>
                  <a:srgbClr val="FF0000"/>
                </a:solidFill>
                <a:latin typeface=".VnTimeH" panose="020B7200000000000000" pitchFamily="34" charset="0"/>
              </a:rPr>
              <a:t> Du      </a:t>
            </a:r>
            <a:r>
              <a:rPr lang="en-US" sz="2400" dirty="0">
                <a:solidFill>
                  <a:srgbClr val="FF0000"/>
                </a:solidFill>
              </a:rPr>
              <a:t>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890">
                                            <p:txEl>
                                              <p:pRg st="0" end="0"/>
                                            </p:txEl>
                                          </p:spTgt>
                                        </p:tgtEl>
                                        <p:attrNameLst>
                                          <p:attrName>style.visibility</p:attrName>
                                        </p:attrNameLst>
                                      </p:cBhvr>
                                      <p:to>
                                        <p:strVal val="visible"/>
                                      </p:to>
                                    </p:set>
                                    <p:anim calcmode="lin" valueType="num">
                                      <p:cBhvr additive="base">
                                        <p:cTn id="7" dur="500" fill="hold"/>
                                        <p:tgtEl>
                                          <p:spTgt spid="79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79878"/>
                                        </p:tgtEl>
                                        <p:attrNameLst>
                                          <p:attrName>style.visibility</p:attrName>
                                        </p:attrNameLst>
                                      </p:cBhvr>
                                      <p:to>
                                        <p:strVal val="visible"/>
                                      </p:to>
                                    </p:set>
                                    <p:anim calcmode="discrete" valueType="clr">
                                      <p:cBhvr override="childStyle">
                                        <p:cTn id="13" dur="80"/>
                                        <p:tgtEl>
                                          <p:spTgt spid="7987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9878"/>
                                        </p:tgtEl>
                                        <p:attrNameLst>
                                          <p:attrName>fillcolor</p:attrName>
                                        </p:attrNameLst>
                                      </p:cBhvr>
                                      <p:tavLst>
                                        <p:tav tm="0">
                                          <p:val>
                                            <p:clrVal>
                                              <a:schemeClr val="accent2"/>
                                            </p:clrVal>
                                          </p:val>
                                        </p:tav>
                                        <p:tav tm="50000">
                                          <p:val>
                                            <p:clrVal>
                                              <a:schemeClr val="hlink"/>
                                            </p:clrVal>
                                          </p:val>
                                        </p:tav>
                                      </p:tavLst>
                                    </p:anim>
                                    <p:set>
                                      <p:cBhvr>
                                        <p:cTn id="15" dur="80"/>
                                        <p:tgtEl>
                                          <p:spTgt spid="79878"/>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iterate type="lt">
                                    <p:tmPct val="0"/>
                                  </p:iterate>
                                  <p:childTnLst>
                                    <p:anim calcmode="lin" valueType="num">
                                      <p:cBhvr additive="base">
                                        <p:cTn id="19" dur="500"/>
                                        <p:tgtEl>
                                          <p:spTgt spid="79878"/>
                                        </p:tgtEl>
                                        <p:attrNameLst>
                                          <p:attrName>ppt_x</p:attrName>
                                        </p:attrNameLst>
                                      </p:cBhvr>
                                      <p:tavLst>
                                        <p:tav tm="0">
                                          <p:val>
                                            <p:strVal val="ppt_x"/>
                                          </p:val>
                                        </p:tav>
                                        <p:tav tm="100000">
                                          <p:val>
                                            <p:strVal val="ppt_x"/>
                                          </p:val>
                                        </p:tav>
                                      </p:tavLst>
                                    </p:anim>
                                    <p:anim calcmode="lin" valueType="num">
                                      <p:cBhvr additive="base">
                                        <p:cTn id="20" dur="500"/>
                                        <p:tgtEl>
                                          <p:spTgt spid="79878"/>
                                        </p:tgtEl>
                                        <p:attrNameLst>
                                          <p:attrName>ppt_y</p:attrName>
                                        </p:attrNameLst>
                                      </p:cBhvr>
                                      <p:tavLst>
                                        <p:tav tm="0">
                                          <p:val>
                                            <p:strVal val="ppt_y"/>
                                          </p:val>
                                        </p:tav>
                                        <p:tav tm="100000">
                                          <p:val>
                                            <p:strVal val="1+ppt_h/2"/>
                                          </p:val>
                                        </p:tav>
                                      </p:tavLst>
                                    </p:anim>
                                    <p:set>
                                      <p:cBhvr>
                                        <p:cTn id="21" dur="1" fill="hold">
                                          <p:stCondLst>
                                            <p:cond delay="499"/>
                                          </p:stCondLst>
                                        </p:cTn>
                                        <p:tgtEl>
                                          <p:spTgt spid="7987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1" nodeType="clickEffect">
                                  <p:stCondLst>
                                    <p:cond delay="0"/>
                                  </p:stCondLst>
                                  <p:childTnLst>
                                    <p:set>
                                      <p:cBhvr>
                                        <p:cTn id="25" dur="1" fill="hold">
                                          <p:stCondLst>
                                            <p:cond delay="0"/>
                                          </p:stCondLst>
                                        </p:cTn>
                                        <p:tgtEl>
                                          <p:spTgt spid="79891"/>
                                        </p:tgtEl>
                                        <p:attrNameLst>
                                          <p:attrName>style.visibility</p:attrName>
                                        </p:attrNameLst>
                                      </p:cBhvr>
                                      <p:to>
                                        <p:strVal val="visible"/>
                                      </p:to>
                                    </p:set>
                                    <p:animEffect transition="in" filter="box(in)">
                                      <p:cBhvr>
                                        <p:cTn id="26" dur="500"/>
                                        <p:tgtEl>
                                          <p:spTgt spid="7989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79891"/>
                                        </p:tgtEl>
                                        <p:attrNameLst>
                                          <p:attrName>ppt_x</p:attrName>
                                        </p:attrNameLst>
                                      </p:cBhvr>
                                      <p:tavLst>
                                        <p:tav tm="0">
                                          <p:val>
                                            <p:strVal val="ppt_x"/>
                                          </p:val>
                                        </p:tav>
                                        <p:tav tm="100000">
                                          <p:val>
                                            <p:strVal val="ppt_x"/>
                                          </p:val>
                                        </p:tav>
                                      </p:tavLst>
                                    </p:anim>
                                    <p:anim calcmode="lin" valueType="num">
                                      <p:cBhvr additive="base">
                                        <p:cTn id="31" dur="500"/>
                                        <p:tgtEl>
                                          <p:spTgt spid="79891"/>
                                        </p:tgtEl>
                                        <p:attrNameLst>
                                          <p:attrName>ppt_y</p:attrName>
                                        </p:attrNameLst>
                                      </p:cBhvr>
                                      <p:tavLst>
                                        <p:tav tm="0">
                                          <p:val>
                                            <p:strVal val="ppt_y"/>
                                          </p:val>
                                        </p:tav>
                                        <p:tav tm="100000">
                                          <p:val>
                                            <p:strVal val="1+ppt_h/2"/>
                                          </p:val>
                                        </p:tav>
                                      </p:tavLst>
                                    </p:anim>
                                    <p:set>
                                      <p:cBhvr>
                                        <p:cTn id="32" dur="1" fill="hold">
                                          <p:stCondLst>
                                            <p:cond delay="499"/>
                                          </p:stCondLst>
                                        </p:cTn>
                                        <p:tgtEl>
                                          <p:spTgt spid="798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nimBg="1"/>
      <p:bldP spid="79878" grpId="1" animBg="1"/>
      <p:bldP spid="79891" grpId="0" animBg="1"/>
      <p:bldP spid="79891"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25%"/>
          <p:cNvSpPr>
            <a:spLocks noGrp="1" noChangeArrowheads="1"/>
          </p:cNvSpPr>
          <p:nvPr>
            <p:ph type="body" idx="1"/>
          </p:nvPr>
        </p:nvSpPr>
        <p:spPr>
          <a:xfrm>
            <a:off x="990600" y="685800"/>
            <a:ext cx="7162800" cy="5181600"/>
          </a:xfrm>
          <a:pattFill prst="pct25">
            <a:fgClr>
              <a:schemeClr val="accent1"/>
            </a:fgClr>
            <a:bgClr>
              <a:schemeClr val="bg1"/>
            </a:bgClr>
          </a:pattFill>
          <a:ln>
            <a:solidFill>
              <a:srgbClr val="0000FF"/>
            </a:solidFill>
            <a:miter lim="800000"/>
          </a:ln>
        </p:spPr>
        <p:txBody>
          <a:bodyPr/>
          <a:lstStyle/>
          <a:p>
            <a:pPr>
              <a:lnSpc>
                <a:spcPct val="80000"/>
              </a:lnSpc>
              <a:buFont typeface="Wingdings" panose="05000000000000000000" pitchFamily="2" charset="2"/>
              <a:buNone/>
            </a:pPr>
            <a:r>
              <a:rPr lang="en-US" sz="1725">
                <a:solidFill>
                  <a:srgbClr val="0000FF"/>
                </a:solidFill>
                <a:latin typeface="Times New Roman" panose="02020603050405020304" pitchFamily="18" charset="0"/>
              </a:rPr>
              <a:t>        </a:t>
            </a:r>
            <a:r>
              <a:rPr lang="en-US" sz="1950">
                <a:solidFill>
                  <a:srgbClr val="0000FF"/>
                </a:solidFill>
                <a:latin typeface="Times New Roman" panose="02020603050405020304" pitchFamily="18" charset="0"/>
              </a:rPr>
              <a:t> - Nghệ thuật xây dựng nhân vật đặc sắc, tạo ra những mẫu người với những tính cách tiêu biểu cho cái đẹp, cái xấu, cái thiện, cái ác... trong  xã hội phong kiến suy tàn, thối nát.</a:t>
            </a:r>
            <a:br>
              <a:rPr lang="en-US" sz="1950">
                <a:solidFill>
                  <a:srgbClr val="0000FF"/>
                </a:solidFill>
                <a:latin typeface="Times New Roman" panose="02020603050405020304" pitchFamily="18" charset="0"/>
              </a:rPr>
            </a:br>
            <a:br>
              <a:rPr lang="en-US" sz="1950">
                <a:solidFill>
                  <a:srgbClr val="0000FF"/>
                </a:solidFill>
                <a:latin typeface="Times New Roman" panose="02020603050405020304" pitchFamily="18" charset="0"/>
              </a:rPr>
            </a:br>
            <a:r>
              <a:rPr lang="en-US" sz="1950">
                <a:solidFill>
                  <a:srgbClr val="0000FF"/>
                </a:solidFill>
                <a:latin typeface="Times New Roman" panose="02020603050405020304" pitchFamily="18" charset="0"/>
              </a:rPr>
              <a:t>    - Nghệ thuật tự sự, hấp dẫn, cảm động, tạo ra những tình huống, những bi kịch. Lúc miêu tả, lúc tả cảnh ngụ tình, lúc đối thoại, câu chuyện về nàng Kiều diễn biến qua trên ba nghìn câu thơ liền mạch.</a:t>
            </a:r>
            <a:br>
              <a:rPr lang="en-US" sz="1950">
                <a:solidFill>
                  <a:srgbClr val="0000FF"/>
                </a:solidFill>
                <a:latin typeface="Times New Roman" panose="02020603050405020304" pitchFamily="18" charset="0"/>
              </a:rPr>
            </a:br>
            <a:br>
              <a:rPr lang="en-US" sz="1950">
                <a:solidFill>
                  <a:srgbClr val="0000FF"/>
                </a:solidFill>
                <a:latin typeface="Times New Roman" panose="02020603050405020304" pitchFamily="18" charset="0"/>
              </a:rPr>
            </a:br>
            <a:r>
              <a:rPr lang="en-US" sz="1950">
                <a:solidFill>
                  <a:srgbClr val="0000FF"/>
                </a:solidFill>
                <a:latin typeface="Times New Roman" panose="02020603050405020304" pitchFamily="18" charset="0"/>
              </a:rPr>
              <a:t>    - Ngôn ngữ thi ca: Nguyễn Du đã kết hợp tài tình giữa ngôn ngữ bác học, sử dụng điển tích, thi liệu văn học cổ Trung Hoa với ca dao, tục ngữ, thành ngữ ... nâng lên thành một ngôn ngữ văn chương trong sáng, trau chuốt, mượt mà, mẫu mực. Cho đến nay chưa có nhà thơ Việt Nam nào viết thơ lục bát trên ba nghìn câu hay bằng Nguyễn Du.</a:t>
            </a:r>
            <a:r>
              <a:rPr lang="en-US" sz="1725">
                <a:solidFill>
                  <a:srgbClr val="0000FF"/>
                </a:solidFill>
                <a:latin typeface="Times New Roman" panose="02020603050405020304" pitchFamily="18" charset="0"/>
              </a:rPr>
              <a:t> </a:t>
            </a:r>
            <a:endParaRPr lang="en-US" sz="1725">
              <a:solidFill>
                <a:srgbClr val="0000FF"/>
              </a:solidFill>
              <a:latin typeface="Times New Roman" panose="02020603050405020304" pitchFamily="18" charset="0"/>
            </a:endParaRPr>
          </a:p>
        </p:txBody>
      </p:sp>
      <p:sp>
        <p:nvSpPr>
          <p:cNvPr id="17411" name="Text Box 3"/>
          <p:cNvSpPr txBox="1">
            <a:spLocks noChangeArrowheads="1"/>
          </p:cNvSpPr>
          <p:nvPr/>
        </p:nvSpPr>
        <p:spPr bwMode="auto">
          <a:xfrm>
            <a:off x="2057400" y="1428751"/>
            <a:ext cx="4857750" cy="646331"/>
          </a:xfrm>
          <a:prstGeom prst="rect">
            <a:avLst/>
          </a:prstGeom>
          <a:gradFill rotWithShape="1">
            <a:gsLst>
              <a:gs pos="0">
                <a:schemeClr val="folHlink"/>
              </a:gs>
              <a:gs pos="50000">
                <a:schemeClr val="bg1"/>
              </a:gs>
              <a:gs pos="100000">
                <a:schemeClr val="folHlink"/>
              </a:gs>
            </a:gsLst>
            <a:lin ang="2700000" scaled="1"/>
          </a:gradFill>
          <a:ln w="9525">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i="1">
                <a:solidFill>
                  <a:srgbClr val="0000CC"/>
                </a:solidFill>
                <a:latin typeface="Times New Roman" panose="02020603050405020304" pitchFamily="18" charset="0"/>
              </a:rPr>
              <a:t>	 “ </a:t>
            </a:r>
            <a:r>
              <a:rPr lang="en-US" b="1" i="1">
                <a:solidFill>
                  <a:srgbClr val="0000CC"/>
                </a:solidFill>
                <a:latin typeface="Times New Roman" panose="02020603050405020304" pitchFamily="18" charset="0"/>
              </a:rPr>
              <a:t>Dưới trăng quyên đã gọi hè</a:t>
            </a:r>
            <a:endParaRPr lang="en-US" b="1" i="1">
              <a:solidFill>
                <a:srgbClr val="0000CC"/>
              </a:solidFill>
              <a:latin typeface="Times New Roman" panose="02020603050405020304" pitchFamily="18" charset="0"/>
            </a:endParaRPr>
          </a:p>
          <a:p>
            <a:pPr algn="ctr" eaLnBrk="0" hangingPunct="0"/>
            <a:r>
              <a:rPr lang="en-US" b="1" i="1">
                <a:solidFill>
                  <a:srgbClr val="0000CC"/>
                </a:solidFill>
                <a:latin typeface="Times New Roman" panose="02020603050405020304" pitchFamily="18" charset="0"/>
              </a:rPr>
              <a:t>  Đầu tường lửa lựu lập lòe đơm bông”</a:t>
            </a:r>
            <a:endParaRPr lang="en-US" b="1" i="1">
              <a:solidFill>
                <a:srgbClr val="0000CC"/>
              </a:solidFill>
              <a:latin typeface="Times New Roman" panose="02020603050405020304" pitchFamily="18" charset="0"/>
            </a:endParaRPr>
          </a:p>
        </p:txBody>
      </p:sp>
      <p:sp>
        <p:nvSpPr>
          <p:cNvPr id="17412" name="Text Box 4"/>
          <p:cNvSpPr txBox="1">
            <a:spLocks noChangeArrowheads="1"/>
          </p:cNvSpPr>
          <p:nvPr/>
        </p:nvSpPr>
        <p:spPr bwMode="auto">
          <a:xfrm>
            <a:off x="2057400" y="2228851"/>
            <a:ext cx="4857750" cy="646331"/>
          </a:xfrm>
          <a:prstGeom prst="rect">
            <a:avLst/>
          </a:prstGeom>
          <a:gradFill rotWithShape="1">
            <a:gsLst>
              <a:gs pos="0">
                <a:schemeClr val="folHlink"/>
              </a:gs>
              <a:gs pos="50000">
                <a:schemeClr val="bg1"/>
              </a:gs>
              <a:gs pos="100000">
                <a:schemeClr val="folHlink"/>
              </a:gs>
            </a:gsLst>
            <a:lin ang="2700000" scaled="1"/>
          </a:gradFill>
          <a:ln w="9525">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i="1" dirty="0">
                <a:solidFill>
                  <a:srgbClr val="0000CC"/>
                </a:solidFill>
                <a:latin typeface="Times New Roman" panose="02020603050405020304" pitchFamily="18" charset="0"/>
              </a:rPr>
              <a:t>	 “ </a:t>
            </a:r>
            <a:r>
              <a:rPr lang="en-US" b="1" i="1" dirty="0" err="1">
                <a:solidFill>
                  <a:srgbClr val="0000CC"/>
                </a:solidFill>
                <a:latin typeface="Times New Roman" panose="02020603050405020304" pitchFamily="18" charset="0"/>
              </a:rPr>
              <a:t>Cỏ</a:t>
            </a:r>
            <a:r>
              <a:rPr lang="en-US" b="1" i="1" dirty="0">
                <a:solidFill>
                  <a:srgbClr val="0000CC"/>
                </a:solidFill>
                <a:latin typeface="Times New Roman" panose="02020603050405020304" pitchFamily="18" charset="0"/>
              </a:rPr>
              <a:t> non </a:t>
            </a:r>
            <a:r>
              <a:rPr lang="en-US" b="1" i="1" dirty="0" err="1">
                <a:solidFill>
                  <a:srgbClr val="0000CC"/>
                </a:solidFill>
                <a:latin typeface="Times New Roman" panose="02020603050405020304" pitchFamily="18" charset="0"/>
              </a:rPr>
              <a:t>xanh</a:t>
            </a:r>
            <a:r>
              <a:rPr lang="en-US" b="1" i="1" dirty="0">
                <a:solidFill>
                  <a:srgbClr val="0000CC"/>
                </a:solidFill>
                <a:latin typeface="Times New Roman" panose="02020603050405020304" pitchFamily="18" charset="0"/>
              </a:rPr>
              <a:t> </a:t>
            </a:r>
            <a:r>
              <a:rPr lang="en-US" b="1" i="1" dirty="0" err="1">
                <a:solidFill>
                  <a:srgbClr val="0000CC"/>
                </a:solidFill>
                <a:latin typeface="Times New Roman" panose="02020603050405020304" pitchFamily="18" charset="0"/>
              </a:rPr>
              <a:t>tận</a:t>
            </a:r>
            <a:r>
              <a:rPr lang="en-US" b="1" i="1" dirty="0">
                <a:solidFill>
                  <a:srgbClr val="0000CC"/>
                </a:solidFill>
                <a:latin typeface="Times New Roman" panose="02020603050405020304" pitchFamily="18" charset="0"/>
              </a:rPr>
              <a:t> </a:t>
            </a:r>
            <a:r>
              <a:rPr lang="en-US" b="1" i="1" dirty="0" err="1">
                <a:solidFill>
                  <a:srgbClr val="0000CC"/>
                </a:solidFill>
                <a:latin typeface="Times New Roman" panose="02020603050405020304" pitchFamily="18" charset="0"/>
              </a:rPr>
              <a:t>chân</a:t>
            </a:r>
            <a:r>
              <a:rPr lang="en-US" b="1" i="1" dirty="0">
                <a:solidFill>
                  <a:srgbClr val="0000CC"/>
                </a:solidFill>
                <a:latin typeface="Times New Roman" panose="02020603050405020304" pitchFamily="18" charset="0"/>
              </a:rPr>
              <a:t> </a:t>
            </a:r>
            <a:r>
              <a:rPr lang="en-US" b="1" i="1" dirty="0" err="1">
                <a:solidFill>
                  <a:srgbClr val="0000CC"/>
                </a:solidFill>
                <a:latin typeface="Times New Roman" panose="02020603050405020304" pitchFamily="18" charset="0"/>
              </a:rPr>
              <a:t>trời</a:t>
            </a:r>
            <a:endParaRPr lang="en-US" b="1" i="1" dirty="0">
              <a:solidFill>
                <a:srgbClr val="0000CC"/>
              </a:solidFill>
              <a:latin typeface="Times New Roman" panose="02020603050405020304" pitchFamily="18" charset="0"/>
            </a:endParaRPr>
          </a:p>
          <a:p>
            <a:pPr algn="ctr" eaLnBrk="0" hangingPunct="0"/>
            <a:r>
              <a:rPr lang="en-US" b="1" i="1" dirty="0">
                <a:solidFill>
                  <a:srgbClr val="0000CC"/>
                </a:solidFill>
                <a:latin typeface="Times New Roman" panose="02020603050405020304" pitchFamily="18" charset="0"/>
              </a:rPr>
              <a:t>  </a:t>
            </a:r>
            <a:r>
              <a:rPr lang="en-US" b="1" i="1" dirty="0" err="1">
                <a:solidFill>
                  <a:srgbClr val="0000CC"/>
                </a:solidFill>
                <a:latin typeface="Times New Roman" panose="02020603050405020304" pitchFamily="18" charset="0"/>
              </a:rPr>
              <a:t>Cành</a:t>
            </a:r>
            <a:r>
              <a:rPr lang="en-US" b="1" i="1" dirty="0">
                <a:solidFill>
                  <a:srgbClr val="0000CC"/>
                </a:solidFill>
                <a:latin typeface="Times New Roman" panose="02020603050405020304" pitchFamily="18" charset="0"/>
              </a:rPr>
              <a:t> </a:t>
            </a:r>
            <a:r>
              <a:rPr lang="en-US" b="1" i="1" dirty="0" err="1">
                <a:solidFill>
                  <a:srgbClr val="0000CC"/>
                </a:solidFill>
                <a:latin typeface="Times New Roman" panose="02020603050405020304" pitchFamily="18" charset="0"/>
              </a:rPr>
              <a:t>lê</a:t>
            </a:r>
            <a:r>
              <a:rPr lang="en-US" b="1" i="1" dirty="0">
                <a:solidFill>
                  <a:srgbClr val="0000CC"/>
                </a:solidFill>
                <a:latin typeface="Times New Roman" panose="02020603050405020304" pitchFamily="18" charset="0"/>
              </a:rPr>
              <a:t> </a:t>
            </a:r>
            <a:r>
              <a:rPr lang="en-US" b="1" i="1" dirty="0" err="1">
                <a:solidFill>
                  <a:srgbClr val="0000CC"/>
                </a:solidFill>
                <a:latin typeface="Times New Roman" panose="02020603050405020304" pitchFamily="18" charset="0"/>
              </a:rPr>
              <a:t>trắng</a:t>
            </a:r>
            <a:r>
              <a:rPr lang="en-US" b="1" i="1" dirty="0">
                <a:solidFill>
                  <a:srgbClr val="0000CC"/>
                </a:solidFill>
                <a:latin typeface="Times New Roman" panose="02020603050405020304" pitchFamily="18" charset="0"/>
              </a:rPr>
              <a:t> </a:t>
            </a:r>
            <a:r>
              <a:rPr lang="en-US" b="1" i="1" dirty="0" err="1">
                <a:solidFill>
                  <a:srgbClr val="0000CC"/>
                </a:solidFill>
                <a:latin typeface="Times New Roman" panose="02020603050405020304" pitchFamily="18" charset="0"/>
              </a:rPr>
              <a:t>điểm</a:t>
            </a:r>
            <a:r>
              <a:rPr lang="en-US" b="1" i="1" dirty="0">
                <a:solidFill>
                  <a:srgbClr val="0000CC"/>
                </a:solidFill>
                <a:latin typeface="Times New Roman" panose="02020603050405020304" pitchFamily="18" charset="0"/>
              </a:rPr>
              <a:t> </a:t>
            </a:r>
            <a:r>
              <a:rPr lang="en-US" b="1" i="1" dirty="0" err="1">
                <a:solidFill>
                  <a:srgbClr val="0000CC"/>
                </a:solidFill>
                <a:latin typeface="Times New Roman" panose="02020603050405020304" pitchFamily="18" charset="0"/>
              </a:rPr>
              <a:t>một</a:t>
            </a:r>
            <a:r>
              <a:rPr lang="en-US" b="1" i="1" dirty="0">
                <a:solidFill>
                  <a:srgbClr val="0000CC"/>
                </a:solidFill>
                <a:latin typeface="Times New Roman" panose="02020603050405020304" pitchFamily="18" charset="0"/>
              </a:rPr>
              <a:t> </a:t>
            </a:r>
            <a:r>
              <a:rPr lang="en-US" b="1" i="1" dirty="0" err="1">
                <a:solidFill>
                  <a:srgbClr val="0000CC"/>
                </a:solidFill>
                <a:latin typeface="Times New Roman" panose="02020603050405020304" pitchFamily="18" charset="0"/>
              </a:rPr>
              <a:t>vài</a:t>
            </a:r>
            <a:r>
              <a:rPr lang="en-US" b="1" i="1" dirty="0">
                <a:solidFill>
                  <a:srgbClr val="0000CC"/>
                </a:solidFill>
                <a:latin typeface="Times New Roman" panose="02020603050405020304" pitchFamily="18" charset="0"/>
              </a:rPr>
              <a:t> </a:t>
            </a:r>
            <a:r>
              <a:rPr lang="en-US" b="1" i="1" dirty="0" err="1">
                <a:solidFill>
                  <a:srgbClr val="0000CC"/>
                </a:solidFill>
                <a:latin typeface="Times New Roman" panose="02020603050405020304" pitchFamily="18" charset="0"/>
              </a:rPr>
              <a:t>bông</a:t>
            </a:r>
            <a:r>
              <a:rPr lang="en-US" b="1" i="1" dirty="0">
                <a:solidFill>
                  <a:srgbClr val="0000CC"/>
                </a:solidFill>
                <a:latin typeface="Times New Roman" panose="02020603050405020304" pitchFamily="18" charset="0"/>
              </a:rPr>
              <a:t> </a:t>
            </a:r>
            <a:r>
              <a:rPr lang="en-US" b="1" i="1" dirty="0" err="1">
                <a:solidFill>
                  <a:srgbClr val="0000CC"/>
                </a:solidFill>
                <a:latin typeface="Times New Roman" panose="02020603050405020304" pitchFamily="18" charset="0"/>
              </a:rPr>
              <a:t>hoa</a:t>
            </a:r>
            <a:r>
              <a:rPr lang="en-US" b="1" i="1" dirty="0">
                <a:solidFill>
                  <a:srgbClr val="0000CC"/>
                </a:solidFill>
                <a:latin typeface="Times New Roman" panose="02020603050405020304" pitchFamily="18" charset="0"/>
              </a:rPr>
              <a:t>”</a:t>
            </a:r>
            <a:endParaRPr lang="en-US" b="1" i="1" dirty="0">
              <a:solidFill>
                <a:srgbClr val="0000CC"/>
              </a:solidFill>
              <a:latin typeface="Times New Roman" panose="02020603050405020304" pitchFamily="18" charset="0"/>
            </a:endParaRPr>
          </a:p>
        </p:txBody>
      </p:sp>
      <p:sp>
        <p:nvSpPr>
          <p:cNvPr id="17413" name="Text Box 5"/>
          <p:cNvSpPr txBox="1">
            <a:spLocks noChangeArrowheads="1"/>
          </p:cNvSpPr>
          <p:nvPr/>
        </p:nvSpPr>
        <p:spPr bwMode="auto">
          <a:xfrm>
            <a:off x="2057400" y="3028951"/>
            <a:ext cx="4914900" cy="707886"/>
          </a:xfrm>
          <a:prstGeom prst="rect">
            <a:avLst/>
          </a:prstGeom>
          <a:gradFill rotWithShape="1">
            <a:gsLst>
              <a:gs pos="0">
                <a:schemeClr val="hlink"/>
              </a:gs>
              <a:gs pos="50000">
                <a:srgbClr val="FFFF99"/>
              </a:gs>
              <a:gs pos="100000">
                <a:schemeClr val="hlink"/>
              </a:gs>
            </a:gsLst>
            <a:lin ang="2700000" scaled="1"/>
          </a:gradFill>
          <a:ln w="9525">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b="1" i="1">
                <a:solidFill>
                  <a:srgbClr val="0000CC"/>
                </a:solidFill>
                <a:latin typeface="Times New Roman" panose="02020603050405020304" pitchFamily="18" charset="0"/>
              </a:rPr>
              <a:t>“Long lanh đáy nước in trời</a:t>
            </a:r>
            <a:endParaRPr lang="en-US" sz="2000" b="1" i="1">
              <a:solidFill>
                <a:srgbClr val="0000CC"/>
              </a:solidFill>
              <a:latin typeface="Times New Roman" panose="02020603050405020304" pitchFamily="18" charset="0"/>
            </a:endParaRPr>
          </a:p>
          <a:p>
            <a:pPr algn="ctr" eaLnBrk="0" hangingPunct="0"/>
            <a:r>
              <a:rPr lang="en-US" sz="2000" b="1" i="1">
                <a:solidFill>
                  <a:srgbClr val="0000CC"/>
                </a:solidFill>
                <a:latin typeface="Times New Roman" panose="02020603050405020304" pitchFamily="18" charset="0"/>
              </a:rPr>
              <a:t>Thành xây khói biếc non phơi bóng vàng”</a:t>
            </a:r>
            <a:endParaRPr lang="en-US" sz="2000" b="1" i="1">
              <a:solidFill>
                <a:srgbClr val="0000CC"/>
              </a:solidFill>
              <a:latin typeface="Times New Roman" panose="02020603050405020304" pitchFamily="18" charset="0"/>
            </a:endParaRPr>
          </a:p>
        </p:txBody>
      </p:sp>
      <p:sp>
        <p:nvSpPr>
          <p:cNvPr id="17414" name="Text Box 6"/>
          <p:cNvSpPr txBox="1">
            <a:spLocks noChangeArrowheads="1"/>
          </p:cNvSpPr>
          <p:nvPr/>
        </p:nvSpPr>
        <p:spPr bwMode="auto">
          <a:xfrm>
            <a:off x="2114550" y="3829051"/>
            <a:ext cx="4857750" cy="707886"/>
          </a:xfrm>
          <a:prstGeom prst="rect">
            <a:avLst/>
          </a:prstGeom>
          <a:gradFill rotWithShape="1">
            <a:gsLst>
              <a:gs pos="0">
                <a:schemeClr val="hlink"/>
              </a:gs>
              <a:gs pos="50000">
                <a:srgbClr val="FFFF99"/>
              </a:gs>
              <a:gs pos="100000">
                <a:schemeClr val="hlink"/>
              </a:gs>
            </a:gsLst>
            <a:lin ang="2700000" scaled="1"/>
          </a:gradFill>
          <a:ln w="9525">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b="1" i="1">
                <a:solidFill>
                  <a:srgbClr val="0000CC"/>
                </a:solidFill>
                <a:latin typeface="Times New Roman" panose="02020603050405020304" pitchFamily="18" charset="0"/>
              </a:rPr>
              <a:t>“Sầu đông càng lắc càng đầy</a:t>
            </a:r>
            <a:endParaRPr lang="en-US" sz="2000" b="1" i="1">
              <a:solidFill>
                <a:srgbClr val="0000CC"/>
              </a:solidFill>
              <a:latin typeface="Times New Roman" panose="02020603050405020304" pitchFamily="18" charset="0"/>
            </a:endParaRPr>
          </a:p>
          <a:p>
            <a:pPr algn="ctr" eaLnBrk="0" hangingPunct="0"/>
            <a:r>
              <a:rPr lang="en-US" sz="2000" b="1" i="1">
                <a:solidFill>
                  <a:srgbClr val="0000CC"/>
                </a:solidFill>
                <a:latin typeface="Times New Roman" panose="02020603050405020304" pitchFamily="18" charset="0"/>
              </a:rPr>
              <a:t>Ba thu dọn lại một ngày dài ghê”</a:t>
            </a:r>
            <a:endParaRPr lang="en-US" sz="2000" b="1" i="1">
              <a:solidFill>
                <a:srgbClr val="0000CC"/>
              </a:solidFill>
              <a:latin typeface="Times New Roman" panose="02020603050405020304" pitchFamily="18" charset="0"/>
            </a:endParaRPr>
          </a:p>
        </p:txBody>
      </p:sp>
      <p:sp>
        <p:nvSpPr>
          <p:cNvPr id="17415" name="Text Box 7"/>
          <p:cNvSpPr txBox="1">
            <a:spLocks noChangeArrowheads="1"/>
          </p:cNvSpPr>
          <p:nvPr/>
        </p:nvSpPr>
        <p:spPr bwMode="auto">
          <a:xfrm>
            <a:off x="2114550" y="4629151"/>
            <a:ext cx="4857750" cy="707886"/>
          </a:xfrm>
          <a:prstGeom prst="rect">
            <a:avLst/>
          </a:prstGeom>
          <a:gradFill rotWithShape="1">
            <a:gsLst>
              <a:gs pos="0">
                <a:schemeClr val="hlink"/>
              </a:gs>
              <a:gs pos="50000">
                <a:srgbClr val="FFFF99"/>
              </a:gs>
              <a:gs pos="100000">
                <a:schemeClr val="hlink"/>
              </a:gs>
            </a:gsLst>
            <a:lin ang="2700000" scaled="1"/>
          </a:gradFill>
          <a:ln w="9525">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b="1" i="1">
                <a:solidFill>
                  <a:srgbClr val="0000CC"/>
                </a:solidFill>
                <a:latin typeface="Times New Roman" panose="02020603050405020304" pitchFamily="18" charset="0"/>
              </a:rPr>
              <a:t>      “Người xuống ngựa, kẻ chia bào</a:t>
            </a:r>
            <a:endParaRPr lang="en-US" sz="2000" b="1" i="1">
              <a:solidFill>
                <a:srgbClr val="0000CC"/>
              </a:solidFill>
              <a:latin typeface="Times New Roman" panose="02020603050405020304" pitchFamily="18" charset="0"/>
            </a:endParaRPr>
          </a:p>
          <a:p>
            <a:pPr algn="ctr" eaLnBrk="0" hangingPunct="0"/>
            <a:r>
              <a:rPr lang="en-US" sz="2000" b="1" i="1">
                <a:solidFill>
                  <a:srgbClr val="0000CC"/>
                </a:solidFill>
                <a:latin typeface="Times New Roman" panose="02020603050405020304" pitchFamily="18" charset="0"/>
              </a:rPr>
              <a:t>Rừng phong thu đã nhuốm màu quan san”</a:t>
            </a:r>
            <a:endParaRPr lang="en-US" sz="2000" b="1" i="1">
              <a:solidFill>
                <a:srgbClr val="0000CC"/>
              </a:solidFill>
              <a:latin typeface="Times New Roman" panose="02020603050405020304" pitchFamily="18" charset="0"/>
            </a:endParaRPr>
          </a:p>
        </p:txBody>
      </p:sp>
      <p:sp>
        <p:nvSpPr>
          <p:cNvPr id="17417" name="Text Box 9"/>
          <p:cNvSpPr txBox="1">
            <a:spLocks noChangeArrowheads="1"/>
          </p:cNvSpPr>
          <p:nvPr/>
        </p:nvSpPr>
        <p:spPr bwMode="auto">
          <a:xfrm>
            <a:off x="1743075" y="1045844"/>
            <a:ext cx="565785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Tả</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Mã</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Giám</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Sinh</a:t>
            </a:r>
            <a:r>
              <a:rPr lang="en-US" sz="2000" dirty="0">
                <a:solidFill>
                  <a:srgbClr val="0000FF"/>
                </a:solidFill>
                <a:latin typeface="Times New Roman" panose="02020603050405020304" pitchFamily="18" charset="0"/>
              </a:rPr>
              <a:t> : “</a:t>
            </a:r>
            <a:r>
              <a:rPr lang="en-US" sz="2000" dirty="0" err="1">
                <a:solidFill>
                  <a:srgbClr val="0000FF"/>
                </a:solidFill>
                <a:latin typeface="Times New Roman" panose="02020603050405020304" pitchFamily="18" charset="0"/>
              </a:rPr>
              <a:t>Quá</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niên</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trạc</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ngoại</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tứ</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tuần</a:t>
            </a:r>
            <a:endParaRPr lang="en-US" sz="2000" dirty="0">
              <a:solidFill>
                <a:srgbClr val="0000FF"/>
              </a:solidFill>
              <a:latin typeface="Times New Roman" panose="02020603050405020304" pitchFamily="18" charset="0"/>
            </a:endParaRPr>
          </a:p>
          <a:p>
            <a:pPr>
              <a:spcBef>
                <a:spcPct val="50000"/>
              </a:spcBef>
            </a:pP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Mày</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râu</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nhẵn</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nhụi</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áo</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quần</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bảnh</a:t>
            </a:r>
            <a:r>
              <a:rPr lang="en-US" sz="2000" dirty="0">
                <a:solidFill>
                  <a:srgbClr val="0000FF"/>
                </a:solidFill>
                <a:latin typeface="Times New Roman" panose="02020603050405020304" pitchFamily="18" charset="0"/>
              </a:rPr>
              <a:t> bao</a:t>
            </a:r>
            <a:endParaRPr lang="en-US" sz="2000" dirty="0">
              <a:solidFill>
                <a:srgbClr val="0000FF"/>
              </a:solidFill>
              <a:latin typeface="Times New Roman" panose="02020603050405020304" pitchFamily="18" charset="0"/>
            </a:endParaRPr>
          </a:p>
          <a:p>
            <a:pPr>
              <a:spcBef>
                <a:spcPct val="50000"/>
              </a:spcBef>
            </a:pPr>
            <a:r>
              <a:rPr lang="en-US" sz="2000" dirty="0">
                <a:solidFill>
                  <a:srgbClr val="0000FF"/>
                </a:solidFill>
                <a:latin typeface="Times New Roman" panose="02020603050405020304" pitchFamily="18" charset="0"/>
              </a:rPr>
              <a:t>                    …. </a:t>
            </a:r>
            <a:r>
              <a:rPr lang="en-US" sz="2000" dirty="0" err="1">
                <a:solidFill>
                  <a:srgbClr val="0000FF"/>
                </a:solidFill>
                <a:latin typeface="Times New Roman" panose="02020603050405020304" pitchFamily="18" charset="0"/>
              </a:rPr>
              <a:t>Ghế</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trên</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ngồi</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tót</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sỗ</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sàng</a:t>
            </a:r>
            <a:r>
              <a:rPr lang="en-US" sz="2000" dirty="0">
                <a:solidFill>
                  <a:srgbClr val="0000FF"/>
                </a:solidFill>
                <a:latin typeface="Times New Roman" panose="02020603050405020304" pitchFamily="18" charset="0"/>
              </a:rPr>
              <a:t> …”</a:t>
            </a:r>
            <a:endParaRPr lang="en-US" sz="2000" dirty="0">
              <a:solidFill>
                <a:srgbClr val="0000FF"/>
              </a:solidFill>
              <a:latin typeface="Times New Roman" panose="02020603050405020304" pitchFamily="18" charset="0"/>
            </a:endParaRPr>
          </a:p>
          <a:p>
            <a:pPr>
              <a:spcBef>
                <a:spcPct val="50000"/>
              </a:spcBef>
            </a:pP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Tả</a:t>
            </a:r>
            <a:r>
              <a:rPr lang="en-US" sz="2000" dirty="0">
                <a:solidFill>
                  <a:srgbClr val="0000FF"/>
                </a:solidFill>
                <a:latin typeface="Times New Roman" panose="02020603050405020304" pitchFamily="18" charset="0"/>
              </a:rPr>
              <a:t> Tú </a:t>
            </a:r>
            <a:r>
              <a:rPr lang="en-US" sz="2000" dirty="0" err="1">
                <a:solidFill>
                  <a:srgbClr val="0000FF"/>
                </a:solidFill>
                <a:latin typeface="Times New Roman" panose="02020603050405020304" pitchFamily="18" charset="0"/>
              </a:rPr>
              <a:t>bà</a:t>
            </a:r>
            <a:r>
              <a:rPr lang="en-US" sz="2000" dirty="0">
                <a:solidFill>
                  <a:srgbClr val="0000FF"/>
                </a:solidFill>
                <a:latin typeface="Times New Roman" panose="02020603050405020304" pitchFamily="18" charset="0"/>
              </a:rPr>
              <a:t> : “</a:t>
            </a:r>
            <a:r>
              <a:rPr lang="en-US" sz="2000" dirty="0" err="1">
                <a:solidFill>
                  <a:srgbClr val="0000FF"/>
                </a:solidFill>
                <a:latin typeface="Times New Roman" panose="02020603050405020304" pitchFamily="18" charset="0"/>
              </a:rPr>
              <a:t>Thoắt</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trông</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nhờn</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nhợt</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màu</a:t>
            </a:r>
            <a:r>
              <a:rPr lang="en-US" sz="2000" dirty="0">
                <a:solidFill>
                  <a:srgbClr val="0000FF"/>
                </a:solidFill>
                <a:latin typeface="Times New Roman" panose="02020603050405020304" pitchFamily="18" charset="0"/>
              </a:rPr>
              <a:t> da</a:t>
            </a:r>
            <a:endParaRPr lang="en-US" sz="2000" dirty="0">
              <a:solidFill>
                <a:srgbClr val="0000FF"/>
              </a:solidFill>
              <a:latin typeface="Times New Roman" panose="02020603050405020304" pitchFamily="18" charset="0"/>
            </a:endParaRPr>
          </a:p>
          <a:p>
            <a:pPr>
              <a:spcBef>
                <a:spcPct val="50000"/>
              </a:spcBef>
            </a:pP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Ăn</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gì</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cao</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lớn</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đẫy</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đà</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làm</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sao</a:t>
            </a:r>
            <a:r>
              <a:rPr lang="en-US" sz="2000" dirty="0">
                <a:solidFill>
                  <a:srgbClr val="0000FF"/>
                </a:solidFill>
                <a:latin typeface="Times New Roman" panose="02020603050405020304" pitchFamily="18" charset="0"/>
              </a:rPr>
              <a:t>”.</a:t>
            </a:r>
            <a:endParaRPr lang="en-US" sz="2000" dirty="0">
              <a:solidFill>
                <a:srgbClr val="0000FF"/>
              </a:solidFill>
              <a:latin typeface="Times New Roman" panose="02020603050405020304" pitchFamily="18" charset="0"/>
            </a:endParaRPr>
          </a:p>
          <a:p>
            <a:pPr>
              <a:spcBef>
                <a:spcPct val="50000"/>
              </a:spcBef>
            </a:pP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Tả</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Sở</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Khanh</a:t>
            </a:r>
            <a:r>
              <a:rPr lang="en-US" sz="2000" dirty="0">
                <a:solidFill>
                  <a:srgbClr val="0000FF"/>
                </a:solidFill>
                <a:latin typeface="Times New Roman" panose="02020603050405020304" pitchFamily="18" charset="0"/>
              </a:rPr>
              <a:t> : “</a:t>
            </a:r>
            <a:r>
              <a:rPr lang="en-US" sz="2000" dirty="0" err="1">
                <a:solidFill>
                  <a:srgbClr val="0000FF"/>
                </a:solidFill>
                <a:latin typeface="Times New Roman" panose="02020603050405020304" pitchFamily="18" charset="0"/>
              </a:rPr>
              <a:t>Hình</a:t>
            </a:r>
            <a:r>
              <a:rPr lang="en-US" sz="2000" dirty="0">
                <a:solidFill>
                  <a:srgbClr val="0000FF"/>
                </a:solidFill>
                <a:latin typeface="Times New Roman" panose="02020603050405020304" pitchFamily="18" charset="0"/>
              </a:rPr>
              <a:t> dung </a:t>
            </a:r>
            <a:r>
              <a:rPr lang="en-US" sz="2000" dirty="0" err="1">
                <a:solidFill>
                  <a:srgbClr val="0000FF"/>
                </a:solidFill>
                <a:latin typeface="Times New Roman" panose="02020603050405020304" pitchFamily="18" charset="0"/>
              </a:rPr>
              <a:t>chải</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chuốt</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áo</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khăn</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dịu</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dàng</a:t>
            </a:r>
            <a:endParaRPr lang="en-US" sz="2000" dirty="0">
              <a:solidFill>
                <a:srgbClr val="0000FF"/>
              </a:solidFill>
              <a:latin typeface="Times New Roman" panose="02020603050405020304" pitchFamily="18" charset="0"/>
            </a:endParaRPr>
          </a:p>
          <a:p>
            <a:pPr>
              <a:spcBef>
                <a:spcPct val="50000"/>
              </a:spcBef>
            </a:pPr>
            <a:r>
              <a:rPr lang="en-US" sz="2000" dirty="0">
                <a:solidFill>
                  <a:srgbClr val="0000FF"/>
                </a:solidFill>
                <a:latin typeface="Times New Roman" panose="02020603050405020304" pitchFamily="18" charset="0"/>
              </a:rPr>
              <a:t>                    … </a:t>
            </a:r>
            <a:r>
              <a:rPr lang="en-US" sz="2000" dirty="0" err="1">
                <a:solidFill>
                  <a:srgbClr val="0000FF"/>
                </a:solidFill>
                <a:latin typeface="Times New Roman" panose="02020603050405020304" pitchFamily="18" charset="0"/>
              </a:rPr>
              <a:t>Mặt</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mo</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đã</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thấy</a:t>
            </a:r>
            <a:r>
              <a:rPr lang="en-US" sz="2000" dirty="0">
                <a:solidFill>
                  <a:srgbClr val="0000FF"/>
                </a:solidFill>
                <a:latin typeface="Times New Roman" panose="02020603050405020304" pitchFamily="18" charset="0"/>
              </a:rPr>
              <a:t> ở </a:t>
            </a:r>
            <a:r>
              <a:rPr lang="en-US" sz="2000" dirty="0" err="1">
                <a:solidFill>
                  <a:srgbClr val="0000FF"/>
                </a:solidFill>
                <a:latin typeface="Times New Roman" panose="02020603050405020304" pitchFamily="18" charset="0"/>
              </a:rPr>
              <a:t>đâu</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dẫn</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vào</a:t>
            </a:r>
            <a:r>
              <a:rPr lang="en-US" sz="2000" dirty="0">
                <a:solidFill>
                  <a:srgbClr val="0000FF"/>
                </a:solidFill>
                <a:latin typeface="Times New Roman" panose="02020603050405020304" pitchFamily="18" charset="0"/>
              </a:rPr>
              <a:t>”.</a:t>
            </a:r>
            <a:endParaRPr lang="en-US" sz="2000" dirty="0">
              <a:solidFill>
                <a:srgbClr val="0000FF"/>
              </a:solidFill>
              <a:latin typeface="Times New Roman" panose="02020603050405020304" pitchFamily="18" charset="0"/>
            </a:endParaRPr>
          </a:p>
          <a:p>
            <a:pPr>
              <a:spcBef>
                <a:spcPct val="50000"/>
              </a:spcBef>
            </a:pP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Tả</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Hồ</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Tôn</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Hiến</a:t>
            </a:r>
            <a:r>
              <a:rPr lang="en-US" sz="2000" dirty="0">
                <a:solidFill>
                  <a:srgbClr val="0000FF"/>
                </a:solidFill>
                <a:latin typeface="Times New Roman" panose="02020603050405020304" pitchFamily="18" charset="0"/>
              </a:rPr>
              <a:t> : “Nghe </a:t>
            </a:r>
            <a:r>
              <a:rPr lang="en-US" sz="2000" dirty="0" err="1">
                <a:solidFill>
                  <a:srgbClr val="0000FF"/>
                </a:solidFill>
                <a:latin typeface="Times New Roman" panose="02020603050405020304" pitchFamily="18" charset="0"/>
              </a:rPr>
              <a:t>càng</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đắm</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ngắm</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càng</a:t>
            </a:r>
            <a:r>
              <a:rPr lang="en-US" sz="2000" dirty="0">
                <a:solidFill>
                  <a:srgbClr val="0000FF"/>
                </a:solidFill>
                <a:latin typeface="Times New Roman" panose="02020603050405020304" pitchFamily="18" charset="0"/>
              </a:rPr>
              <a:t> say</a:t>
            </a:r>
            <a:endParaRPr lang="en-US" sz="2000" dirty="0">
              <a:solidFill>
                <a:srgbClr val="0000FF"/>
              </a:solidFill>
              <a:latin typeface="Times New Roman" panose="02020603050405020304" pitchFamily="18" charset="0"/>
            </a:endParaRPr>
          </a:p>
          <a:p>
            <a:pPr>
              <a:spcBef>
                <a:spcPct val="50000"/>
              </a:spcBef>
            </a:pP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Lạ</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cho</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mặt</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sắt</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cũng</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ngây</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vì</a:t>
            </a:r>
            <a:r>
              <a:rPr lang="en-US" sz="2000" dirty="0">
                <a:solidFill>
                  <a:srgbClr val="0000FF"/>
                </a:solidFill>
                <a:latin typeface="Times New Roman" panose="02020603050405020304" pitchFamily="18" charset="0"/>
              </a:rPr>
              <a:t> </a:t>
            </a:r>
            <a:r>
              <a:rPr lang="en-US" sz="2000" dirty="0" err="1">
                <a:solidFill>
                  <a:srgbClr val="0000FF"/>
                </a:solidFill>
                <a:latin typeface="Times New Roman" panose="02020603050405020304" pitchFamily="18" charset="0"/>
              </a:rPr>
              <a:t>tình</a:t>
            </a:r>
            <a:r>
              <a:rPr lang="en-US" sz="2000" dirty="0">
                <a:solidFill>
                  <a:srgbClr val="0000FF"/>
                </a:solidFill>
                <a:latin typeface="Times New Roman" panose="02020603050405020304" pitchFamily="18" charset="0"/>
              </a:rPr>
              <a:t>”.</a:t>
            </a:r>
            <a:endParaRPr lang="en-US" sz="2000"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box(in)">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17410">
                                            <p:txEl>
                                              <p:pRg st="0" end="0"/>
                                            </p:txEl>
                                          </p:spTgt>
                                        </p:tgtEl>
                                      </p:cBhvr>
                                    </p:animEffect>
                                    <p:set>
                                      <p:cBhvr>
                                        <p:cTn id="12" dur="1" fill="hold">
                                          <p:stCondLst>
                                            <p:cond delay="1999"/>
                                          </p:stCondLst>
                                        </p:cTn>
                                        <p:tgtEl>
                                          <p:spTgt spid="17410">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1"/>
                                        </p:tgtEl>
                                        <p:attrNameLst>
                                          <p:attrName>style.visibility</p:attrName>
                                        </p:attrNameLst>
                                      </p:cBhvr>
                                      <p:to>
                                        <p:strVal val="visible"/>
                                      </p:to>
                                    </p:set>
                                    <p:animEffect transition="in" filter="blinds(horizontal)">
                                      <p:cBhvr>
                                        <p:cTn id="17" dur="500"/>
                                        <p:tgtEl>
                                          <p:spTgt spid="174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blinds(horizontal)">
                                      <p:cBhvr>
                                        <p:cTn id="22" dur="500"/>
                                        <p:tgtEl>
                                          <p:spTgt spid="174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413"/>
                                        </p:tgtEl>
                                        <p:attrNameLst>
                                          <p:attrName>style.visibility</p:attrName>
                                        </p:attrNameLst>
                                      </p:cBhvr>
                                      <p:to>
                                        <p:strVal val="visible"/>
                                      </p:to>
                                    </p:set>
                                    <p:animEffect transition="in" filter="blinds(horizontal)">
                                      <p:cBhvr>
                                        <p:cTn id="27" dur="500"/>
                                        <p:tgtEl>
                                          <p:spTgt spid="174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414"/>
                                        </p:tgtEl>
                                        <p:attrNameLst>
                                          <p:attrName>style.visibility</p:attrName>
                                        </p:attrNameLst>
                                      </p:cBhvr>
                                      <p:to>
                                        <p:strVal val="visible"/>
                                      </p:to>
                                    </p:set>
                                    <p:animEffect transition="in" filter="blinds(horizontal)">
                                      <p:cBhvr>
                                        <p:cTn id="32" dur="500"/>
                                        <p:tgtEl>
                                          <p:spTgt spid="174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415"/>
                                        </p:tgtEl>
                                        <p:attrNameLst>
                                          <p:attrName>style.visibility</p:attrName>
                                        </p:attrNameLst>
                                      </p:cBhvr>
                                      <p:to>
                                        <p:strVal val="visible"/>
                                      </p:to>
                                    </p:set>
                                    <p:animEffect transition="in" filter="blinds(horizontal)">
                                      <p:cBhvr>
                                        <p:cTn id="37" dur="500"/>
                                        <p:tgtEl>
                                          <p:spTgt spid="1741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17411"/>
                                        </p:tgtEl>
                                        <p:attrNameLst>
                                          <p:attrName>ppt_x</p:attrName>
                                        </p:attrNameLst>
                                      </p:cBhvr>
                                      <p:tavLst>
                                        <p:tav tm="0">
                                          <p:val>
                                            <p:strVal val="ppt_x"/>
                                          </p:val>
                                        </p:tav>
                                        <p:tav tm="100000">
                                          <p:val>
                                            <p:strVal val="ppt_x"/>
                                          </p:val>
                                        </p:tav>
                                      </p:tavLst>
                                    </p:anim>
                                    <p:anim calcmode="lin" valueType="num">
                                      <p:cBhvr additive="base">
                                        <p:cTn id="42" dur="500"/>
                                        <p:tgtEl>
                                          <p:spTgt spid="17411"/>
                                        </p:tgtEl>
                                        <p:attrNameLst>
                                          <p:attrName>ppt_y</p:attrName>
                                        </p:attrNameLst>
                                      </p:cBhvr>
                                      <p:tavLst>
                                        <p:tav tm="0">
                                          <p:val>
                                            <p:strVal val="ppt_y"/>
                                          </p:val>
                                        </p:tav>
                                        <p:tav tm="100000">
                                          <p:val>
                                            <p:strVal val="1+ppt_h/2"/>
                                          </p:val>
                                        </p:tav>
                                      </p:tavLst>
                                    </p:anim>
                                    <p:set>
                                      <p:cBhvr>
                                        <p:cTn id="43" dur="1" fill="hold">
                                          <p:stCondLst>
                                            <p:cond delay="499"/>
                                          </p:stCondLst>
                                        </p:cTn>
                                        <p:tgtEl>
                                          <p:spTgt spid="17411"/>
                                        </p:tgtEl>
                                        <p:attrNameLst>
                                          <p:attrName>style.visibility</p:attrName>
                                        </p:attrNameLst>
                                      </p:cBhvr>
                                      <p:to>
                                        <p:strVal val="hidden"/>
                                      </p:to>
                                    </p:set>
                                  </p:childTnLst>
                                </p:cTn>
                              </p:par>
                              <p:par>
                                <p:cTn id="44" presetID="2" presetClass="exit" presetSubtype="4" fill="hold" grpId="1" nodeType="withEffect">
                                  <p:stCondLst>
                                    <p:cond delay="0"/>
                                  </p:stCondLst>
                                  <p:childTnLst>
                                    <p:anim calcmode="lin" valueType="num">
                                      <p:cBhvr additive="base">
                                        <p:cTn id="45" dur="500"/>
                                        <p:tgtEl>
                                          <p:spTgt spid="17412"/>
                                        </p:tgtEl>
                                        <p:attrNameLst>
                                          <p:attrName>ppt_x</p:attrName>
                                        </p:attrNameLst>
                                      </p:cBhvr>
                                      <p:tavLst>
                                        <p:tav tm="0">
                                          <p:val>
                                            <p:strVal val="ppt_x"/>
                                          </p:val>
                                        </p:tav>
                                        <p:tav tm="100000">
                                          <p:val>
                                            <p:strVal val="ppt_x"/>
                                          </p:val>
                                        </p:tav>
                                      </p:tavLst>
                                    </p:anim>
                                    <p:anim calcmode="lin" valueType="num">
                                      <p:cBhvr additive="base">
                                        <p:cTn id="46" dur="500"/>
                                        <p:tgtEl>
                                          <p:spTgt spid="17412"/>
                                        </p:tgtEl>
                                        <p:attrNameLst>
                                          <p:attrName>ppt_y</p:attrName>
                                        </p:attrNameLst>
                                      </p:cBhvr>
                                      <p:tavLst>
                                        <p:tav tm="0">
                                          <p:val>
                                            <p:strVal val="ppt_y"/>
                                          </p:val>
                                        </p:tav>
                                        <p:tav tm="100000">
                                          <p:val>
                                            <p:strVal val="1+ppt_h/2"/>
                                          </p:val>
                                        </p:tav>
                                      </p:tavLst>
                                    </p:anim>
                                    <p:set>
                                      <p:cBhvr>
                                        <p:cTn id="47" dur="1" fill="hold">
                                          <p:stCondLst>
                                            <p:cond delay="499"/>
                                          </p:stCondLst>
                                        </p:cTn>
                                        <p:tgtEl>
                                          <p:spTgt spid="17412"/>
                                        </p:tgtEl>
                                        <p:attrNameLst>
                                          <p:attrName>style.visibility</p:attrName>
                                        </p:attrNameLst>
                                      </p:cBhvr>
                                      <p:to>
                                        <p:strVal val="hidden"/>
                                      </p:to>
                                    </p:set>
                                  </p:childTnLst>
                                </p:cTn>
                              </p:par>
                              <p:par>
                                <p:cTn id="48" presetID="2" presetClass="exit" presetSubtype="4" fill="hold" grpId="1" nodeType="withEffect">
                                  <p:stCondLst>
                                    <p:cond delay="0"/>
                                  </p:stCondLst>
                                  <p:childTnLst>
                                    <p:anim calcmode="lin" valueType="num">
                                      <p:cBhvr additive="base">
                                        <p:cTn id="49" dur="500"/>
                                        <p:tgtEl>
                                          <p:spTgt spid="17413"/>
                                        </p:tgtEl>
                                        <p:attrNameLst>
                                          <p:attrName>ppt_x</p:attrName>
                                        </p:attrNameLst>
                                      </p:cBhvr>
                                      <p:tavLst>
                                        <p:tav tm="0">
                                          <p:val>
                                            <p:strVal val="ppt_x"/>
                                          </p:val>
                                        </p:tav>
                                        <p:tav tm="100000">
                                          <p:val>
                                            <p:strVal val="ppt_x"/>
                                          </p:val>
                                        </p:tav>
                                      </p:tavLst>
                                    </p:anim>
                                    <p:anim calcmode="lin" valueType="num">
                                      <p:cBhvr additive="base">
                                        <p:cTn id="50" dur="500"/>
                                        <p:tgtEl>
                                          <p:spTgt spid="17413"/>
                                        </p:tgtEl>
                                        <p:attrNameLst>
                                          <p:attrName>ppt_y</p:attrName>
                                        </p:attrNameLst>
                                      </p:cBhvr>
                                      <p:tavLst>
                                        <p:tav tm="0">
                                          <p:val>
                                            <p:strVal val="ppt_y"/>
                                          </p:val>
                                        </p:tav>
                                        <p:tav tm="100000">
                                          <p:val>
                                            <p:strVal val="1+ppt_h/2"/>
                                          </p:val>
                                        </p:tav>
                                      </p:tavLst>
                                    </p:anim>
                                    <p:set>
                                      <p:cBhvr>
                                        <p:cTn id="51" dur="1" fill="hold">
                                          <p:stCondLst>
                                            <p:cond delay="499"/>
                                          </p:stCondLst>
                                        </p:cTn>
                                        <p:tgtEl>
                                          <p:spTgt spid="17413"/>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500"/>
                                        <p:tgtEl>
                                          <p:spTgt spid="17414"/>
                                        </p:tgtEl>
                                        <p:attrNameLst>
                                          <p:attrName>ppt_x</p:attrName>
                                        </p:attrNameLst>
                                      </p:cBhvr>
                                      <p:tavLst>
                                        <p:tav tm="0">
                                          <p:val>
                                            <p:strVal val="ppt_x"/>
                                          </p:val>
                                        </p:tav>
                                        <p:tav tm="100000">
                                          <p:val>
                                            <p:strVal val="ppt_x"/>
                                          </p:val>
                                        </p:tav>
                                      </p:tavLst>
                                    </p:anim>
                                    <p:anim calcmode="lin" valueType="num">
                                      <p:cBhvr additive="base">
                                        <p:cTn id="54" dur="500"/>
                                        <p:tgtEl>
                                          <p:spTgt spid="17414"/>
                                        </p:tgtEl>
                                        <p:attrNameLst>
                                          <p:attrName>ppt_y</p:attrName>
                                        </p:attrNameLst>
                                      </p:cBhvr>
                                      <p:tavLst>
                                        <p:tav tm="0">
                                          <p:val>
                                            <p:strVal val="ppt_y"/>
                                          </p:val>
                                        </p:tav>
                                        <p:tav tm="100000">
                                          <p:val>
                                            <p:strVal val="1+ppt_h/2"/>
                                          </p:val>
                                        </p:tav>
                                      </p:tavLst>
                                    </p:anim>
                                    <p:set>
                                      <p:cBhvr>
                                        <p:cTn id="55" dur="1" fill="hold">
                                          <p:stCondLst>
                                            <p:cond delay="499"/>
                                          </p:stCondLst>
                                        </p:cTn>
                                        <p:tgtEl>
                                          <p:spTgt spid="17414"/>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17415"/>
                                        </p:tgtEl>
                                        <p:attrNameLst>
                                          <p:attrName>ppt_x</p:attrName>
                                        </p:attrNameLst>
                                      </p:cBhvr>
                                      <p:tavLst>
                                        <p:tav tm="0">
                                          <p:val>
                                            <p:strVal val="ppt_x"/>
                                          </p:val>
                                        </p:tav>
                                        <p:tav tm="100000">
                                          <p:val>
                                            <p:strVal val="ppt_x"/>
                                          </p:val>
                                        </p:tav>
                                      </p:tavLst>
                                    </p:anim>
                                    <p:anim calcmode="lin" valueType="num">
                                      <p:cBhvr additive="base">
                                        <p:cTn id="58" dur="500"/>
                                        <p:tgtEl>
                                          <p:spTgt spid="17415"/>
                                        </p:tgtEl>
                                        <p:attrNameLst>
                                          <p:attrName>ppt_y</p:attrName>
                                        </p:attrNameLst>
                                      </p:cBhvr>
                                      <p:tavLst>
                                        <p:tav tm="0">
                                          <p:val>
                                            <p:strVal val="ppt_y"/>
                                          </p:val>
                                        </p:tav>
                                        <p:tav tm="100000">
                                          <p:val>
                                            <p:strVal val="1+ppt_h/2"/>
                                          </p:val>
                                        </p:tav>
                                      </p:tavLst>
                                    </p:anim>
                                    <p:set>
                                      <p:cBhvr>
                                        <p:cTn id="59" dur="1" fill="hold">
                                          <p:stCondLst>
                                            <p:cond delay="499"/>
                                          </p:stCondLst>
                                        </p:cTn>
                                        <p:tgtEl>
                                          <p:spTgt spid="1741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17417"/>
                                        </p:tgtEl>
                                        <p:attrNameLst>
                                          <p:attrName>style.visibility</p:attrName>
                                        </p:attrNameLst>
                                      </p:cBhvr>
                                      <p:to>
                                        <p:strVal val="visible"/>
                                      </p:to>
                                    </p:set>
                                    <p:animEffect transition="in" filter="diamond(in)">
                                      <p:cBhvr>
                                        <p:cTn id="64" dur="1000"/>
                                        <p:tgtEl>
                                          <p:spTgt spid="17417"/>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xit" presetSubtype="16" fill="hold" grpId="1" nodeType="clickEffect">
                                  <p:stCondLst>
                                    <p:cond delay="0"/>
                                  </p:stCondLst>
                                  <p:childTnLst>
                                    <p:animEffect transition="out" filter="box(in)">
                                      <p:cBhvr>
                                        <p:cTn id="68" dur="500"/>
                                        <p:tgtEl>
                                          <p:spTgt spid="17417"/>
                                        </p:tgtEl>
                                      </p:cBhvr>
                                    </p:animEffect>
                                    <p:set>
                                      <p:cBhvr>
                                        <p:cTn id="69" dur="1" fill="hold">
                                          <p:stCondLst>
                                            <p:cond delay="499"/>
                                          </p:stCondLst>
                                        </p:cTn>
                                        <p:tgtEl>
                                          <p:spTgt spid="174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P spid="17411" grpId="0" animBg="1"/>
      <p:bldP spid="17411" grpId="1" animBg="1"/>
      <p:bldP spid="17412" grpId="0" animBg="1"/>
      <p:bldP spid="17412" grpId="1" animBg="1"/>
      <p:bldP spid="17413" grpId="0" animBg="1"/>
      <p:bldP spid="17413" grpId="1" animBg="1"/>
      <p:bldP spid="17414" grpId="0" animBg="1"/>
      <p:bldP spid="17414" grpId="1" animBg="1"/>
      <p:bldP spid="17415" grpId="0" animBg="1"/>
      <p:bldP spid="17415" grpId="1" animBg="1"/>
      <p:bldP spid="17417" grpId="0"/>
      <p:bldP spid="17417"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900" y="6172200"/>
            <a:ext cx="800100" cy="685800"/>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descr="25%"/>
          <p:cNvSpPr txBox="1">
            <a:spLocks noChangeArrowheads="1"/>
          </p:cNvSpPr>
          <p:nvPr/>
        </p:nvSpPr>
        <p:spPr bwMode="auto">
          <a:xfrm>
            <a:off x="1676400" y="1143000"/>
            <a:ext cx="4114800" cy="4948238"/>
          </a:xfrm>
          <a:prstGeom prst="rect">
            <a:avLst/>
          </a:prstGeom>
          <a:pattFill prst="pct25">
            <a:fgClr>
              <a:schemeClr val="accent1"/>
            </a:fgClr>
            <a:bgClr>
              <a:schemeClr val="bg1"/>
            </a:bgClr>
          </a:pattFill>
          <a:ln w="9525">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u="sng">
                <a:solidFill>
                  <a:srgbClr val="FF3300"/>
                </a:solidFill>
                <a:latin typeface="Times New Roman" panose="02020603050405020304" pitchFamily="18" charset="0"/>
              </a:rPr>
              <a:t>5 kỷ lục thế giới</a:t>
            </a:r>
            <a:r>
              <a:rPr lang="en-US" sz="2000" i="1">
                <a:latin typeface="Times New Roman" panose="02020603050405020304" pitchFamily="18" charset="0"/>
              </a:rPr>
              <a:t> </a:t>
            </a:r>
            <a:br>
              <a:rPr lang="en-US" sz="2000" i="1">
                <a:latin typeface="Times New Roman" panose="02020603050405020304" pitchFamily="18" charset="0"/>
              </a:rPr>
            </a:br>
            <a:r>
              <a:rPr lang="en-US" sz="2000">
                <a:solidFill>
                  <a:srgbClr val="0000FF"/>
                </a:solidFill>
                <a:latin typeface="Times New Roman" panose="02020603050405020304" pitchFamily="18" charset="0"/>
              </a:rPr>
              <a:t>1.</a:t>
            </a:r>
            <a:r>
              <a:rPr lang="en-US" sz="2000" i="1">
                <a:solidFill>
                  <a:srgbClr val="0000FF"/>
                </a:solidFill>
                <a:latin typeface="Times New Roman" panose="02020603050405020304" pitchFamily="18" charset="0"/>
              </a:rPr>
              <a:t> </a:t>
            </a:r>
            <a:r>
              <a:rPr lang="en-US" sz="2000">
                <a:solidFill>
                  <a:srgbClr val="0000FF"/>
                </a:solidFill>
                <a:latin typeface="Times New Roman" panose="02020603050405020304" pitchFamily="18" charset="0"/>
              </a:rPr>
              <a:t>Truyện Kiều</a:t>
            </a:r>
            <a:r>
              <a:rPr lang="en-US" sz="2000" i="1">
                <a:solidFill>
                  <a:srgbClr val="0000FF"/>
                </a:solidFill>
                <a:latin typeface="Times New Roman" panose="02020603050405020304" pitchFamily="18" charset="0"/>
              </a:rPr>
              <a:t> </a:t>
            </a:r>
            <a:r>
              <a:rPr lang="en-US" sz="2000">
                <a:solidFill>
                  <a:srgbClr val="0000FF"/>
                </a:solidFill>
                <a:latin typeface="Times New Roman" panose="02020603050405020304" pitchFamily="18" charset="0"/>
              </a:rPr>
              <a:t>là quyển sách duy nhất trên thế giới có được hiện tượng chắp nhặt những câu thơ ở các chỗ khác nhau để thành nhiều bài thơ mới.</a:t>
            </a:r>
            <a:br>
              <a:rPr lang="en-US" sz="2000">
                <a:solidFill>
                  <a:srgbClr val="0000FF"/>
                </a:solidFill>
                <a:latin typeface="Times New Roman" panose="02020603050405020304" pitchFamily="18" charset="0"/>
              </a:rPr>
            </a:br>
            <a:r>
              <a:rPr lang="en-US" sz="2000">
                <a:solidFill>
                  <a:srgbClr val="0000FF"/>
                </a:solidFill>
                <a:latin typeface="Times New Roman" panose="02020603050405020304" pitchFamily="18" charset="0"/>
              </a:rPr>
              <a:t>2. Là thi phẩm dài có nhiều bản dịch nhất ra cùng một ngoại ngữ.</a:t>
            </a:r>
            <a:br>
              <a:rPr lang="en-US" sz="2000">
                <a:solidFill>
                  <a:srgbClr val="0000FF"/>
                </a:solidFill>
                <a:latin typeface="Times New Roman" panose="02020603050405020304" pitchFamily="18" charset="0"/>
              </a:rPr>
            </a:br>
            <a:r>
              <a:rPr lang="en-US" sz="2000">
                <a:solidFill>
                  <a:srgbClr val="0000FF"/>
                </a:solidFill>
                <a:latin typeface="Times New Roman" panose="02020603050405020304" pitchFamily="18" charset="0"/>
              </a:rPr>
              <a:t>3. Là thi phẩm có nhiều người viết về phần tiếp theo nhất trên thế giới. </a:t>
            </a:r>
            <a:br>
              <a:rPr lang="en-US" sz="2000">
                <a:solidFill>
                  <a:srgbClr val="0000FF"/>
                </a:solidFill>
                <a:latin typeface="Times New Roman" panose="02020603050405020304" pitchFamily="18" charset="0"/>
              </a:rPr>
            </a:br>
            <a:r>
              <a:rPr lang="en-US" sz="2000">
                <a:solidFill>
                  <a:srgbClr val="0000FF"/>
                </a:solidFill>
                <a:latin typeface="Times New Roman" panose="02020603050405020304" pitchFamily="18" charset="0"/>
              </a:rPr>
              <a:t>4. Là cuốn sách duy nhất trên thế giới mà người ta có thể đọc ngược từ cuối lên đến đầu. </a:t>
            </a:r>
            <a:br>
              <a:rPr lang="en-US" sz="2000">
                <a:solidFill>
                  <a:srgbClr val="0000FF"/>
                </a:solidFill>
                <a:latin typeface="Times New Roman" panose="02020603050405020304" pitchFamily="18" charset="0"/>
              </a:rPr>
            </a:br>
            <a:r>
              <a:rPr lang="en-US" sz="2000">
                <a:solidFill>
                  <a:srgbClr val="0000FF"/>
                </a:solidFill>
                <a:latin typeface="Times New Roman" panose="02020603050405020304" pitchFamily="18" charset="0"/>
              </a:rPr>
              <a:t>5. Cuốn sách duy nhất trên thế giới tạo ra quanh nó cả một loạt những loại hình văn hoá.</a:t>
            </a:r>
            <a:br>
              <a:rPr lang="en-US" sz="2000">
                <a:solidFill>
                  <a:srgbClr val="0000FF"/>
                </a:solidFill>
                <a:latin typeface="Times New Roman" panose="02020603050405020304" pitchFamily="18" charset="0"/>
              </a:rPr>
            </a:br>
            <a:endParaRPr lang="en-US" sz="1800" i="1">
              <a:solidFill>
                <a:srgbClr val="0000FF"/>
              </a:solidFill>
            </a:endParaRPr>
          </a:p>
        </p:txBody>
      </p:sp>
      <p:sp>
        <p:nvSpPr>
          <p:cNvPr id="18436" name="Text Box 4" descr="25%"/>
          <p:cNvSpPr txBox="1">
            <a:spLocks noChangeArrowheads="1"/>
          </p:cNvSpPr>
          <p:nvPr/>
        </p:nvSpPr>
        <p:spPr bwMode="auto">
          <a:xfrm>
            <a:off x="304800" y="1143000"/>
            <a:ext cx="8534400" cy="5126038"/>
          </a:xfrm>
          <a:prstGeom prst="rect">
            <a:avLst/>
          </a:prstGeom>
          <a:pattFill prst="pct25">
            <a:fgClr>
              <a:schemeClr val="accent1"/>
            </a:fgClr>
            <a:bgClr>
              <a:schemeClr val="bg1"/>
            </a:bgClr>
          </a:pattFill>
          <a:ln w="9525">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i="1" u="sng">
                <a:solidFill>
                  <a:srgbClr val="FF3300"/>
                </a:solidFill>
                <a:latin typeface="Times New Roman" panose="02020603050405020304" pitchFamily="18" charset="0"/>
              </a:rPr>
              <a:t>7 kỷ lục Việt Nam.</a:t>
            </a:r>
            <a:r>
              <a:rPr lang="en-US" sz="2200" b="1" u="sng">
                <a:solidFill>
                  <a:srgbClr val="FF3300"/>
                </a:solidFill>
                <a:latin typeface="Times New Roman" panose="02020603050405020304" pitchFamily="18" charset="0"/>
              </a:rPr>
              <a:t> </a:t>
            </a:r>
            <a:br>
              <a:rPr lang="en-US" sz="2200" b="1" u="sng">
                <a:solidFill>
                  <a:srgbClr val="FF3300"/>
                </a:solidFill>
                <a:latin typeface="Times New Roman" panose="02020603050405020304" pitchFamily="18" charset="0"/>
              </a:rPr>
            </a:br>
            <a:r>
              <a:rPr lang="en-US" sz="2200">
                <a:solidFill>
                  <a:srgbClr val="0000FF"/>
                </a:solidFill>
                <a:latin typeface="Times New Roman" panose="02020603050405020304" pitchFamily="18" charset="0"/>
              </a:rPr>
              <a:t>1. Là tác phẩm đã đưa một nhà thơ lên hàng danh nhân văn hoá thế giới. </a:t>
            </a:r>
            <a:br>
              <a:rPr lang="en-US" sz="2200">
                <a:solidFill>
                  <a:srgbClr val="0000FF"/>
                </a:solidFill>
                <a:latin typeface="Times New Roman" panose="02020603050405020304" pitchFamily="18" charset="0"/>
              </a:rPr>
            </a:br>
            <a:r>
              <a:rPr lang="en-US" sz="2200">
                <a:solidFill>
                  <a:srgbClr val="0000FF"/>
                </a:solidFill>
                <a:latin typeface="Times New Roman" panose="02020603050405020304" pitchFamily="18" charset="0"/>
              </a:rPr>
              <a:t>2. Là cuốn sách duy nhất không phải viết ra để bói mà người dân vẫn dùng bói, được ông Phạm Đan Quế</a:t>
            </a:r>
            <a:r>
              <a:rPr lang="en-US" sz="1800"/>
              <a:t>  </a:t>
            </a:r>
            <a:r>
              <a:rPr lang="en-US" sz="2200">
                <a:solidFill>
                  <a:srgbClr val="0000FF"/>
                </a:solidFill>
                <a:latin typeface="Times New Roman" panose="02020603050405020304" pitchFamily="18" charset="0"/>
              </a:rPr>
              <a:t>trình bày riêng thành quyển: Bói Kiều như một nét văn hoá. </a:t>
            </a:r>
            <a:br>
              <a:rPr lang="en-US" sz="2200">
                <a:solidFill>
                  <a:srgbClr val="0000FF"/>
                </a:solidFill>
                <a:latin typeface="Times New Roman" panose="02020603050405020304" pitchFamily="18" charset="0"/>
              </a:rPr>
            </a:br>
            <a:r>
              <a:rPr lang="en-US" sz="2200">
                <a:solidFill>
                  <a:srgbClr val="0000FF"/>
                </a:solidFill>
                <a:latin typeface="Times New Roman" panose="02020603050405020304" pitchFamily="18" charset="0"/>
              </a:rPr>
              <a:t>3. Là quyển sách có được hiện tượng vịnh Kiều với hàng ngàn bài thơ vịnh. </a:t>
            </a:r>
            <a:br>
              <a:rPr lang="en-US" sz="2200">
                <a:solidFill>
                  <a:srgbClr val="0000FF"/>
                </a:solidFill>
                <a:latin typeface="Times New Roman" panose="02020603050405020304" pitchFamily="18" charset="0"/>
              </a:rPr>
            </a:br>
            <a:r>
              <a:rPr lang="en-US" sz="2200">
                <a:solidFill>
                  <a:srgbClr val="0000FF"/>
                </a:solidFill>
                <a:latin typeface="Times New Roman" panose="02020603050405020304" pitchFamily="18" charset="0"/>
              </a:rPr>
              <a:t>4. Bộ phim đầu tiên của Việt Nam ra đời năm 1924 tại Hà Nội mang tên Kim Vân Kiều. </a:t>
            </a:r>
            <a:br>
              <a:rPr lang="en-US" sz="2200">
                <a:solidFill>
                  <a:srgbClr val="0000FF"/>
                </a:solidFill>
                <a:latin typeface="Times New Roman" panose="02020603050405020304" pitchFamily="18" charset="0"/>
              </a:rPr>
            </a:br>
            <a:r>
              <a:rPr lang="en-US" sz="2200">
                <a:solidFill>
                  <a:srgbClr val="0000FF"/>
                </a:solidFill>
                <a:latin typeface="Times New Roman" panose="02020603050405020304" pitchFamily="18" charset="0"/>
              </a:rPr>
              <a:t>5. Thi phẩm có sách đề cập đến nhiều nhất với hàng trăm cuốn. </a:t>
            </a:r>
            <a:br>
              <a:rPr lang="en-US" sz="2200">
                <a:solidFill>
                  <a:srgbClr val="0000FF"/>
                </a:solidFill>
                <a:latin typeface="Times New Roman" panose="02020603050405020304" pitchFamily="18" charset="0"/>
              </a:rPr>
            </a:br>
            <a:r>
              <a:rPr lang="en-US" sz="2200">
                <a:solidFill>
                  <a:srgbClr val="0000FF"/>
                </a:solidFill>
                <a:latin typeface="Times New Roman" panose="02020603050405020304" pitchFamily="18" charset="0"/>
              </a:rPr>
              <a:t>6. Là quyển sách gây nhiều giai thoại nhất. </a:t>
            </a:r>
            <a:br>
              <a:rPr lang="en-US" sz="2200">
                <a:solidFill>
                  <a:srgbClr val="0000FF"/>
                </a:solidFill>
                <a:latin typeface="Times New Roman" panose="02020603050405020304" pitchFamily="18" charset="0"/>
              </a:rPr>
            </a:br>
            <a:r>
              <a:rPr lang="en-US" sz="2200">
                <a:solidFill>
                  <a:srgbClr val="0000FF"/>
                </a:solidFill>
                <a:latin typeface="Times New Roman" panose="02020603050405020304" pitchFamily="18" charset="0"/>
              </a:rPr>
              <a:t>7. Là cuốn sách được viết và đóng thành Truyện Kiều độc bản bằng chữ quốc ngữ nặng nhất ở VN do nhà thư pháp Nguyễn Đình thực hiện, nặng 50kg, trên khổ giấy 1m x 1,6m, hiện trưng bày tại Khu di tích Nguyễn Du huyện Nghi Xuân, Hà Tĩnh.</a:t>
            </a:r>
            <a:endParaRPr lang="en-US" sz="2200">
              <a:solidFill>
                <a:srgbClr val="0000FF"/>
              </a:solidFill>
              <a:latin typeface="Times New Roman" panose="02020603050405020304" pitchFamily="18" charset="0"/>
            </a:endParaRPr>
          </a:p>
        </p:txBody>
      </p:sp>
      <p:sp>
        <p:nvSpPr>
          <p:cNvPr id="6" name="Text Box 4"/>
          <p:cNvSpPr txBox="1">
            <a:spLocks noChangeArrowheads="1"/>
          </p:cNvSpPr>
          <p:nvPr/>
        </p:nvSpPr>
        <p:spPr bwMode="auto">
          <a:xfrm>
            <a:off x="0" y="3175"/>
            <a:ext cx="8915400" cy="461665"/>
          </a:xfrm>
          <a:prstGeom prst="rect">
            <a:avLst/>
          </a:prstGeom>
          <a:noFill/>
          <a:ln w="9525">
            <a:noFill/>
            <a:miter lim="800000"/>
          </a:ln>
          <a:effectLst/>
        </p:spPr>
        <p:txBody>
          <a:bodyPr>
            <a:spAutoFit/>
          </a:bodyPr>
          <a:lstStyle/>
          <a:p>
            <a:pPr algn="ctr">
              <a:spcBef>
                <a:spcPct val="50000"/>
              </a:spcBef>
              <a:defRPr/>
            </a:pPr>
            <a:r>
              <a:rPr lang="vi-VN"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2400" b="1" dirty="0">
                <a:solidFill>
                  <a:srgbClr val="FF0000"/>
                </a:solidFill>
                <a:effectLst>
                  <a:outerShdw blurRad="38100" dist="38100" dir="2700000" algn="tl">
                    <a:srgbClr val="C0C0C0"/>
                  </a:outerShdw>
                </a:effectLst>
                <a:latin typeface=".VnTimeH" panose="020B7200000000000000" pitchFamily="34" charset="0"/>
              </a:rPr>
              <a:t> 2</a:t>
            </a:r>
            <a:r>
              <a:rPr lang="vi-VN" sz="2400" b="1" dirty="0">
                <a:solidFill>
                  <a:srgbClr val="FF0000"/>
                </a:solidFill>
                <a:effectLst>
                  <a:outerShdw blurRad="38100" dist="38100" dir="2700000" algn="tl">
                    <a:srgbClr val="C0C0C0"/>
                  </a:outerShdw>
                </a:effectLst>
                <a:latin typeface=".VnTimeH" panose="020B7200000000000000" pitchFamily="34" charset="0"/>
              </a:rPr>
              <a:t>1, 22</a:t>
            </a:r>
            <a:r>
              <a:rPr lang="en-US" sz="2400" b="1" dirty="0">
                <a:solidFill>
                  <a:srgbClr val="FF0000"/>
                </a:solidFill>
                <a:effectLst>
                  <a:outerShdw blurRad="38100" dist="38100" dir="2700000" algn="tl">
                    <a:srgbClr val="C0C0C0"/>
                  </a:outerShdw>
                </a:effectLst>
                <a:latin typeface=".VnTimeH" panose="020B7200000000000000" pitchFamily="34" charset="0"/>
              </a:rPr>
              <a:t>:</a:t>
            </a:r>
            <a:r>
              <a:rPr lang="vi-VN" sz="2400" b="1" dirty="0">
                <a:solidFill>
                  <a:srgbClr val="FF0000"/>
                </a:solidFill>
                <a:effectLst>
                  <a:outerShdw blurRad="38100" dist="38100" dir="2700000" algn="tl">
                    <a:srgbClr val="C0C0C0"/>
                  </a:outerShdw>
                </a:effectLst>
                <a:latin typeface=".VnTimeH" panose="020B7200000000000000" pitchFamily="34" charset="0"/>
              </a:rPr>
              <a:t> </a:t>
            </a:r>
            <a:r>
              <a:rPr lang="en-US" sz="2400" b="1" dirty="0">
                <a:solidFill>
                  <a:srgbClr val="FF0000"/>
                </a:solidFill>
                <a:latin typeface=".VnTimeH" panose="020B7200000000000000" pitchFamily="34" charset="0"/>
              </a:rPr>
              <a:t>“TruyÖn </a:t>
            </a:r>
            <a:r>
              <a:rPr lang="en-US" sz="2400" b="1" dirty="0" err="1">
                <a:solidFill>
                  <a:srgbClr val="FF0000"/>
                </a:solidFill>
                <a:latin typeface=".VnTimeH" panose="020B7200000000000000" pitchFamily="34" charset="0"/>
              </a:rPr>
              <a:t>KiÒu</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cña</a:t>
            </a:r>
            <a:r>
              <a:rPr lang="en-US" sz="2400" b="1" dirty="0">
                <a:solidFill>
                  <a:srgbClr val="FF0000"/>
                </a:solidFill>
                <a:latin typeface=".VnTimeH" panose="020B7200000000000000" pitchFamily="34" charset="0"/>
              </a:rPr>
              <a:t> </a:t>
            </a:r>
            <a:r>
              <a:rPr lang="en-US" sz="2400" b="1" dirty="0" err="1">
                <a:solidFill>
                  <a:srgbClr val="FF0000"/>
                </a:solidFill>
                <a:latin typeface=".VnTimeH" panose="020B7200000000000000" pitchFamily="34" charset="0"/>
              </a:rPr>
              <a:t>NguyÔn</a:t>
            </a:r>
            <a:r>
              <a:rPr lang="en-US" sz="2400" b="1" dirty="0">
                <a:solidFill>
                  <a:srgbClr val="FF0000"/>
                </a:solidFill>
                <a:latin typeface=".VnTimeH" panose="020B7200000000000000" pitchFamily="34" charset="0"/>
              </a:rPr>
              <a:t> Du      </a:t>
            </a:r>
            <a:r>
              <a:rPr lang="en-US" sz="2400" dirty="0">
                <a:solidFill>
                  <a:srgbClr val="FF0000"/>
                </a:solidFill>
              </a:rPr>
              <a:t>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amond(in)">
                                      <p:cBhvr>
                                        <p:cTn id="7" dur="10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18436"/>
                                        </p:tgtEl>
                                      </p:cBhvr>
                                    </p:animEffect>
                                    <p:set>
                                      <p:cBhvr>
                                        <p:cTn id="12" dur="1" fill="hold">
                                          <p:stCondLst>
                                            <p:cond delay="1999"/>
                                          </p:stCondLst>
                                        </p:cTn>
                                        <p:tgtEl>
                                          <p:spTgt spid="184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diamond(in)">
                                      <p:cBhvr>
                                        <p:cTn id="17" dur="1000"/>
                                        <p:tgtEl>
                                          <p:spTgt spid="1843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18435"/>
                                        </p:tgtEl>
                                      </p:cBhvr>
                                    </p:animEffect>
                                    <p:set>
                                      <p:cBhvr>
                                        <p:cTn id="22" dur="1" fill="hold">
                                          <p:stCondLst>
                                            <p:cond delay="499"/>
                                          </p:stCondLst>
                                        </p:cTn>
                                        <p:tgtEl>
                                          <p:spTgt spid="184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5" grpId="1" animBg="1"/>
      <p:bldP spid="18436" grpId="0" animBg="1"/>
      <p:bldP spid="18436"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26233" y="38733"/>
            <a:ext cx="335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dirty="0" err="1">
                <a:solidFill>
                  <a:srgbClr val="FF0066"/>
                </a:solidFill>
                <a:latin typeface="Times New Roman" panose="02020603050405020304" pitchFamily="18" charset="0"/>
              </a:rPr>
              <a:t>Tư</a:t>
            </a:r>
            <a:r>
              <a:rPr lang="en-US" sz="3200" dirty="0">
                <a:solidFill>
                  <a:srgbClr val="FF0066"/>
                </a:solidFill>
                <a:latin typeface="Times New Roman" panose="02020603050405020304" pitchFamily="18" charset="0"/>
              </a:rPr>
              <a:t> </a:t>
            </a:r>
            <a:r>
              <a:rPr lang="en-US" sz="3200" dirty="0" err="1">
                <a:solidFill>
                  <a:srgbClr val="FF0066"/>
                </a:solidFill>
                <a:latin typeface="Times New Roman" panose="02020603050405020304" pitchFamily="18" charset="0"/>
              </a:rPr>
              <a:t>duy</a:t>
            </a:r>
            <a:r>
              <a:rPr lang="en-US" sz="3200" dirty="0">
                <a:solidFill>
                  <a:srgbClr val="FF0066"/>
                </a:solidFill>
                <a:latin typeface="Times New Roman" panose="02020603050405020304" pitchFamily="18" charset="0"/>
              </a:rPr>
              <a:t>:</a:t>
            </a:r>
            <a:endParaRPr lang="en-US" sz="3200" dirty="0">
              <a:solidFill>
                <a:srgbClr val="FF0066"/>
              </a:solidFill>
              <a:latin typeface="Times New Roman" panose="02020603050405020304" pitchFamily="18" charset="0"/>
            </a:endParaRPr>
          </a:p>
        </p:txBody>
      </p:sp>
      <p:sp>
        <p:nvSpPr>
          <p:cNvPr id="19460" name="Text Box 4"/>
          <p:cNvSpPr txBox="1">
            <a:spLocks noChangeArrowheads="1"/>
          </p:cNvSpPr>
          <p:nvPr/>
        </p:nvSpPr>
        <p:spPr bwMode="auto">
          <a:xfrm>
            <a:off x="1371600" y="150432"/>
            <a:ext cx="845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dirty="0" err="1">
                <a:solidFill>
                  <a:srgbClr val="0000CC"/>
                </a:solidFill>
                <a:latin typeface="Times New Roman" panose="02020603050405020304" pitchFamily="18" charset="0"/>
              </a:rPr>
              <a:t>Hãy</a:t>
            </a:r>
            <a:r>
              <a:rPr lang="en-US" sz="2400" dirty="0">
                <a:solidFill>
                  <a:srgbClr val="0000CC"/>
                </a:solidFill>
                <a:latin typeface="Times New Roman" panose="02020603050405020304" pitchFamily="18" charset="0"/>
              </a:rPr>
              <a:t> so </a:t>
            </a:r>
            <a:r>
              <a:rPr lang="en-US" sz="2400" dirty="0" err="1">
                <a:solidFill>
                  <a:srgbClr val="0000CC"/>
                </a:solidFill>
                <a:latin typeface="Times New Roman" panose="02020603050405020304" pitchFamily="18" charset="0"/>
              </a:rPr>
              <a:t>sánh</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cuộc</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đời</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của</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Vũ</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Nương</a:t>
            </a:r>
            <a:r>
              <a:rPr lang="en-US" sz="2400" dirty="0">
                <a:solidFill>
                  <a:srgbClr val="0000CC"/>
                </a:solidFill>
                <a:latin typeface="Times New Roman" panose="02020603050405020304" pitchFamily="18" charset="0"/>
              </a:rPr>
              <a:t> </a:t>
            </a:r>
            <a:r>
              <a:rPr lang="en-US" sz="2400" i="1" dirty="0">
                <a:solidFill>
                  <a:srgbClr val="0000CC"/>
                </a:solidFill>
                <a:latin typeface="Times New Roman" panose="02020603050405020304" pitchFamily="18" charset="0"/>
              </a:rPr>
              <a:t>(</a:t>
            </a:r>
            <a:r>
              <a:rPr lang="en-US" sz="2400" i="1" dirty="0" err="1">
                <a:solidFill>
                  <a:srgbClr val="0000CC"/>
                </a:solidFill>
                <a:latin typeface="Times New Roman" panose="02020603050405020304" pitchFamily="18" charset="0"/>
              </a:rPr>
              <a:t>Chuyện</a:t>
            </a:r>
            <a:r>
              <a:rPr lang="en-US" sz="2400" i="1" dirty="0">
                <a:solidFill>
                  <a:srgbClr val="0000CC"/>
                </a:solidFill>
                <a:latin typeface="Times New Roman" panose="02020603050405020304" pitchFamily="18" charset="0"/>
              </a:rPr>
              <a:t>  </a:t>
            </a:r>
            <a:r>
              <a:rPr lang="en-US" sz="2400" i="1" dirty="0" err="1">
                <a:solidFill>
                  <a:srgbClr val="0000CC"/>
                </a:solidFill>
                <a:latin typeface="Times New Roman" panose="02020603050405020304" pitchFamily="18" charset="0"/>
              </a:rPr>
              <a:t>người</a:t>
            </a:r>
            <a:r>
              <a:rPr lang="en-US" sz="2400" i="1" dirty="0">
                <a:solidFill>
                  <a:srgbClr val="0000CC"/>
                </a:solidFill>
                <a:latin typeface="Times New Roman" panose="02020603050405020304" pitchFamily="18" charset="0"/>
              </a:rPr>
              <a:t> con </a:t>
            </a:r>
            <a:r>
              <a:rPr lang="en-US" sz="2400" i="1" dirty="0" err="1">
                <a:solidFill>
                  <a:srgbClr val="0000CC"/>
                </a:solidFill>
                <a:latin typeface="Times New Roman" panose="02020603050405020304" pitchFamily="18" charset="0"/>
              </a:rPr>
              <a:t>gái</a:t>
            </a:r>
            <a:r>
              <a:rPr lang="en-US" sz="2400" i="1" dirty="0">
                <a:solidFill>
                  <a:srgbClr val="0000CC"/>
                </a:solidFill>
                <a:latin typeface="Times New Roman" panose="02020603050405020304" pitchFamily="18" charset="0"/>
              </a:rPr>
              <a:t> </a:t>
            </a:r>
            <a:endParaRPr lang="en-US" sz="2400" i="1" dirty="0">
              <a:solidFill>
                <a:srgbClr val="0000CC"/>
              </a:solidFill>
              <a:latin typeface="Times New Roman" panose="02020603050405020304" pitchFamily="18" charset="0"/>
            </a:endParaRPr>
          </a:p>
          <a:p>
            <a:pPr eaLnBrk="0" hangingPunct="0"/>
            <a:r>
              <a:rPr lang="en-US" sz="2400" i="1" dirty="0">
                <a:solidFill>
                  <a:srgbClr val="0000CC"/>
                </a:solidFill>
                <a:latin typeface="Times New Roman" panose="02020603050405020304" pitchFamily="18" charset="0"/>
              </a:rPr>
              <a:t>Nam </a:t>
            </a:r>
            <a:r>
              <a:rPr lang="en-US" sz="2400" i="1" dirty="0" err="1">
                <a:solidFill>
                  <a:srgbClr val="0000CC"/>
                </a:solidFill>
                <a:latin typeface="Times New Roman" panose="02020603050405020304" pitchFamily="18" charset="0"/>
              </a:rPr>
              <a:t>Xương</a:t>
            </a:r>
            <a:r>
              <a:rPr lang="en-US" sz="2400" i="1" dirty="0">
                <a:solidFill>
                  <a:srgbClr val="0000CC"/>
                </a:solidFill>
                <a:latin typeface="Times New Roman" panose="02020603050405020304" pitchFamily="18" charset="0"/>
              </a:rPr>
              <a:t> </a:t>
            </a:r>
            <a:r>
              <a:rPr lang="en-US" sz="2400" i="1" dirty="0" err="1">
                <a:solidFill>
                  <a:srgbClr val="0000CC"/>
                </a:solidFill>
                <a:latin typeface="Times New Roman" panose="02020603050405020304" pitchFamily="18" charset="0"/>
              </a:rPr>
              <a:t>của</a:t>
            </a:r>
            <a:r>
              <a:rPr lang="en-US" sz="2400" i="1" dirty="0">
                <a:solidFill>
                  <a:srgbClr val="0000CC"/>
                </a:solidFill>
                <a:latin typeface="Times New Roman" panose="02020603050405020304" pitchFamily="18" charset="0"/>
              </a:rPr>
              <a:t> </a:t>
            </a:r>
            <a:r>
              <a:rPr lang="en-US" sz="2400" i="1" dirty="0" err="1">
                <a:solidFill>
                  <a:srgbClr val="0000CC"/>
                </a:solidFill>
                <a:latin typeface="Times New Roman" panose="02020603050405020304" pitchFamily="18" charset="0"/>
              </a:rPr>
              <a:t>Nguyễn</a:t>
            </a:r>
            <a:r>
              <a:rPr lang="en-US" sz="2400" i="1" dirty="0">
                <a:solidFill>
                  <a:srgbClr val="0000CC"/>
                </a:solidFill>
                <a:latin typeface="Times New Roman" panose="02020603050405020304" pitchFamily="18" charset="0"/>
              </a:rPr>
              <a:t> </a:t>
            </a:r>
            <a:r>
              <a:rPr lang="en-US" sz="2400" i="1" dirty="0" err="1">
                <a:solidFill>
                  <a:srgbClr val="0000CC"/>
                </a:solidFill>
                <a:latin typeface="Times New Roman" panose="02020603050405020304" pitchFamily="18" charset="0"/>
              </a:rPr>
              <a:t>Dữ</a:t>
            </a:r>
            <a:r>
              <a:rPr lang="en-US" sz="2400" i="1" dirty="0">
                <a:solidFill>
                  <a:srgbClr val="0000CC"/>
                </a:solidFill>
                <a:latin typeface="Times New Roman" panose="02020603050405020304" pitchFamily="18" charset="0"/>
              </a:rPr>
              <a:t>)</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và</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cuộc</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đời</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của</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Thuý</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Kiều</a:t>
            </a:r>
            <a:r>
              <a:rPr lang="en-US" sz="2400" dirty="0">
                <a:solidFill>
                  <a:srgbClr val="0000CC"/>
                </a:solidFill>
                <a:latin typeface="Times New Roman" panose="02020603050405020304" pitchFamily="18" charset="0"/>
              </a:rPr>
              <a:t> </a:t>
            </a:r>
            <a:endParaRPr lang="en-US" sz="2400" dirty="0">
              <a:solidFill>
                <a:srgbClr val="0000CC"/>
              </a:solidFill>
              <a:latin typeface="Times New Roman" panose="02020603050405020304" pitchFamily="18" charset="0"/>
            </a:endParaRPr>
          </a:p>
          <a:p>
            <a:pPr eaLnBrk="0" hangingPunct="0"/>
            <a:r>
              <a:rPr lang="en-US" sz="2400" i="1" dirty="0">
                <a:solidFill>
                  <a:srgbClr val="0000CC"/>
                </a:solidFill>
                <a:latin typeface="Times New Roman" panose="02020603050405020304" pitchFamily="18" charset="0"/>
              </a:rPr>
              <a:t>(</a:t>
            </a:r>
            <a:r>
              <a:rPr lang="en-US" sz="2400" i="1" dirty="0" err="1">
                <a:solidFill>
                  <a:srgbClr val="0000CC"/>
                </a:solidFill>
                <a:latin typeface="Times New Roman" panose="02020603050405020304" pitchFamily="18" charset="0"/>
              </a:rPr>
              <a:t>Truyện</a:t>
            </a:r>
            <a:r>
              <a:rPr lang="en-US" sz="2400" i="1" dirty="0">
                <a:solidFill>
                  <a:srgbClr val="0000CC"/>
                </a:solidFill>
                <a:latin typeface="Times New Roman" panose="02020603050405020304" pitchFamily="18" charset="0"/>
              </a:rPr>
              <a:t> </a:t>
            </a:r>
            <a:r>
              <a:rPr lang="en-US" sz="2400" i="1" dirty="0" err="1">
                <a:solidFill>
                  <a:srgbClr val="0000CC"/>
                </a:solidFill>
                <a:latin typeface="Times New Roman" panose="02020603050405020304" pitchFamily="18" charset="0"/>
              </a:rPr>
              <a:t>Kiều</a:t>
            </a:r>
            <a:r>
              <a:rPr lang="en-US" sz="2400" i="1" dirty="0">
                <a:solidFill>
                  <a:srgbClr val="0000CC"/>
                </a:solidFill>
                <a:latin typeface="Times New Roman" panose="02020603050405020304" pitchFamily="18" charset="0"/>
              </a:rPr>
              <a:t> </a:t>
            </a:r>
            <a:r>
              <a:rPr lang="en-US" sz="2400" i="1" dirty="0" err="1">
                <a:solidFill>
                  <a:srgbClr val="0000CC"/>
                </a:solidFill>
                <a:latin typeface="Times New Roman" panose="02020603050405020304" pitchFamily="18" charset="0"/>
              </a:rPr>
              <a:t>của</a:t>
            </a:r>
            <a:r>
              <a:rPr lang="en-US" sz="2400" i="1" dirty="0">
                <a:solidFill>
                  <a:srgbClr val="0000CC"/>
                </a:solidFill>
                <a:latin typeface="Times New Roman" panose="02020603050405020304" pitchFamily="18" charset="0"/>
              </a:rPr>
              <a:t> </a:t>
            </a:r>
            <a:r>
              <a:rPr lang="en-US" sz="2400" i="1" dirty="0" err="1">
                <a:solidFill>
                  <a:srgbClr val="0000CC"/>
                </a:solidFill>
                <a:latin typeface="Times New Roman" panose="02020603050405020304" pitchFamily="18" charset="0"/>
              </a:rPr>
              <a:t>Nguyễn</a:t>
            </a:r>
            <a:r>
              <a:rPr lang="en-US" sz="2400" i="1" dirty="0">
                <a:solidFill>
                  <a:srgbClr val="0000CC"/>
                </a:solidFill>
                <a:latin typeface="Times New Roman" panose="02020603050405020304" pitchFamily="18" charset="0"/>
              </a:rPr>
              <a:t> Du)</a:t>
            </a:r>
            <a:r>
              <a:rPr lang="en-US" sz="2400" b="1" dirty="0">
                <a:solidFill>
                  <a:srgbClr val="0000CC"/>
                </a:solidFill>
                <a:latin typeface="Times New Roman" panose="02020603050405020304" pitchFamily="18" charset="0"/>
              </a:rPr>
              <a:t>?</a:t>
            </a:r>
            <a:endParaRPr lang="en-US" sz="2400" b="1" dirty="0">
              <a:solidFill>
                <a:srgbClr val="0000CC"/>
              </a:solidFill>
              <a:latin typeface="Times New Roman" panose="02020603050405020304" pitchFamily="18" charset="0"/>
            </a:endParaRPr>
          </a:p>
        </p:txBody>
      </p:sp>
      <p:sp>
        <p:nvSpPr>
          <p:cNvPr id="19464" name="Text Box 8"/>
          <p:cNvSpPr txBox="1">
            <a:spLocks noGrp="1" noChangeArrowheads="1"/>
          </p:cNvSpPr>
          <p:nvPr>
            <p:ph type="body" idx="1"/>
          </p:nvPr>
        </p:nvSpPr>
        <p:spPr>
          <a:xfrm>
            <a:off x="114300" y="1350761"/>
            <a:ext cx="8915400" cy="3613239"/>
          </a:xfrm>
          <a:noFill/>
        </p:spPr>
        <p:txBody>
          <a:bodyPr>
            <a:normAutofit lnSpcReduction="10000"/>
          </a:bodyPr>
          <a:lstStyle/>
          <a:p>
            <a:pPr algn="ctr">
              <a:buFont typeface="Wingdings" panose="05000000000000000000" pitchFamily="2" charset="2"/>
              <a:buNone/>
            </a:pPr>
            <a:r>
              <a:rPr lang="en-US" sz="2400" b="1" u="sng" dirty="0">
                <a:latin typeface="Times New Roman" panose="02020603050405020304" pitchFamily="18" charset="0"/>
              </a:rPr>
              <a:t>GIỐNG NHAU</a:t>
            </a:r>
            <a:r>
              <a:rPr lang="en-US" sz="2400" b="1" dirty="0">
                <a:latin typeface="Times New Roman" panose="02020603050405020304" pitchFamily="18" charset="0"/>
              </a:rPr>
              <a:t> :</a:t>
            </a:r>
            <a:r>
              <a:rPr lang="en-US" sz="2400" dirty="0">
                <a:latin typeface="Times New Roman" panose="02020603050405020304" pitchFamily="18" charset="0"/>
              </a:rPr>
              <a:t> </a:t>
            </a:r>
            <a:endParaRPr lang="en-US" sz="2400" dirty="0">
              <a:latin typeface="Times New Roman" panose="02020603050405020304" pitchFamily="18" charset="0"/>
            </a:endParaRPr>
          </a:p>
          <a:p>
            <a:pPr>
              <a:buFontTx/>
              <a:buNone/>
            </a:pPr>
            <a:r>
              <a:rPr lang="en-US" sz="2400" dirty="0">
                <a:latin typeface="Times New Roman" panose="02020603050405020304" pitchFamily="18" charset="0"/>
              </a:rPr>
              <a:t>- </a:t>
            </a:r>
            <a:r>
              <a:rPr lang="en-US" sz="2400" dirty="0" err="1">
                <a:latin typeface="Times New Roman" panose="02020603050405020304" pitchFamily="18" charset="0"/>
              </a:rPr>
              <a:t>Đều</a:t>
            </a:r>
            <a:r>
              <a:rPr lang="en-US" sz="2400" dirty="0">
                <a:latin typeface="Times New Roman" panose="02020603050405020304" pitchFamily="18" charset="0"/>
              </a:rPr>
              <a:t> </a:t>
            </a:r>
            <a:r>
              <a:rPr lang="en-US" sz="2400" dirty="0" err="1">
                <a:latin typeface="Times New Roman" panose="02020603050405020304" pitchFamily="18" charset="0"/>
              </a:rPr>
              <a:t>khát</a:t>
            </a:r>
            <a:r>
              <a:rPr lang="en-US" sz="2400" dirty="0">
                <a:latin typeface="Times New Roman" panose="02020603050405020304" pitchFamily="18" charset="0"/>
              </a:rPr>
              <a:t> </a:t>
            </a:r>
            <a:r>
              <a:rPr lang="en-US" sz="2400" dirty="0" err="1">
                <a:latin typeface="Times New Roman" panose="02020603050405020304" pitchFamily="18" charset="0"/>
              </a:rPr>
              <a:t>vọng</a:t>
            </a:r>
            <a:r>
              <a:rPr lang="en-US" sz="2400" dirty="0">
                <a:latin typeface="Times New Roman" panose="02020603050405020304" pitchFamily="18" charset="0"/>
              </a:rPr>
              <a:t> </a:t>
            </a:r>
            <a:r>
              <a:rPr lang="en-US" sz="2400" dirty="0" err="1">
                <a:latin typeface="Times New Roman" panose="02020603050405020304" pitchFamily="18" charset="0"/>
              </a:rPr>
              <a:t>về</a:t>
            </a:r>
            <a:r>
              <a:rPr lang="en-US" sz="2400" dirty="0">
                <a:latin typeface="Times New Roman" panose="02020603050405020304" pitchFamily="18" charset="0"/>
              </a:rPr>
              <a:t> </a:t>
            </a:r>
            <a:r>
              <a:rPr lang="en-US" sz="2400" dirty="0" err="1">
                <a:latin typeface="Times New Roman" panose="02020603050405020304" pitchFamily="18" charset="0"/>
              </a:rPr>
              <a:t>tự</a:t>
            </a:r>
            <a:r>
              <a:rPr lang="en-US" sz="2400" dirty="0">
                <a:latin typeface="Times New Roman" panose="02020603050405020304" pitchFamily="18" charset="0"/>
              </a:rPr>
              <a:t> do </a:t>
            </a:r>
            <a:r>
              <a:rPr lang="en-US" sz="2400" dirty="0" err="1">
                <a:latin typeface="Times New Roman" panose="02020603050405020304" pitchFamily="18" charset="0"/>
              </a:rPr>
              <a:t>công</a:t>
            </a:r>
            <a:r>
              <a:rPr lang="en-US" sz="2400" dirty="0">
                <a:latin typeface="Times New Roman" panose="02020603050405020304" pitchFamily="18" charset="0"/>
              </a:rPr>
              <a:t> </a:t>
            </a:r>
            <a:r>
              <a:rPr lang="en-US" sz="2400" dirty="0" err="1">
                <a:latin typeface="Times New Roman" panose="02020603050405020304" pitchFamily="18" charset="0"/>
              </a:rPr>
              <a:t>lí</a:t>
            </a:r>
            <a:r>
              <a:rPr lang="en-US" sz="2400" dirty="0">
                <a:latin typeface="Times New Roman" panose="02020603050405020304" pitchFamily="18" charset="0"/>
              </a:rPr>
              <a:t>, </a:t>
            </a:r>
            <a:r>
              <a:rPr lang="en-US" sz="2400" dirty="0" err="1">
                <a:latin typeface="Times New Roman" panose="02020603050405020304" pitchFamily="18" charset="0"/>
              </a:rPr>
              <a:t>về</a:t>
            </a:r>
            <a:r>
              <a:rPr lang="en-US" sz="2400" dirty="0">
                <a:latin typeface="Times New Roman" panose="02020603050405020304" pitchFamily="18" charset="0"/>
              </a:rPr>
              <a:t> </a:t>
            </a:r>
            <a:r>
              <a:rPr lang="en-US" sz="2400" dirty="0" err="1">
                <a:latin typeface="Times New Roman" panose="02020603050405020304" pitchFamily="18" charset="0"/>
              </a:rPr>
              <a:t>tình</a:t>
            </a:r>
            <a:r>
              <a:rPr lang="en-US" sz="2400" dirty="0">
                <a:latin typeface="Times New Roman" panose="02020603050405020304" pitchFamily="18" charset="0"/>
              </a:rPr>
              <a:t> </a:t>
            </a:r>
            <a:r>
              <a:rPr lang="en-US" sz="2400" dirty="0" err="1">
                <a:latin typeface="Times New Roman" panose="02020603050405020304" pitchFamily="18" charset="0"/>
              </a:rPr>
              <a:t>yêu</a:t>
            </a:r>
            <a:r>
              <a:rPr lang="en-US" sz="2400" dirty="0">
                <a:latin typeface="Times New Roman" panose="02020603050405020304" pitchFamily="18" charset="0"/>
              </a:rPr>
              <a:t>, </a:t>
            </a:r>
            <a:r>
              <a:rPr lang="en-US" sz="2400" dirty="0" err="1">
                <a:latin typeface="Times New Roman" panose="02020603050405020304" pitchFamily="18" charset="0"/>
              </a:rPr>
              <a:t>về</a:t>
            </a:r>
            <a:r>
              <a:rPr lang="en-US" sz="2400" dirty="0">
                <a:latin typeface="Times New Roman" panose="02020603050405020304" pitchFamily="18" charset="0"/>
              </a:rPr>
              <a:t> </a:t>
            </a:r>
            <a:r>
              <a:rPr lang="en-US" sz="2400" dirty="0" err="1">
                <a:latin typeface="Times New Roman" panose="02020603050405020304" pitchFamily="18" charset="0"/>
              </a:rPr>
              <a:t>hạnh</a:t>
            </a:r>
            <a:r>
              <a:rPr lang="en-US" sz="2400" dirty="0">
                <a:latin typeface="Times New Roman" panose="02020603050405020304" pitchFamily="18" charset="0"/>
              </a:rPr>
              <a:t> </a:t>
            </a:r>
            <a:r>
              <a:rPr lang="en-US" sz="2400" dirty="0" err="1">
                <a:latin typeface="Times New Roman" panose="02020603050405020304" pitchFamily="18" charset="0"/>
              </a:rPr>
              <a:t>phúc</a:t>
            </a:r>
            <a:r>
              <a:rPr lang="en-US" sz="2400" dirty="0">
                <a:latin typeface="Times New Roman" panose="02020603050405020304" pitchFamily="18" charset="0"/>
              </a:rPr>
              <a:t>.</a:t>
            </a:r>
            <a:endParaRPr lang="en-US" sz="2400" dirty="0">
              <a:latin typeface="Times New Roman" panose="02020603050405020304" pitchFamily="18" charset="0"/>
            </a:endParaRPr>
          </a:p>
          <a:p>
            <a:pPr>
              <a:buFontTx/>
              <a:buNone/>
            </a:pPr>
            <a:r>
              <a:rPr lang="en-US" sz="2400" dirty="0">
                <a:latin typeface="Times New Roman" panose="02020603050405020304" pitchFamily="18" charset="0"/>
              </a:rPr>
              <a:t>- </a:t>
            </a:r>
            <a:r>
              <a:rPr lang="en-US" sz="2400" dirty="0" err="1">
                <a:latin typeface="Times New Roman" panose="02020603050405020304" pitchFamily="18" charset="0"/>
              </a:rPr>
              <a:t>Nhưng</a:t>
            </a:r>
            <a:r>
              <a:rPr lang="en-US" sz="2400" dirty="0">
                <a:latin typeface="Times New Roman" panose="02020603050405020304" pitchFamily="18" charset="0"/>
              </a:rPr>
              <a:t> </a:t>
            </a:r>
            <a:r>
              <a:rPr lang="en-US" sz="2400" dirty="0" err="1">
                <a:latin typeface="Times New Roman" panose="02020603050405020304" pitchFamily="18" charset="0"/>
              </a:rPr>
              <a:t>là</a:t>
            </a:r>
            <a:r>
              <a:rPr lang="en-US" sz="2400" dirty="0">
                <a:latin typeface="Times New Roman" panose="02020603050405020304" pitchFamily="18" charset="0"/>
              </a:rPr>
              <a:t> </a:t>
            </a:r>
            <a:r>
              <a:rPr lang="en-US" sz="2400" dirty="0" err="1">
                <a:latin typeface="Times New Roman" panose="02020603050405020304" pitchFamily="18" charset="0"/>
              </a:rPr>
              <a:t>nạn</a:t>
            </a:r>
            <a:r>
              <a:rPr lang="en-US" sz="2400" dirty="0">
                <a:latin typeface="Times New Roman" panose="02020603050405020304" pitchFamily="18" charset="0"/>
              </a:rPr>
              <a:t> </a:t>
            </a:r>
            <a:r>
              <a:rPr lang="en-US" sz="2400" dirty="0" err="1">
                <a:latin typeface="Times New Roman" panose="02020603050405020304" pitchFamily="18" charset="0"/>
              </a:rPr>
              <a:t>nhân</a:t>
            </a:r>
            <a:r>
              <a:rPr lang="en-US" sz="2400" dirty="0">
                <a:latin typeface="Times New Roman" panose="02020603050405020304" pitchFamily="18" charset="0"/>
              </a:rPr>
              <a:t> </a:t>
            </a:r>
            <a:r>
              <a:rPr lang="en-US" sz="2400" dirty="0" err="1">
                <a:latin typeface="Times New Roman" panose="02020603050405020304" pitchFamily="18" charset="0"/>
              </a:rPr>
              <a:t>của</a:t>
            </a:r>
            <a:r>
              <a:rPr lang="en-US" sz="2400" dirty="0">
                <a:latin typeface="Times New Roman" panose="02020603050405020304" pitchFamily="18" charset="0"/>
              </a:rPr>
              <a:t> </a:t>
            </a:r>
            <a:r>
              <a:rPr lang="en-US" sz="2400" dirty="0" err="1">
                <a:latin typeface="Times New Roman" panose="02020603050405020304" pitchFamily="18" charset="0"/>
              </a:rPr>
              <a:t>xã</a:t>
            </a:r>
            <a:r>
              <a:rPr lang="en-US" sz="2400" dirty="0">
                <a:latin typeface="Times New Roman" panose="02020603050405020304" pitchFamily="18" charset="0"/>
              </a:rPr>
              <a:t> </a:t>
            </a:r>
            <a:r>
              <a:rPr lang="en-US" sz="2400" dirty="0" err="1">
                <a:latin typeface="Times New Roman" panose="02020603050405020304" pitchFamily="18" charset="0"/>
              </a:rPr>
              <a:t>hội</a:t>
            </a:r>
            <a:r>
              <a:rPr lang="en-US" sz="2400" dirty="0">
                <a:latin typeface="Times New Roman" panose="02020603050405020304" pitchFamily="18" charset="0"/>
              </a:rPr>
              <a:t> </a:t>
            </a:r>
            <a:r>
              <a:rPr lang="en-US" sz="2400" dirty="0" err="1">
                <a:latin typeface="Times New Roman" panose="02020603050405020304" pitchFamily="18" charset="0"/>
              </a:rPr>
              <a:t>bất</a:t>
            </a:r>
            <a:r>
              <a:rPr lang="en-US" sz="2400" dirty="0">
                <a:latin typeface="Times New Roman" panose="02020603050405020304" pitchFamily="18" charset="0"/>
              </a:rPr>
              <a:t> </a:t>
            </a:r>
            <a:r>
              <a:rPr lang="en-US" sz="2400" dirty="0" err="1">
                <a:latin typeface="Times New Roman" panose="02020603050405020304" pitchFamily="18" charset="0"/>
              </a:rPr>
              <a:t>công</a:t>
            </a:r>
            <a:r>
              <a:rPr lang="en-US" sz="2400" dirty="0">
                <a:latin typeface="Times New Roman" panose="02020603050405020304" pitchFamily="18" charset="0"/>
              </a:rPr>
              <a:t>, </a:t>
            </a:r>
            <a:r>
              <a:rPr lang="en-US" sz="2400" dirty="0" err="1">
                <a:latin typeface="Times New Roman" panose="02020603050405020304" pitchFamily="18" charset="0"/>
              </a:rPr>
              <a:t>tàn</a:t>
            </a:r>
            <a:r>
              <a:rPr lang="en-US" sz="2400" dirty="0">
                <a:latin typeface="Times New Roman" panose="02020603050405020304" pitchFamily="18" charset="0"/>
              </a:rPr>
              <a:t> </a:t>
            </a:r>
            <a:r>
              <a:rPr lang="en-US" sz="2400" dirty="0" err="1">
                <a:latin typeface="Times New Roman" panose="02020603050405020304" pitchFamily="18" charset="0"/>
              </a:rPr>
              <a:t>bạo</a:t>
            </a:r>
            <a:r>
              <a:rPr lang="en-US" sz="2400" dirty="0">
                <a:latin typeface="Times New Roman" panose="02020603050405020304" pitchFamily="18" charset="0"/>
              </a:rPr>
              <a:t>, </a:t>
            </a:r>
            <a:r>
              <a:rPr lang="en-US" sz="2400" dirty="0" err="1">
                <a:latin typeface="Times New Roman" panose="02020603050405020304" pitchFamily="18" charset="0"/>
              </a:rPr>
              <a:t>cùng</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số</a:t>
            </a:r>
            <a:r>
              <a:rPr lang="en-US" sz="2400" dirty="0">
                <a:latin typeface="Times New Roman" panose="02020603050405020304" pitchFamily="18" charset="0"/>
              </a:rPr>
              <a:t> </a:t>
            </a:r>
            <a:r>
              <a:rPr lang="en-US" sz="2400" dirty="0" err="1">
                <a:latin typeface="Times New Roman" panose="02020603050405020304" pitchFamily="18" charset="0"/>
              </a:rPr>
              <a:t>phận</a:t>
            </a:r>
            <a:r>
              <a:rPr lang="en-US" sz="2400" dirty="0">
                <a:latin typeface="Times New Roman" panose="02020603050405020304" pitchFamily="18" charset="0"/>
              </a:rPr>
              <a:t> bi </a:t>
            </a:r>
            <a:r>
              <a:rPr lang="en-US" sz="2400" dirty="0" err="1">
                <a:latin typeface="Times New Roman" panose="02020603050405020304" pitchFamily="18" charset="0"/>
              </a:rPr>
              <a:t>kịch</a:t>
            </a:r>
            <a:r>
              <a:rPr lang="en-US" sz="2400" dirty="0">
                <a:latin typeface="Times New Roman" panose="02020603050405020304" pitchFamily="18" charset="0"/>
              </a:rPr>
              <a:t> </a:t>
            </a:r>
            <a:r>
              <a:rPr lang="en-US" sz="2400" dirty="0" err="1">
                <a:latin typeface="Times New Roman" panose="02020603050405020304" pitchFamily="18" charset="0"/>
              </a:rPr>
              <a:t>về</a:t>
            </a:r>
            <a:r>
              <a:rPr lang="en-US" sz="2400" dirty="0">
                <a:latin typeface="Times New Roman" panose="02020603050405020304" pitchFamily="18" charset="0"/>
              </a:rPr>
              <a:t> </a:t>
            </a:r>
            <a:r>
              <a:rPr lang="en-US" sz="2400" dirty="0" err="1">
                <a:latin typeface="Times New Roman" panose="02020603050405020304" pitchFamily="18" charset="0"/>
              </a:rPr>
              <a:t>cuộc</a:t>
            </a:r>
            <a:r>
              <a:rPr lang="en-US" sz="2400" dirty="0">
                <a:latin typeface="Times New Roman" panose="02020603050405020304" pitchFamily="18" charset="0"/>
              </a:rPr>
              <a:t> </a:t>
            </a:r>
            <a:r>
              <a:rPr lang="en-US" sz="2400" dirty="0" err="1">
                <a:latin typeface="Times New Roman" panose="02020603050405020304" pitchFamily="18" charset="0"/>
              </a:rPr>
              <a:t>đời</a:t>
            </a:r>
            <a:r>
              <a:rPr lang="en-US" sz="2400" dirty="0">
                <a:latin typeface="Times New Roman" panose="02020603050405020304" pitchFamily="18" charset="0"/>
              </a:rPr>
              <a:t>.</a:t>
            </a:r>
            <a:endParaRPr lang="en-US" sz="2400" dirty="0">
              <a:latin typeface="Times New Roman" panose="02020603050405020304" pitchFamily="18" charset="0"/>
            </a:endParaRPr>
          </a:p>
          <a:p>
            <a:pPr>
              <a:buFontTx/>
              <a:buNone/>
            </a:pPr>
            <a:r>
              <a:rPr lang="en-US" sz="2400" dirty="0">
                <a:latin typeface="Times New Roman" panose="02020603050405020304" pitchFamily="18" charset="0"/>
              </a:rPr>
              <a:t>- </a:t>
            </a:r>
            <a:r>
              <a:rPr lang="en-US" sz="2400" dirty="0" err="1">
                <a:latin typeface="Times New Roman" panose="02020603050405020304" pitchFamily="18" charset="0"/>
              </a:rPr>
              <a:t>Đều</a:t>
            </a:r>
            <a:r>
              <a:rPr lang="en-US" sz="2400" dirty="0">
                <a:latin typeface="Times New Roman" panose="02020603050405020304" pitchFamily="18" charset="0"/>
              </a:rPr>
              <a:t> </a:t>
            </a:r>
            <a:r>
              <a:rPr lang="en-US" sz="2400" dirty="0" err="1">
                <a:latin typeface="Times New Roman" panose="02020603050405020304" pitchFamily="18" charset="0"/>
              </a:rPr>
              <a:t>tượng</a:t>
            </a:r>
            <a:r>
              <a:rPr lang="en-US" sz="2400" dirty="0">
                <a:latin typeface="Times New Roman" panose="02020603050405020304" pitchFamily="18" charset="0"/>
              </a:rPr>
              <a:t> </a:t>
            </a:r>
            <a:r>
              <a:rPr lang="en-US" sz="2400" dirty="0" err="1">
                <a:latin typeface="Times New Roman" panose="02020603050405020304" pitchFamily="18" charset="0"/>
              </a:rPr>
              <a:t>trưng</a:t>
            </a:r>
            <a:r>
              <a:rPr lang="en-US" sz="2400" dirty="0">
                <a:latin typeface="Times New Roman" panose="02020603050405020304" pitchFamily="18" charset="0"/>
              </a:rPr>
              <a:t> </a:t>
            </a:r>
            <a:r>
              <a:rPr lang="en-US" sz="2400" dirty="0" err="1">
                <a:latin typeface="Times New Roman" panose="02020603050405020304" pitchFamily="18" charset="0"/>
              </a:rPr>
              <a:t>cho</a:t>
            </a:r>
            <a:r>
              <a:rPr lang="en-US" sz="2400" dirty="0">
                <a:latin typeface="Times New Roman" panose="02020603050405020304" pitchFamily="18" charset="0"/>
              </a:rPr>
              <a:t> </a:t>
            </a:r>
            <a:r>
              <a:rPr lang="en-US" sz="2400" dirty="0" err="1">
                <a:latin typeface="Times New Roman" panose="02020603050405020304" pitchFamily="18" charset="0"/>
              </a:rPr>
              <a:t>vẻ</a:t>
            </a:r>
            <a:r>
              <a:rPr lang="en-US" sz="2400" dirty="0">
                <a:latin typeface="Times New Roman" panose="02020603050405020304" pitchFamily="18" charset="0"/>
              </a:rPr>
              <a:t> </a:t>
            </a:r>
            <a:r>
              <a:rPr lang="en-US" sz="2400" dirty="0" err="1">
                <a:latin typeface="Times New Roman" panose="02020603050405020304" pitchFamily="18" charset="0"/>
              </a:rPr>
              <a:t>đẹp</a:t>
            </a:r>
            <a:r>
              <a:rPr lang="en-US" sz="2400" dirty="0">
                <a:latin typeface="Times New Roman" panose="02020603050405020304" pitchFamily="18" charset="0"/>
              </a:rPr>
              <a:t> </a:t>
            </a:r>
            <a:r>
              <a:rPr lang="en-US" sz="2400" dirty="0" err="1">
                <a:latin typeface="Times New Roman" panose="02020603050405020304" pitchFamily="18" charset="0"/>
              </a:rPr>
              <a:t>của</a:t>
            </a:r>
            <a:r>
              <a:rPr lang="en-US" sz="2400" dirty="0">
                <a:latin typeface="Times New Roman" panose="02020603050405020304" pitchFamily="18" charset="0"/>
              </a:rPr>
              <a:t> </a:t>
            </a:r>
            <a:r>
              <a:rPr lang="en-US" sz="2400" dirty="0" err="1">
                <a:latin typeface="Times New Roman" panose="02020603050405020304" pitchFamily="18" charset="0"/>
              </a:rPr>
              <a:t>người</a:t>
            </a:r>
            <a:r>
              <a:rPr lang="en-US" sz="2400" dirty="0">
                <a:latin typeface="Times New Roman" panose="02020603050405020304" pitchFamily="18" charset="0"/>
              </a:rPr>
              <a:t> </a:t>
            </a:r>
            <a:r>
              <a:rPr lang="en-US" sz="2400" dirty="0" err="1">
                <a:latin typeface="Times New Roman" panose="02020603050405020304" pitchFamily="18" charset="0"/>
              </a:rPr>
              <a:t>phụ</a:t>
            </a:r>
            <a:r>
              <a:rPr lang="en-US" sz="2400" dirty="0">
                <a:latin typeface="Times New Roman" panose="02020603050405020304" pitchFamily="18" charset="0"/>
              </a:rPr>
              <a:t> </a:t>
            </a:r>
            <a:r>
              <a:rPr lang="en-US" sz="2400" dirty="0" err="1">
                <a:latin typeface="Times New Roman" panose="02020603050405020304" pitchFamily="18" charset="0"/>
              </a:rPr>
              <a:t>nữ</a:t>
            </a:r>
            <a:r>
              <a:rPr lang="en-US" sz="2400" dirty="0">
                <a:latin typeface="Times New Roman" panose="02020603050405020304" pitchFamily="18" charset="0"/>
              </a:rPr>
              <a:t> </a:t>
            </a:r>
            <a:r>
              <a:rPr lang="en-US" sz="2400" dirty="0" err="1">
                <a:latin typeface="Times New Roman" panose="02020603050405020304" pitchFamily="18" charset="0"/>
              </a:rPr>
              <a:t>về</a:t>
            </a:r>
            <a:r>
              <a:rPr lang="en-US" sz="2400" dirty="0">
                <a:latin typeface="Times New Roman" panose="02020603050405020304" pitchFamily="18" charset="0"/>
              </a:rPr>
              <a:t> </a:t>
            </a:r>
            <a:r>
              <a:rPr lang="en-US" sz="2400" dirty="0" err="1">
                <a:latin typeface="Times New Roman" panose="02020603050405020304" pitchFamily="18" charset="0"/>
              </a:rPr>
              <a:t>tài</a:t>
            </a:r>
            <a:r>
              <a:rPr lang="en-US" sz="2400" dirty="0">
                <a:latin typeface="Times New Roman" panose="02020603050405020304" pitchFamily="18" charset="0"/>
              </a:rPr>
              <a:t> </a:t>
            </a:r>
            <a:r>
              <a:rPr lang="en-US" sz="2400" dirty="0" err="1">
                <a:latin typeface="Times New Roman" panose="02020603050405020304" pitchFamily="18" charset="0"/>
              </a:rPr>
              <a:t>sắc</a:t>
            </a:r>
            <a:r>
              <a:rPr lang="en-US" sz="2400" dirty="0">
                <a:latin typeface="Times New Roman" panose="02020603050405020304" pitchFamily="18" charset="0"/>
              </a:rPr>
              <a:t>, </a:t>
            </a:r>
            <a:r>
              <a:rPr lang="en-US" sz="2400" dirty="0" err="1">
                <a:latin typeface="Times New Roman" panose="02020603050405020304" pitchFamily="18" charset="0"/>
              </a:rPr>
              <a:t>về</a:t>
            </a:r>
            <a:r>
              <a:rPr lang="en-US" sz="2400" dirty="0">
                <a:latin typeface="Times New Roman" panose="02020603050405020304" pitchFamily="18" charset="0"/>
              </a:rPr>
              <a:t> </a:t>
            </a:r>
            <a:r>
              <a:rPr lang="en-US" sz="2400" dirty="0" err="1">
                <a:latin typeface="Times New Roman" panose="02020603050405020304" pitchFamily="18" charset="0"/>
              </a:rPr>
              <a:t>trí</a:t>
            </a:r>
            <a:r>
              <a:rPr lang="en-US" sz="2400" dirty="0">
                <a:latin typeface="Times New Roman" panose="02020603050405020304" pitchFamily="18" charset="0"/>
              </a:rPr>
              <a:t> </a:t>
            </a:r>
            <a:r>
              <a:rPr lang="en-US" sz="2400" dirty="0" err="1">
                <a:latin typeface="Times New Roman" panose="02020603050405020304" pitchFamily="18" charset="0"/>
              </a:rPr>
              <a:t>tuệ</a:t>
            </a:r>
            <a:r>
              <a:rPr lang="en-US" sz="2400" dirty="0">
                <a:latin typeface="Times New Roman" panose="02020603050405020304" pitchFamily="18" charset="0"/>
              </a:rPr>
              <a:t> </a:t>
            </a:r>
            <a:r>
              <a:rPr lang="en-US" sz="2400" dirty="0" err="1">
                <a:latin typeface="Times New Roman" panose="02020603050405020304" pitchFamily="18" charset="0"/>
              </a:rPr>
              <a:t>thông</a:t>
            </a:r>
            <a:r>
              <a:rPr lang="en-US" sz="2400" dirty="0">
                <a:latin typeface="Times New Roman" panose="02020603050405020304" pitchFamily="18" charset="0"/>
              </a:rPr>
              <a:t> </a:t>
            </a:r>
            <a:r>
              <a:rPr lang="en-US" sz="2400" dirty="0" err="1">
                <a:latin typeface="Times New Roman" panose="02020603050405020304" pitchFamily="18" charset="0"/>
              </a:rPr>
              <a:t>minh</a:t>
            </a:r>
            <a:r>
              <a:rPr lang="en-US" sz="2400" dirty="0">
                <a:latin typeface="Times New Roman" panose="02020603050405020304" pitchFamily="18" charset="0"/>
              </a:rPr>
              <a:t>, </a:t>
            </a:r>
            <a:r>
              <a:rPr lang="en-US" sz="2400" dirty="0" err="1">
                <a:latin typeface="Times New Roman" panose="02020603050405020304" pitchFamily="18" charset="0"/>
              </a:rPr>
              <a:t>về</a:t>
            </a:r>
            <a:r>
              <a:rPr lang="en-US" sz="2400" dirty="0">
                <a:latin typeface="Times New Roman" panose="02020603050405020304" pitchFamily="18" charset="0"/>
              </a:rPr>
              <a:t> </a:t>
            </a:r>
            <a:r>
              <a:rPr lang="en-US" sz="2400" dirty="0" err="1">
                <a:latin typeface="Times New Roman" panose="02020603050405020304" pitchFamily="18" charset="0"/>
              </a:rPr>
              <a:t>lòng</a:t>
            </a:r>
            <a:r>
              <a:rPr lang="en-US" sz="2400" dirty="0">
                <a:latin typeface="Times New Roman" panose="02020603050405020304" pitchFamily="18" charset="0"/>
              </a:rPr>
              <a:t> </a:t>
            </a:r>
            <a:r>
              <a:rPr lang="en-US" sz="2400" dirty="0" err="1">
                <a:latin typeface="Times New Roman" panose="02020603050405020304" pitchFamily="18" charset="0"/>
              </a:rPr>
              <a:t>hiếu</a:t>
            </a:r>
            <a:r>
              <a:rPr lang="en-US" sz="2400" dirty="0">
                <a:latin typeface="Times New Roman" panose="02020603050405020304" pitchFamily="18" charset="0"/>
              </a:rPr>
              <a:t> </a:t>
            </a:r>
            <a:r>
              <a:rPr lang="en-US" sz="2400" dirty="0" err="1">
                <a:latin typeface="Times New Roman" panose="02020603050405020304" pitchFamily="18" charset="0"/>
              </a:rPr>
              <a:t>thảo</a:t>
            </a:r>
            <a:r>
              <a:rPr lang="en-US" sz="2400" dirty="0">
                <a:latin typeface="Times New Roman" panose="02020603050405020304" pitchFamily="18" charset="0"/>
              </a:rPr>
              <a:t>, </a:t>
            </a:r>
            <a:r>
              <a:rPr lang="en-US" sz="2400" dirty="0" err="1">
                <a:latin typeface="Times New Roman" panose="02020603050405020304" pitchFamily="18" charset="0"/>
              </a:rPr>
              <a:t>sự</a:t>
            </a:r>
            <a:r>
              <a:rPr lang="en-US" sz="2400" dirty="0">
                <a:latin typeface="Times New Roman" panose="02020603050405020304" pitchFamily="18" charset="0"/>
              </a:rPr>
              <a:t> </a:t>
            </a:r>
            <a:r>
              <a:rPr lang="en-US" sz="2400" dirty="0" err="1">
                <a:latin typeface="Times New Roman" panose="02020603050405020304" pitchFamily="18" charset="0"/>
              </a:rPr>
              <a:t>thuỷ</a:t>
            </a:r>
            <a:r>
              <a:rPr lang="en-US" sz="2400" dirty="0">
                <a:latin typeface="Times New Roman" panose="02020603050405020304" pitchFamily="18" charset="0"/>
              </a:rPr>
              <a:t> </a:t>
            </a:r>
            <a:r>
              <a:rPr lang="en-US" sz="2400" dirty="0" err="1">
                <a:latin typeface="Times New Roman" panose="02020603050405020304" pitchFamily="18" charset="0"/>
              </a:rPr>
              <a:t>chung</a:t>
            </a:r>
            <a:r>
              <a:rPr lang="en-US" sz="2400" dirty="0">
                <a:latin typeface="Times New Roman" panose="02020603050405020304" pitchFamily="18" charset="0"/>
              </a:rPr>
              <a:t>, </a:t>
            </a:r>
            <a:r>
              <a:rPr lang="en-US" sz="2400" dirty="0" err="1">
                <a:latin typeface="Times New Roman" panose="02020603050405020304" pitchFamily="18" charset="0"/>
              </a:rPr>
              <a:t>trái</a:t>
            </a:r>
            <a:r>
              <a:rPr lang="en-US" sz="2400" dirty="0">
                <a:latin typeface="Times New Roman" panose="02020603050405020304" pitchFamily="18" charset="0"/>
              </a:rPr>
              <a:t> </a:t>
            </a:r>
            <a:r>
              <a:rPr lang="en-US" sz="2400" dirty="0" err="1">
                <a:latin typeface="Times New Roman" panose="02020603050405020304" pitchFamily="18" charset="0"/>
              </a:rPr>
              <a:t>tim</a:t>
            </a:r>
            <a:r>
              <a:rPr lang="en-US" sz="2400" dirty="0">
                <a:latin typeface="Times New Roman" panose="02020603050405020304" pitchFamily="18" charset="0"/>
              </a:rPr>
              <a:t> </a:t>
            </a:r>
            <a:r>
              <a:rPr lang="en-US" sz="2400" dirty="0" err="1">
                <a:latin typeface="Times New Roman" panose="02020603050405020304" pitchFamily="18" charset="0"/>
              </a:rPr>
              <a:t>yêu</a:t>
            </a:r>
            <a:r>
              <a:rPr lang="en-US" sz="2400" dirty="0">
                <a:latin typeface="Times New Roman" panose="02020603050405020304" pitchFamily="18" charset="0"/>
              </a:rPr>
              <a:t> </a:t>
            </a:r>
            <a:r>
              <a:rPr lang="en-US" sz="2400" dirty="0" err="1">
                <a:latin typeface="Times New Roman" panose="02020603050405020304" pitchFamily="18" charset="0"/>
              </a:rPr>
              <a:t>thương</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lòng</a:t>
            </a:r>
            <a:r>
              <a:rPr lang="en-US" sz="2400" dirty="0">
                <a:latin typeface="Times New Roman" panose="02020603050405020304" pitchFamily="18" charset="0"/>
              </a:rPr>
              <a:t> </a:t>
            </a:r>
            <a:r>
              <a:rPr lang="en-US" sz="2400" dirty="0" err="1">
                <a:latin typeface="Times New Roman" panose="02020603050405020304" pitchFamily="18" charset="0"/>
              </a:rPr>
              <a:t>nhân</a:t>
            </a:r>
            <a:r>
              <a:rPr lang="en-US" sz="2400" dirty="0">
                <a:latin typeface="Times New Roman" panose="02020603050405020304" pitchFamily="18" charset="0"/>
              </a:rPr>
              <a:t> </a:t>
            </a:r>
            <a:r>
              <a:rPr lang="en-US" sz="2400" dirty="0" err="1">
                <a:latin typeface="Times New Roman" panose="02020603050405020304" pitchFamily="18" charset="0"/>
              </a:rPr>
              <a:t>hậu</a:t>
            </a:r>
            <a:r>
              <a:rPr lang="en-US" sz="2400" dirty="0">
                <a:latin typeface="Times New Roman" panose="02020603050405020304" pitchFamily="18" charset="0"/>
              </a:rPr>
              <a:t>.</a:t>
            </a:r>
            <a:endParaRPr lang="en-US" sz="2400" dirty="0">
              <a:latin typeface="Times New Roman" panose="02020603050405020304" pitchFamily="18" charset="0"/>
            </a:endParaRPr>
          </a:p>
          <a:p>
            <a:pPr>
              <a:buFontTx/>
              <a:buChar char="-"/>
            </a:pPr>
            <a:r>
              <a:rPr lang="en-US" sz="2400" dirty="0" err="1">
                <a:latin typeface="Times New Roman" panose="02020603050405020304" pitchFamily="18" charset="0"/>
              </a:rPr>
              <a:t>Đều</a:t>
            </a:r>
            <a:r>
              <a:rPr lang="en-US" sz="2400" dirty="0">
                <a:latin typeface="Times New Roman" panose="02020603050405020304" pitchFamily="18" charset="0"/>
              </a:rPr>
              <a:t> </a:t>
            </a:r>
            <a:r>
              <a:rPr lang="en-US" sz="2400" dirty="0" err="1">
                <a:latin typeface="Times New Roman" panose="02020603050405020304" pitchFamily="18" charset="0"/>
              </a:rPr>
              <a:t>tìm</a:t>
            </a:r>
            <a:r>
              <a:rPr lang="en-US" sz="2400" dirty="0">
                <a:latin typeface="Times New Roman" panose="02020603050405020304" pitchFamily="18" charset="0"/>
              </a:rPr>
              <a:t> </a:t>
            </a:r>
            <a:r>
              <a:rPr lang="en-US" sz="2400" dirty="0" err="1">
                <a:latin typeface="Times New Roman" panose="02020603050405020304" pitchFamily="18" charset="0"/>
              </a:rPr>
              <a:t>đến</a:t>
            </a:r>
            <a:r>
              <a:rPr lang="en-US" sz="2400" dirty="0">
                <a:latin typeface="Times New Roman" panose="02020603050405020304" pitchFamily="18" charset="0"/>
              </a:rPr>
              <a:t> </a:t>
            </a:r>
            <a:r>
              <a:rPr lang="en-US" sz="2400" dirty="0" err="1">
                <a:latin typeface="Times New Roman" panose="02020603050405020304" pitchFamily="18" charset="0"/>
              </a:rPr>
              <a:t>cái</a:t>
            </a:r>
            <a:r>
              <a:rPr lang="en-US" sz="2400" dirty="0">
                <a:latin typeface="Times New Roman" panose="02020603050405020304" pitchFamily="18" charset="0"/>
              </a:rPr>
              <a:t> </a:t>
            </a:r>
            <a:r>
              <a:rPr lang="en-US" sz="2400" dirty="0" err="1">
                <a:latin typeface="Times New Roman" panose="02020603050405020304" pitchFamily="18" charset="0"/>
              </a:rPr>
              <a:t>chết</a:t>
            </a:r>
            <a:r>
              <a:rPr lang="en-US" sz="2400" dirty="0">
                <a:latin typeface="Times New Roman" panose="02020603050405020304" pitchFamily="18" charset="0"/>
              </a:rPr>
              <a:t> </a:t>
            </a:r>
            <a:r>
              <a:rPr lang="en-US" sz="2400" dirty="0" err="1">
                <a:latin typeface="Times New Roman" panose="02020603050405020304" pitchFamily="18" charset="0"/>
              </a:rPr>
              <a:t>để</a:t>
            </a:r>
            <a:r>
              <a:rPr lang="en-US" sz="2400" dirty="0">
                <a:latin typeface="Times New Roman" panose="02020603050405020304" pitchFamily="18" charset="0"/>
              </a:rPr>
              <a:t> </a:t>
            </a:r>
            <a:r>
              <a:rPr lang="en-US" sz="2400" dirty="0" err="1">
                <a:latin typeface="Times New Roman" panose="02020603050405020304" pitchFamily="18" charset="0"/>
              </a:rPr>
              <a:t>giải</a:t>
            </a:r>
            <a:r>
              <a:rPr lang="en-US" sz="2400" dirty="0">
                <a:latin typeface="Times New Roman" panose="02020603050405020304" pitchFamily="18" charset="0"/>
              </a:rPr>
              <a:t> </a:t>
            </a:r>
            <a:r>
              <a:rPr lang="en-US" sz="2400" dirty="0" err="1">
                <a:latin typeface="Times New Roman" panose="02020603050405020304" pitchFamily="18" charset="0"/>
              </a:rPr>
              <a:t>mọi</a:t>
            </a:r>
            <a:r>
              <a:rPr lang="en-US" sz="2400" dirty="0">
                <a:latin typeface="Times New Roman" panose="02020603050405020304" pitchFamily="18" charset="0"/>
              </a:rPr>
              <a:t> </a:t>
            </a:r>
            <a:r>
              <a:rPr lang="en-US" sz="2400" dirty="0" err="1">
                <a:latin typeface="Times New Roman" panose="02020603050405020304" pitchFamily="18" charset="0"/>
              </a:rPr>
              <a:t>nỗi</a:t>
            </a:r>
            <a:r>
              <a:rPr lang="en-US" sz="2400" dirty="0">
                <a:latin typeface="Times New Roman" panose="02020603050405020304" pitchFamily="18" charset="0"/>
              </a:rPr>
              <a:t> </a:t>
            </a:r>
            <a:r>
              <a:rPr lang="en-US" sz="2400" dirty="0" err="1">
                <a:latin typeface="Times New Roman" panose="02020603050405020304" pitchFamily="18" charset="0"/>
              </a:rPr>
              <a:t>oan</a:t>
            </a:r>
            <a:r>
              <a:rPr lang="en-US" sz="2400" dirty="0">
                <a:latin typeface="Times New Roman" panose="02020603050405020304" pitchFamily="18" charset="0"/>
              </a:rPr>
              <a:t> </a:t>
            </a:r>
            <a:r>
              <a:rPr lang="en-US" sz="2400" dirty="0" err="1">
                <a:latin typeface="Times New Roman" panose="02020603050405020304" pitchFamily="18" charset="0"/>
              </a:rPr>
              <a:t>ức</a:t>
            </a:r>
            <a:r>
              <a:rPr lang="en-US" sz="2400" dirty="0">
                <a:latin typeface="Times New Roman" panose="02020603050405020304" pitchFamily="18" charset="0"/>
              </a:rPr>
              <a:t>, </a:t>
            </a:r>
            <a:r>
              <a:rPr lang="en-US" sz="2400" dirty="0" err="1">
                <a:latin typeface="Times New Roman" panose="02020603050405020304" pitchFamily="18" charset="0"/>
              </a:rPr>
              <a:t>để</a:t>
            </a:r>
            <a:r>
              <a:rPr lang="en-US" sz="2400" dirty="0">
                <a:latin typeface="Times New Roman" panose="02020603050405020304" pitchFamily="18" charset="0"/>
              </a:rPr>
              <a:t> </a:t>
            </a:r>
            <a:r>
              <a:rPr lang="en-US" sz="2400" dirty="0" err="1">
                <a:latin typeface="Times New Roman" panose="02020603050405020304" pitchFamily="18" charset="0"/>
              </a:rPr>
              <a:t>giải</a:t>
            </a:r>
            <a:r>
              <a:rPr lang="en-US" sz="2400" dirty="0">
                <a:latin typeface="Times New Roman" panose="02020603050405020304" pitchFamily="18" charset="0"/>
              </a:rPr>
              <a:t> </a:t>
            </a:r>
            <a:r>
              <a:rPr lang="en-US" sz="2400" dirty="0" err="1">
                <a:latin typeface="Times New Roman" panose="02020603050405020304" pitchFamily="18" charset="0"/>
              </a:rPr>
              <a:t>thoát</a:t>
            </a:r>
            <a:r>
              <a:rPr lang="en-US" sz="2400" dirty="0">
                <a:latin typeface="Times New Roman" panose="02020603050405020304" pitchFamily="18" charset="0"/>
              </a:rPr>
              <a:t> </a:t>
            </a:r>
            <a:r>
              <a:rPr lang="en-US" sz="2400" dirty="0" err="1">
                <a:latin typeface="Times New Roman" panose="02020603050405020304" pitchFamily="18" charset="0"/>
              </a:rPr>
              <a:t>cuộc</a:t>
            </a:r>
            <a:r>
              <a:rPr lang="en-US" sz="2400" dirty="0">
                <a:latin typeface="Times New Roman" panose="02020603050405020304" pitchFamily="18" charset="0"/>
              </a:rPr>
              <a:t> </a:t>
            </a:r>
            <a:r>
              <a:rPr lang="en-US" sz="2400" dirty="0" err="1">
                <a:latin typeface="Times New Roman" panose="02020603050405020304" pitchFamily="18" charset="0"/>
              </a:rPr>
              <a:t>đời</a:t>
            </a:r>
            <a:r>
              <a:rPr lang="en-US" sz="2400" dirty="0">
                <a:latin typeface="Times New Roman" panose="02020603050405020304" pitchFamily="18" charset="0"/>
              </a:rPr>
              <a:t> </a:t>
            </a:r>
            <a:r>
              <a:rPr lang="en-US" sz="2400" dirty="0" err="1">
                <a:latin typeface="Times New Roman" panose="02020603050405020304" pitchFamily="18" charset="0"/>
              </a:rPr>
              <a:t>đầy</a:t>
            </a:r>
            <a:r>
              <a:rPr lang="en-US" sz="2400" dirty="0">
                <a:latin typeface="Times New Roman" panose="02020603050405020304" pitchFamily="18" charset="0"/>
              </a:rPr>
              <a:t> </a:t>
            </a:r>
            <a:r>
              <a:rPr lang="en-US" sz="2400" dirty="0" err="1">
                <a:latin typeface="Times New Roman" panose="02020603050405020304" pitchFamily="18" charset="0"/>
              </a:rPr>
              <a:t>đau</a:t>
            </a:r>
            <a:r>
              <a:rPr lang="en-US" sz="2400" dirty="0">
                <a:latin typeface="Times New Roman" panose="02020603050405020304" pitchFamily="18" charset="0"/>
              </a:rPr>
              <a:t> </a:t>
            </a:r>
            <a:r>
              <a:rPr lang="en-US" sz="2400" dirty="0" err="1">
                <a:latin typeface="Times New Roman" panose="02020603050405020304" pitchFamily="18" charset="0"/>
              </a:rPr>
              <a:t>khổ</a:t>
            </a:r>
            <a:r>
              <a:rPr lang="en-US" sz="2400" dirty="0">
                <a:latin typeface="Times New Roman" panose="02020603050405020304" pitchFamily="18" charset="0"/>
              </a:rPr>
              <a:t>, </a:t>
            </a:r>
            <a:r>
              <a:rPr lang="en-US" sz="2400" dirty="0" err="1">
                <a:latin typeface="Times New Roman" panose="02020603050405020304" pitchFamily="18" charset="0"/>
              </a:rPr>
              <a:t>oan</a:t>
            </a:r>
            <a:r>
              <a:rPr lang="en-US" sz="2400" dirty="0">
                <a:latin typeface="Times New Roman" panose="02020603050405020304" pitchFamily="18" charset="0"/>
              </a:rPr>
              <a:t> </a:t>
            </a:r>
            <a:r>
              <a:rPr lang="en-US" sz="2400" dirty="0" err="1">
                <a:latin typeface="Times New Roman" panose="02020603050405020304" pitchFamily="18" charset="0"/>
              </a:rPr>
              <a:t>nghiệt</a:t>
            </a:r>
            <a:r>
              <a:rPr lang="en-US" sz="2400" dirty="0">
                <a:latin typeface="Times New Roman" panose="02020603050405020304" pitchFamily="18" charset="0"/>
              </a:rPr>
              <a:t> </a:t>
            </a:r>
            <a:r>
              <a:rPr lang="en-US" sz="2400" dirty="0" err="1">
                <a:latin typeface="Times New Roman" panose="02020603050405020304" pitchFamily="18" charset="0"/>
              </a:rPr>
              <a:t>của</a:t>
            </a:r>
            <a:r>
              <a:rPr lang="en-US" sz="2400" dirty="0">
                <a:latin typeface="Times New Roman" panose="02020603050405020304" pitchFamily="18" charset="0"/>
              </a:rPr>
              <a:t> </a:t>
            </a:r>
            <a:r>
              <a:rPr lang="en-US" sz="2400" dirty="0" err="1">
                <a:latin typeface="Times New Roman" panose="02020603050405020304" pitchFamily="18" charset="0"/>
              </a:rPr>
              <a:t>mình</a:t>
            </a:r>
            <a:r>
              <a:rPr lang="en-US" sz="2400" dirty="0">
                <a:latin typeface="Times New Roman" panose="02020603050405020304" pitchFamily="18" charset="0"/>
              </a:rPr>
              <a:t>.</a:t>
            </a:r>
            <a:endParaRPr lang="en-US" sz="2400" dirty="0">
              <a:latin typeface="Times New Roman" panose="02020603050405020304" pitchFamily="18" charset="0"/>
            </a:endParaRPr>
          </a:p>
        </p:txBody>
      </p:sp>
      <p:sp>
        <p:nvSpPr>
          <p:cNvPr id="19466" name="Text Box 10"/>
          <p:cNvSpPr txBox="1">
            <a:spLocks noChangeArrowheads="1"/>
          </p:cNvSpPr>
          <p:nvPr/>
        </p:nvSpPr>
        <p:spPr bwMode="auto">
          <a:xfrm>
            <a:off x="144280" y="4583910"/>
            <a:ext cx="8458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200" dirty="0">
                <a:solidFill>
                  <a:srgbClr val="0000CC"/>
                </a:solidFill>
                <a:latin typeface="Times New Roman" panose="02020603050405020304" pitchFamily="18" charset="0"/>
              </a:rPr>
              <a:t>    </a:t>
            </a:r>
            <a:r>
              <a:rPr lang="en-US" sz="2200" b="1" u="sng" dirty="0">
                <a:latin typeface="Times New Roman" panose="02020603050405020304" pitchFamily="18" charset="0"/>
              </a:rPr>
              <a:t>KHÁC NHAU</a:t>
            </a:r>
            <a:r>
              <a:rPr lang="en-US" sz="2200" b="1" dirty="0">
                <a:latin typeface="Times New Roman" panose="02020603050405020304" pitchFamily="18" charset="0"/>
              </a:rPr>
              <a:t> : </a:t>
            </a:r>
            <a:endParaRPr lang="en-US" sz="2200" b="1" dirty="0">
              <a:latin typeface="Times New Roman" panose="02020603050405020304" pitchFamily="18" charset="0"/>
            </a:endParaRPr>
          </a:p>
          <a:p>
            <a:pPr>
              <a:buFontTx/>
              <a:buChar char="-"/>
            </a:pPr>
            <a:r>
              <a:rPr lang="en-US" sz="2200" dirty="0">
                <a:latin typeface="Times New Roman" panose="02020603050405020304" pitchFamily="18" charset="0"/>
              </a:rPr>
              <a:t> </a:t>
            </a:r>
            <a:r>
              <a:rPr lang="en-US" sz="2200" dirty="0" err="1">
                <a:latin typeface="Times New Roman" panose="02020603050405020304" pitchFamily="18" charset="0"/>
              </a:rPr>
              <a:t>Vũ</a:t>
            </a:r>
            <a:r>
              <a:rPr lang="en-US" sz="2200" dirty="0">
                <a:latin typeface="Times New Roman" panose="02020603050405020304" pitchFamily="18" charset="0"/>
              </a:rPr>
              <a:t> </a:t>
            </a:r>
            <a:r>
              <a:rPr lang="en-US" sz="2200" dirty="0" err="1">
                <a:latin typeface="Times New Roman" panose="02020603050405020304" pitchFamily="18" charset="0"/>
              </a:rPr>
              <a:t>Nương</a:t>
            </a:r>
            <a:r>
              <a:rPr lang="en-US" sz="2200" dirty="0">
                <a:latin typeface="Times New Roman" panose="02020603050405020304" pitchFamily="18" charset="0"/>
              </a:rPr>
              <a:t> </a:t>
            </a:r>
            <a:r>
              <a:rPr lang="en-US" sz="2200" dirty="0" err="1">
                <a:latin typeface="Times New Roman" panose="02020603050405020304" pitchFamily="18" charset="0"/>
              </a:rPr>
              <a:t>là</a:t>
            </a:r>
            <a:r>
              <a:rPr lang="en-US" sz="2200" dirty="0">
                <a:latin typeface="Times New Roman" panose="02020603050405020304" pitchFamily="18" charset="0"/>
              </a:rPr>
              <a:t> </a:t>
            </a:r>
            <a:r>
              <a:rPr lang="en-US" sz="2200" dirty="0" err="1">
                <a:latin typeface="Times New Roman" panose="02020603050405020304" pitchFamily="18" charset="0"/>
              </a:rPr>
              <a:t>nạn</a:t>
            </a:r>
            <a:r>
              <a:rPr lang="en-US" sz="2200" dirty="0">
                <a:latin typeface="Times New Roman" panose="02020603050405020304" pitchFamily="18" charset="0"/>
              </a:rPr>
              <a:t> </a:t>
            </a:r>
            <a:r>
              <a:rPr lang="en-US" sz="2200" dirty="0" err="1">
                <a:latin typeface="Times New Roman" panose="02020603050405020304" pitchFamily="18" charset="0"/>
              </a:rPr>
              <a:t>nhân</a:t>
            </a:r>
            <a:r>
              <a:rPr lang="en-US" sz="2200" dirty="0">
                <a:latin typeface="Times New Roman" panose="02020603050405020304" pitchFamily="18" charset="0"/>
              </a:rPr>
              <a:t> </a:t>
            </a:r>
            <a:r>
              <a:rPr lang="en-US" sz="2200" dirty="0" err="1">
                <a:latin typeface="Times New Roman" panose="02020603050405020304" pitchFamily="18" charset="0"/>
              </a:rPr>
              <a:t>của</a:t>
            </a:r>
            <a:r>
              <a:rPr lang="en-US" sz="2200" dirty="0">
                <a:latin typeface="Times New Roman" panose="02020603050405020304" pitchFamily="18" charset="0"/>
              </a:rPr>
              <a:t> </a:t>
            </a:r>
            <a:r>
              <a:rPr lang="en-US" sz="2200" dirty="0" err="1">
                <a:latin typeface="Times New Roman" panose="02020603050405020304" pitchFamily="18" charset="0"/>
              </a:rPr>
              <a:t>chế</a:t>
            </a:r>
            <a:r>
              <a:rPr lang="en-US" sz="2200" dirty="0">
                <a:latin typeface="Times New Roman" panose="02020603050405020304" pitchFamily="18" charset="0"/>
              </a:rPr>
              <a:t> </a:t>
            </a:r>
            <a:r>
              <a:rPr lang="en-US" sz="2200" dirty="0" err="1">
                <a:latin typeface="Times New Roman" panose="02020603050405020304" pitchFamily="18" charset="0"/>
              </a:rPr>
              <a:t>độ</a:t>
            </a:r>
            <a:r>
              <a:rPr lang="en-US" sz="2200" dirty="0">
                <a:latin typeface="Times New Roman" panose="02020603050405020304" pitchFamily="18" charset="0"/>
              </a:rPr>
              <a:t> </a:t>
            </a:r>
            <a:r>
              <a:rPr lang="en-US" sz="2200" dirty="0" err="1">
                <a:latin typeface="Times New Roman" panose="02020603050405020304" pitchFamily="18" charset="0"/>
              </a:rPr>
              <a:t>phong</a:t>
            </a:r>
            <a:r>
              <a:rPr lang="en-US" sz="2200" dirty="0">
                <a:latin typeface="Times New Roman" panose="02020603050405020304" pitchFamily="18" charset="0"/>
              </a:rPr>
              <a:t> </a:t>
            </a:r>
            <a:r>
              <a:rPr lang="en-US" sz="2200" dirty="0" err="1">
                <a:latin typeface="Times New Roman" panose="02020603050405020304" pitchFamily="18" charset="0"/>
              </a:rPr>
              <a:t>kiến</a:t>
            </a:r>
            <a:r>
              <a:rPr lang="en-US" sz="2200" dirty="0">
                <a:latin typeface="Times New Roman" panose="02020603050405020304" pitchFamily="18" charset="0"/>
              </a:rPr>
              <a:t> </a:t>
            </a:r>
            <a:r>
              <a:rPr lang="en-US" sz="2200" dirty="0" err="1">
                <a:latin typeface="Times New Roman" panose="02020603050405020304" pitchFamily="18" charset="0"/>
              </a:rPr>
              <a:t>nam</a:t>
            </a:r>
            <a:r>
              <a:rPr lang="en-US" sz="2200" dirty="0">
                <a:latin typeface="Times New Roman" panose="02020603050405020304" pitchFamily="18" charset="0"/>
              </a:rPr>
              <a:t> </a:t>
            </a:r>
            <a:r>
              <a:rPr lang="en-US" sz="2200" dirty="0" err="1">
                <a:latin typeface="Times New Roman" panose="02020603050405020304" pitchFamily="18" charset="0"/>
              </a:rPr>
              <a:t>quyền</a:t>
            </a:r>
            <a:r>
              <a:rPr lang="en-US" sz="2200" dirty="0">
                <a:latin typeface="Times New Roman" panose="02020603050405020304" pitchFamily="18" charset="0"/>
              </a:rPr>
              <a:t> </a:t>
            </a:r>
            <a:r>
              <a:rPr lang="en-US" sz="2200" dirty="0" err="1">
                <a:latin typeface="Times New Roman" panose="02020603050405020304" pitchFamily="18" charset="0"/>
              </a:rPr>
              <a:t>bất</a:t>
            </a:r>
            <a:r>
              <a:rPr lang="en-US" sz="2200" dirty="0">
                <a:latin typeface="Times New Roman" panose="02020603050405020304" pitchFamily="18" charset="0"/>
              </a:rPr>
              <a:t> </a:t>
            </a:r>
            <a:r>
              <a:rPr lang="en-US" sz="2200" dirty="0" err="1">
                <a:latin typeface="Times New Roman" panose="02020603050405020304" pitchFamily="18" charset="0"/>
              </a:rPr>
              <a:t>công</a:t>
            </a:r>
            <a:r>
              <a:rPr lang="en-US" sz="2200" dirty="0">
                <a:latin typeface="Times New Roman" panose="02020603050405020304" pitchFamily="18" charset="0"/>
              </a:rPr>
              <a:t>. Bi </a:t>
            </a:r>
            <a:r>
              <a:rPr lang="en-US" sz="2200" dirty="0" err="1">
                <a:latin typeface="Times New Roman" panose="02020603050405020304" pitchFamily="18" charset="0"/>
              </a:rPr>
              <a:t>kịch</a:t>
            </a:r>
            <a:r>
              <a:rPr lang="en-US" sz="2200" dirty="0">
                <a:latin typeface="Times New Roman" panose="02020603050405020304" pitchFamily="18" charset="0"/>
              </a:rPr>
              <a:t> </a:t>
            </a:r>
            <a:r>
              <a:rPr lang="en-US" sz="2200" dirty="0" err="1">
                <a:latin typeface="Times New Roman" panose="02020603050405020304" pitchFamily="18" charset="0"/>
              </a:rPr>
              <a:t>xảy</a:t>
            </a:r>
            <a:r>
              <a:rPr lang="en-US" sz="2200" dirty="0">
                <a:latin typeface="Times New Roman" panose="02020603050405020304" pitchFamily="18" charset="0"/>
              </a:rPr>
              <a:t> </a:t>
            </a:r>
            <a:r>
              <a:rPr lang="en-US" sz="2200" dirty="0" err="1">
                <a:latin typeface="Times New Roman" panose="02020603050405020304" pitchFamily="18" charset="0"/>
              </a:rPr>
              <a:t>ra</a:t>
            </a:r>
            <a:r>
              <a:rPr lang="en-US" sz="2200" dirty="0">
                <a:latin typeface="Times New Roman" panose="02020603050405020304" pitchFamily="18" charset="0"/>
              </a:rPr>
              <a:t> </a:t>
            </a:r>
            <a:r>
              <a:rPr lang="en-US" sz="2200" dirty="0" err="1">
                <a:latin typeface="Times New Roman" panose="02020603050405020304" pitchFamily="18" charset="0"/>
              </a:rPr>
              <a:t>chủ</a:t>
            </a:r>
            <a:r>
              <a:rPr lang="en-US" sz="2200" dirty="0">
                <a:latin typeface="Times New Roman" panose="02020603050405020304" pitchFamily="18" charset="0"/>
              </a:rPr>
              <a:t> </a:t>
            </a:r>
            <a:r>
              <a:rPr lang="en-US" sz="2200" dirty="0" err="1">
                <a:latin typeface="Times New Roman" panose="02020603050405020304" pitchFamily="18" charset="0"/>
              </a:rPr>
              <a:t>yếu</a:t>
            </a:r>
            <a:r>
              <a:rPr lang="en-US" sz="2200" dirty="0">
                <a:latin typeface="Times New Roman" panose="02020603050405020304" pitchFamily="18" charset="0"/>
              </a:rPr>
              <a:t> </a:t>
            </a:r>
            <a:r>
              <a:rPr lang="en-US" sz="2200" dirty="0" err="1">
                <a:latin typeface="Times New Roman" panose="02020603050405020304" pitchFamily="18" charset="0"/>
              </a:rPr>
              <a:t>là</a:t>
            </a:r>
            <a:r>
              <a:rPr lang="en-US" sz="2200" dirty="0">
                <a:latin typeface="Times New Roman" panose="02020603050405020304" pitchFamily="18" charset="0"/>
              </a:rPr>
              <a:t> bi </a:t>
            </a:r>
            <a:r>
              <a:rPr lang="en-US" sz="2200" dirty="0" err="1">
                <a:latin typeface="Times New Roman" panose="02020603050405020304" pitchFamily="18" charset="0"/>
              </a:rPr>
              <a:t>kịch</a:t>
            </a:r>
            <a:r>
              <a:rPr lang="en-US" sz="2200" dirty="0">
                <a:latin typeface="Times New Roman" panose="02020603050405020304" pitchFamily="18" charset="0"/>
              </a:rPr>
              <a:t> </a:t>
            </a:r>
            <a:r>
              <a:rPr lang="en-US" sz="2200" dirty="0" err="1">
                <a:latin typeface="Times New Roman" panose="02020603050405020304" pitchFamily="18" charset="0"/>
              </a:rPr>
              <a:t>về</a:t>
            </a:r>
            <a:r>
              <a:rPr lang="en-US" sz="2200" dirty="0">
                <a:latin typeface="Times New Roman" panose="02020603050405020304" pitchFamily="18" charset="0"/>
              </a:rPr>
              <a:t> </a:t>
            </a:r>
            <a:r>
              <a:rPr lang="en-US" sz="2200" dirty="0" err="1">
                <a:latin typeface="Times New Roman" panose="02020603050405020304" pitchFamily="18" charset="0"/>
              </a:rPr>
              <a:t>gia</a:t>
            </a:r>
            <a:r>
              <a:rPr lang="en-US" sz="2200" dirty="0">
                <a:latin typeface="Times New Roman" panose="02020603050405020304" pitchFamily="18" charset="0"/>
              </a:rPr>
              <a:t> </a:t>
            </a:r>
            <a:r>
              <a:rPr lang="en-US" sz="2200" dirty="0" err="1">
                <a:latin typeface="Times New Roman" panose="02020603050405020304" pitchFamily="18" charset="0"/>
              </a:rPr>
              <a:t>đình</a:t>
            </a:r>
            <a:r>
              <a:rPr lang="en-US" sz="2200" dirty="0">
                <a:latin typeface="Times New Roman" panose="02020603050405020304" pitchFamily="18" charset="0"/>
              </a:rPr>
              <a:t> </a:t>
            </a:r>
            <a:r>
              <a:rPr lang="en-US" sz="2200" dirty="0" err="1">
                <a:latin typeface="Times New Roman" panose="02020603050405020304" pitchFamily="18" charset="0"/>
              </a:rPr>
              <a:t>bởi</a:t>
            </a:r>
            <a:r>
              <a:rPr lang="en-US" sz="2200" dirty="0">
                <a:latin typeface="Times New Roman" panose="02020603050405020304" pitchFamily="18" charset="0"/>
              </a:rPr>
              <a:t> </a:t>
            </a:r>
            <a:r>
              <a:rPr lang="en-US" sz="2200" dirty="0" err="1">
                <a:latin typeface="Times New Roman" panose="02020603050405020304" pitchFamily="18" charset="0"/>
              </a:rPr>
              <a:t>thói</a:t>
            </a:r>
            <a:r>
              <a:rPr lang="en-US" sz="2200" dirty="0">
                <a:latin typeface="Times New Roman" panose="02020603050405020304" pitchFamily="18" charset="0"/>
              </a:rPr>
              <a:t> </a:t>
            </a:r>
            <a:r>
              <a:rPr lang="en-US" sz="2200" dirty="0" err="1">
                <a:latin typeface="Times New Roman" panose="02020603050405020304" pitchFamily="18" charset="0"/>
              </a:rPr>
              <a:t>ghen</a:t>
            </a:r>
            <a:r>
              <a:rPr lang="en-US" sz="2200" dirty="0">
                <a:latin typeface="Times New Roman" panose="02020603050405020304" pitchFamily="18" charset="0"/>
              </a:rPr>
              <a:t> </a:t>
            </a:r>
            <a:r>
              <a:rPr lang="en-US" sz="2200" dirty="0" err="1">
                <a:latin typeface="Times New Roman" panose="02020603050405020304" pitchFamily="18" charset="0"/>
              </a:rPr>
              <a:t>tuông</a:t>
            </a:r>
            <a:r>
              <a:rPr lang="en-US" sz="2200" dirty="0">
                <a:latin typeface="Times New Roman" panose="02020603050405020304" pitchFamily="18" charset="0"/>
              </a:rPr>
              <a:t>, </a:t>
            </a:r>
            <a:r>
              <a:rPr lang="en-US" sz="2200" dirty="0" err="1">
                <a:latin typeface="Times New Roman" panose="02020603050405020304" pitchFamily="18" charset="0"/>
              </a:rPr>
              <a:t>ích</a:t>
            </a:r>
            <a:r>
              <a:rPr lang="en-US" sz="2200" dirty="0">
                <a:latin typeface="Times New Roman" panose="02020603050405020304" pitchFamily="18" charset="0"/>
              </a:rPr>
              <a:t> </a:t>
            </a:r>
            <a:r>
              <a:rPr lang="en-US" sz="2200" dirty="0" err="1">
                <a:latin typeface="Times New Roman" panose="02020603050405020304" pitchFamily="18" charset="0"/>
              </a:rPr>
              <a:t>kỉ</a:t>
            </a:r>
            <a:r>
              <a:rPr lang="en-US" sz="2200" dirty="0">
                <a:latin typeface="Times New Roman" panose="02020603050405020304" pitchFamily="18" charset="0"/>
              </a:rPr>
              <a:t>, </a:t>
            </a:r>
            <a:r>
              <a:rPr lang="en-US" sz="2200" dirty="0" err="1">
                <a:latin typeface="Times New Roman" panose="02020603050405020304" pitchFamily="18" charset="0"/>
              </a:rPr>
              <a:t>sự</a:t>
            </a:r>
            <a:r>
              <a:rPr lang="en-US" sz="2200" dirty="0">
                <a:latin typeface="Times New Roman" panose="02020603050405020304" pitchFamily="18" charset="0"/>
              </a:rPr>
              <a:t> </a:t>
            </a:r>
            <a:r>
              <a:rPr lang="en-US" sz="2200" dirty="0" err="1">
                <a:latin typeface="Times New Roman" panose="02020603050405020304" pitchFamily="18" charset="0"/>
              </a:rPr>
              <a:t>hồ</a:t>
            </a:r>
            <a:r>
              <a:rPr lang="en-US" sz="2200" dirty="0">
                <a:latin typeface="Times New Roman" panose="02020603050405020304" pitchFamily="18" charset="0"/>
              </a:rPr>
              <a:t> </a:t>
            </a:r>
            <a:r>
              <a:rPr lang="en-US" sz="2200" dirty="0" err="1">
                <a:latin typeface="Times New Roman" panose="02020603050405020304" pitchFamily="18" charset="0"/>
              </a:rPr>
              <a:t>đồ</a:t>
            </a:r>
            <a:r>
              <a:rPr lang="en-US" sz="2200" dirty="0">
                <a:latin typeface="Times New Roman" panose="02020603050405020304" pitchFamily="18" charset="0"/>
              </a:rPr>
              <a:t>, </a:t>
            </a:r>
            <a:r>
              <a:rPr lang="en-US" sz="2200" dirty="0" err="1">
                <a:latin typeface="Times New Roman" panose="02020603050405020304" pitchFamily="18" charset="0"/>
              </a:rPr>
              <a:t>vũ</a:t>
            </a:r>
            <a:r>
              <a:rPr lang="en-US" sz="2200" dirty="0">
                <a:latin typeface="Times New Roman" panose="02020603050405020304" pitchFamily="18" charset="0"/>
              </a:rPr>
              <a:t> </a:t>
            </a:r>
            <a:r>
              <a:rPr lang="en-US" sz="2200" dirty="0" err="1">
                <a:latin typeface="Times New Roman" panose="02020603050405020304" pitchFamily="18" charset="0"/>
              </a:rPr>
              <a:t>phu</a:t>
            </a:r>
            <a:r>
              <a:rPr lang="en-US" sz="2200" dirty="0">
                <a:latin typeface="Times New Roman" panose="02020603050405020304" pitchFamily="18" charset="0"/>
              </a:rPr>
              <a:t> </a:t>
            </a:r>
            <a:r>
              <a:rPr lang="en-US" sz="2200" dirty="0" err="1">
                <a:latin typeface="Times New Roman" panose="02020603050405020304" pitchFamily="18" charset="0"/>
              </a:rPr>
              <a:t>của</a:t>
            </a:r>
            <a:r>
              <a:rPr lang="en-US" sz="2200" dirty="0">
                <a:latin typeface="Times New Roman" panose="02020603050405020304" pitchFamily="18" charset="0"/>
              </a:rPr>
              <a:t> </a:t>
            </a:r>
            <a:r>
              <a:rPr lang="en-US" sz="2200" dirty="0" err="1">
                <a:latin typeface="Times New Roman" panose="02020603050405020304" pitchFamily="18" charset="0"/>
              </a:rPr>
              <a:t>người</a:t>
            </a:r>
            <a:r>
              <a:rPr lang="en-US" sz="2200" dirty="0">
                <a:latin typeface="Times New Roman" panose="02020603050405020304" pitchFamily="18" charset="0"/>
              </a:rPr>
              <a:t> </a:t>
            </a:r>
            <a:r>
              <a:rPr lang="en-US" sz="2200" dirty="0" err="1">
                <a:latin typeface="Times New Roman" panose="02020603050405020304" pitchFamily="18" charset="0"/>
              </a:rPr>
              <a:t>chồng</a:t>
            </a:r>
            <a:r>
              <a:rPr lang="en-US" sz="2200" dirty="0">
                <a:latin typeface="Times New Roman" panose="02020603050405020304" pitchFamily="18" charset="0"/>
              </a:rPr>
              <a:t>. </a:t>
            </a:r>
            <a:r>
              <a:rPr lang="en-US" sz="2200" dirty="0" err="1">
                <a:latin typeface="Times New Roman" panose="02020603050405020304" pitchFamily="18" charset="0"/>
              </a:rPr>
              <a:t>Trong</a:t>
            </a:r>
            <a:r>
              <a:rPr lang="en-US" sz="2200" dirty="0">
                <a:latin typeface="Times New Roman" panose="02020603050405020304" pitchFamily="18" charset="0"/>
              </a:rPr>
              <a:t> </a:t>
            </a:r>
            <a:r>
              <a:rPr lang="en-US" sz="2200" dirty="0" err="1">
                <a:latin typeface="Times New Roman" panose="02020603050405020304" pitchFamily="18" charset="0"/>
              </a:rPr>
              <a:t>đó</a:t>
            </a:r>
            <a:r>
              <a:rPr lang="en-US" sz="2200" dirty="0">
                <a:latin typeface="Times New Roman" panose="02020603050405020304" pitchFamily="18" charset="0"/>
              </a:rPr>
              <a:t> </a:t>
            </a:r>
            <a:r>
              <a:rPr lang="en-US" sz="2200" dirty="0" err="1">
                <a:latin typeface="Times New Roman" panose="02020603050405020304" pitchFamily="18" charset="0"/>
              </a:rPr>
              <a:t>có</a:t>
            </a:r>
            <a:r>
              <a:rPr lang="en-US" sz="2200" dirty="0">
                <a:latin typeface="Times New Roman" panose="02020603050405020304" pitchFamily="18" charset="0"/>
              </a:rPr>
              <a:t> </a:t>
            </a:r>
            <a:r>
              <a:rPr lang="en-US" sz="2200" dirty="0" err="1">
                <a:latin typeface="Times New Roman" panose="02020603050405020304" pitchFamily="18" charset="0"/>
              </a:rPr>
              <a:t>chiến</a:t>
            </a:r>
            <a:r>
              <a:rPr lang="en-US" sz="2200" dirty="0">
                <a:latin typeface="Times New Roman" panose="02020603050405020304" pitchFamily="18" charset="0"/>
              </a:rPr>
              <a:t> </a:t>
            </a:r>
            <a:r>
              <a:rPr lang="en-US" sz="2200" dirty="0" err="1">
                <a:latin typeface="Times New Roman" panose="02020603050405020304" pitchFamily="18" charset="0"/>
              </a:rPr>
              <a:t>tranh</a:t>
            </a:r>
            <a:r>
              <a:rPr lang="en-US" sz="2200" dirty="0">
                <a:latin typeface="Times New Roman" panose="02020603050405020304" pitchFamily="18" charset="0"/>
              </a:rPr>
              <a:t> </a:t>
            </a:r>
            <a:r>
              <a:rPr lang="en-US" sz="2200" dirty="0" err="1">
                <a:latin typeface="Times New Roman" panose="02020603050405020304" pitchFamily="18" charset="0"/>
              </a:rPr>
              <a:t>ngăn</a:t>
            </a:r>
            <a:r>
              <a:rPr lang="en-US" sz="2200" dirty="0">
                <a:latin typeface="Times New Roman" panose="02020603050405020304" pitchFamily="18" charset="0"/>
              </a:rPr>
              <a:t> </a:t>
            </a:r>
            <a:r>
              <a:rPr lang="en-US" sz="2200" dirty="0" err="1">
                <a:latin typeface="Times New Roman" panose="02020603050405020304" pitchFamily="18" charset="0"/>
              </a:rPr>
              <a:t>cách</a:t>
            </a:r>
            <a:r>
              <a:rPr lang="en-US" sz="2200" dirty="0">
                <a:latin typeface="Times New Roman" panose="02020603050405020304" pitchFamily="18" charset="0"/>
              </a:rPr>
              <a:t>.</a:t>
            </a:r>
            <a:endParaRPr lang="en-US" sz="2200" dirty="0">
              <a:latin typeface="Times New Roman" panose="02020603050405020304" pitchFamily="18" charset="0"/>
            </a:endParaRPr>
          </a:p>
          <a:p>
            <a:r>
              <a:rPr lang="en-US" sz="2200" dirty="0">
                <a:latin typeface="Times New Roman" panose="02020603050405020304" pitchFamily="18" charset="0"/>
              </a:rPr>
              <a:t>- </a:t>
            </a:r>
            <a:r>
              <a:rPr lang="en-US" sz="2200" dirty="0" err="1">
                <a:latin typeface="Times New Roman" panose="02020603050405020304" pitchFamily="18" charset="0"/>
              </a:rPr>
              <a:t>Thuý</a:t>
            </a:r>
            <a:r>
              <a:rPr lang="en-US" sz="2200" dirty="0">
                <a:latin typeface="Times New Roman" panose="02020603050405020304" pitchFamily="18" charset="0"/>
              </a:rPr>
              <a:t> </a:t>
            </a:r>
            <a:r>
              <a:rPr lang="en-US" sz="2200" dirty="0" err="1">
                <a:latin typeface="Times New Roman" panose="02020603050405020304" pitchFamily="18" charset="0"/>
              </a:rPr>
              <a:t>Kiều</a:t>
            </a:r>
            <a:r>
              <a:rPr lang="en-US" sz="2200" dirty="0">
                <a:latin typeface="Times New Roman" panose="02020603050405020304" pitchFamily="18" charset="0"/>
              </a:rPr>
              <a:t> </a:t>
            </a:r>
            <a:r>
              <a:rPr lang="en-US" sz="2200" dirty="0" err="1">
                <a:latin typeface="Times New Roman" panose="02020603050405020304" pitchFamily="18" charset="0"/>
              </a:rPr>
              <a:t>là</a:t>
            </a:r>
            <a:r>
              <a:rPr lang="en-US" sz="2200" dirty="0">
                <a:latin typeface="Times New Roman" panose="02020603050405020304" pitchFamily="18" charset="0"/>
              </a:rPr>
              <a:t> </a:t>
            </a:r>
            <a:r>
              <a:rPr lang="en-US" sz="2200" dirty="0" err="1">
                <a:latin typeface="Times New Roman" panose="02020603050405020304" pitchFamily="18" charset="0"/>
              </a:rPr>
              <a:t>nạn</a:t>
            </a:r>
            <a:r>
              <a:rPr lang="en-US" sz="2200" dirty="0">
                <a:latin typeface="Times New Roman" panose="02020603050405020304" pitchFamily="18" charset="0"/>
              </a:rPr>
              <a:t> </a:t>
            </a:r>
            <a:r>
              <a:rPr lang="en-US" sz="2200" dirty="0" err="1">
                <a:latin typeface="Times New Roman" panose="02020603050405020304" pitchFamily="18" charset="0"/>
              </a:rPr>
              <a:t>nhân</a:t>
            </a:r>
            <a:r>
              <a:rPr lang="en-US" sz="2200" dirty="0">
                <a:latin typeface="Times New Roman" panose="02020603050405020304" pitchFamily="18" charset="0"/>
              </a:rPr>
              <a:t> </a:t>
            </a:r>
            <a:r>
              <a:rPr lang="en-US" sz="2200" dirty="0" err="1">
                <a:latin typeface="Times New Roman" panose="02020603050405020304" pitchFamily="18" charset="0"/>
              </a:rPr>
              <a:t>của</a:t>
            </a:r>
            <a:r>
              <a:rPr lang="en-US" sz="2200" dirty="0">
                <a:latin typeface="Times New Roman" panose="02020603050405020304" pitchFamily="18" charset="0"/>
              </a:rPr>
              <a:t> </a:t>
            </a:r>
            <a:r>
              <a:rPr lang="en-US" sz="2200" dirty="0" err="1">
                <a:latin typeface="Times New Roman" panose="02020603050405020304" pitchFamily="18" charset="0"/>
              </a:rPr>
              <a:t>xã</a:t>
            </a:r>
            <a:r>
              <a:rPr lang="en-US" sz="2200" dirty="0">
                <a:latin typeface="Times New Roman" panose="02020603050405020304" pitchFamily="18" charset="0"/>
              </a:rPr>
              <a:t> </a:t>
            </a:r>
            <a:r>
              <a:rPr lang="en-US" sz="2200" dirty="0" err="1">
                <a:latin typeface="Times New Roman" panose="02020603050405020304" pitchFamily="18" charset="0"/>
              </a:rPr>
              <a:t>hội</a:t>
            </a:r>
            <a:r>
              <a:rPr lang="en-US" sz="2200" dirty="0">
                <a:latin typeface="Times New Roman" panose="02020603050405020304" pitchFamily="18" charset="0"/>
              </a:rPr>
              <a:t> </a:t>
            </a:r>
            <a:r>
              <a:rPr lang="en-US" sz="2200" dirty="0" err="1">
                <a:latin typeface="Times New Roman" panose="02020603050405020304" pitchFamily="18" charset="0"/>
              </a:rPr>
              <a:t>đồng</a:t>
            </a:r>
            <a:r>
              <a:rPr lang="en-US" sz="2200" dirty="0">
                <a:latin typeface="Times New Roman" panose="02020603050405020304" pitchFamily="18" charset="0"/>
              </a:rPr>
              <a:t> </a:t>
            </a:r>
            <a:r>
              <a:rPr lang="en-US" sz="2200" dirty="0" err="1">
                <a:latin typeface="Times New Roman" panose="02020603050405020304" pitchFamily="18" charset="0"/>
              </a:rPr>
              <a:t>tiền</a:t>
            </a:r>
            <a:r>
              <a:rPr lang="en-US" sz="2200" dirty="0">
                <a:latin typeface="Times New Roman" panose="02020603050405020304" pitchFamily="18" charset="0"/>
              </a:rPr>
              <a:t> </a:t>
            </a:r>
            <a:r>
              <a:rPr lang="en-US" sz="2200" dirty="0" err="1">
                <a:latin typeface="Times New Roman" panose="02020603050405020304" pitchFamily="18" charset="0"/>
              </a:rPr>
              <a:t>bạc</a:t>
            </a:r>
            <a:r>
              <a:rPr lang="en-US" sz="2200" dirty="0">
                <a:latin typeface="Times New Roman" panose="02020603050405020304" pitchFamily="18" charset="0"/>
              </a:rPr>
              <a:t> </a:t>
            </a:r>
            <a:r>
              <a:rPr lang="en-US" sz="2200" dirty="0" err="1">
                <a:latin typeface="Times New Roman" panose="02020603050405020304" pitchFamily="18" charset="0"/>
              </a:rPr>
              <a:t>ác</a:t>
            </a:r>
            <a:r>
              <a:rPr lang="en-US" sz="2200" dirty="0">
                <a:latin typeface="Times New Roman" panose="02020603050405020304" pitchFamily="18" charset="0"/>
              </a:rPr>
              <a:t>. </a:t>
            </a:r>
            <a:r>
              <a:rPr lang="en-US" sz="2200" dirty="0" err="1">
                <a:latin typeface="Times New Roman" panose="02020603050405020304" pitchFamily="18" charset="0"/>
              </a:rPr>
              <a:t>Đồng</a:t>
            </a:r>
            <a:r>
              <a:rPr lang="en-US" sz="2200" dirty="0">
                <a:latin typeface="Times New Roman" panose="02020603050405020304" pitchFamily="18" charset="0"/>
              </a:rPr>
              <a:t> </a:t>
            </a:r>
            <a:r>
              <a:rPr lang="en-US" sz="2200" dirty="0" err="1">
                <a:latin typeface="Times New Roman" panose="02020603050405020304" pitchFamily="18" charset="0"/>
              </a:rPr>
              <a:t>tiền</a:t>
            </a:r>
            <a:r>
              <a:rPr lang="en-US" sz="2200" dirty="0">
                <a:latin typeface="Times New Roman" panose="02020603050405020304" pitchFamily="18" charset="0"/>
              </a:rPr>
              <a:t> </a:t>
            </a:r>
            <a:r>
              <a:rPr lang="en-US" sz="2200" dirty="0" err="1">
                <a:latin typeface="Times New Roman" panose="02020603050405020304" pitchFamily="18" charset="0"/>
              </a:rPr>
              <a:t>đã</a:t>
            </a:r>
            <a:r>
              <a:rPr lang="en-US" sz="2200" dirty="0">
                <a:latin typeface="Times New Roman" panose="02020603050405020304" pitchFamily="18" charset="0"/>
              </a:rPr>
              <a:t> </a:t>
            </a:r>
            <a:r>
              <a:rPr lang="en-US" sz="2200" dirty="0" err="1">
                <a:latin typeface="Times New Roman" panose="02020603050405020304" pitchFamily="18" charset="0"/>
              </a:rPr>
              <a:t>làm</a:t>
            </a:r>
            <a:r>
              <a:rPr lang="en-US" sz="2200" dirty="0">
                <a:latin typeface="Times New Roman" panose="02020603050405020304" pitchFamily="18" charset="0"/>
              </a:rPr>
              <a:t> </a:t>
            </a:r>
            <a:r>
              <a:rPr lang="en-US" sz="2200" dirty="0" err="1">
                <a:latin typeface="Times New Roman" panose="02020603050405020304" pitchFamily="18" charset="0"/>
              </a:rPr>
              <a:t>mất</a:t>
            </a:r>
            <a:r>
              <a:rPr lang="en-US" sz="2200" dirty="0">
                <a:latin typeface="Times New Roman" panose="02020603050405020304" pitchFamily="18" charset="0"/>
              </a:rPr>
              <a:t> </a:t>
            </a:r>
            <a:r>
              <a:rPr lang="en-US" sz="2200" dirty="0" err="1">
                <a:latin typeface="Times New Roman" panose="02020603050405020304" pitchFamily="18" charset="0"/>
              </a:rPr>
              <a:t>đi</a:t>
            </a:r>
            <a:r>
              <a:rPr lang="en-US" sz="2200" dirty="0">
                <a:latin typeface="Times New Roman" panose="02020603050405020304" pitchFamily="18" charset="0"/>
              </a:rPr>
              <a:t> </a:t>
            </a:r>
            <a:r>
              <a:rPr lang="en-US" sz="2200" dirty="0" err="1">
                <a:latin typeface="Times New Roman" panose="02020603050405020304" pitchFamily="18" charset="0"/>
              </a:rPr>
              <a:t>tình</a:t>
            </a:r>
            <a:r>
              <a:rPr lang="en-US" sz="2200" dirty="0">
                <a:latin typeface="Times New Roman" panose="02020603050405020304" pitchFamily="18" charset="0"/>
              </a:rPr>
              <a:t> </a:t>
            </a:r>
            <a:r>
              <a:rPr lang="en-US" sz="2200" dirty="0" err="1">
                <a:latin typeface="Times New Roman" panose="02020603050405020304" pitchFamily="18" charset="0"/>
              </a:rPr>
              <a:t>nghĩa</a:t>
            </a:r>
            <a:r>
              <a:rPr lang="en-US" sz="2200" dirty="0">
                <a:latin typeface="Times New Roman" panose="02020603050405020304" pitchFamily="18" charset="0"/>
              </a:rPr>
              <a:t> con </a:t>
            </a:r>
            <a:r>
              <a:rPr lang="en-US" sz="2200" dirty="0" err="1">
                <a:latin typeface="Times New Roman" panose="02020603050405020304" pitchFamily="18" charset="0"/>
              </a:rPr>
              <a:t>người</a:t>
            </a:r>
            <a:r>
              <a:rPr lang="en-US" sz="2200" dirty="0">
                <a:latin typeface="Times New Roman" panose="02020603050405020304" pitchFamily="18" charset="0"/>
              </a:rPr>
              <a:t>.</a:t>
            </a:r>
            <a:endParaRPr lang="en-US" sz="22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box(in)">
                                      <p:cBhvr>
                                        <p:cTn id="7" dur="500"/>
                                        <p:tgtEl>
                                          <p:spTgt spid="19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box(in)">
                                      <p:cBhvr>
                                        <p:cTn id="12" dur="500"/>
                                        <p:tgtEl>
                                          <p:spTgt spid="194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box(in)">
                                      <p:cBhvr>
                                        <p:cTn id="17" dur="500"/>
                                        <p:tgtEl>
                                          <p:spTgt spid="194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19460">
                                            <p:txEl>
                                              <p:pRg st="0" end="0"/>
                                            </p:txEl>
                                          </p:spTgt>
                                        </p:tgtEl>
                                      </p:cBhvr>
                                    </p:animEffect>
                                    <p:set>
                                      <p:cBhvr>
                                        <p:cTn id="22" dur="1" fill="hold">
                                          <p:stCondLst>
                                            <p:cond delay="499"/>
                                          </p:stCondLst>
                                        </p:cTn>
                                        <p:tgtEl>
                                          <p:spTgt spid="19460">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0" nodeType="clickEffect">
                                  <p:stCondLst>
                                    <p:cond delay="0"/>
                                  </p:stCondLst>
                                  <p:childTnLst>
                                    <p:animEffect transition="out" filter="box(in)">
                                      <p:cBhvr>
                                        <p:cTn id="26" dur="500"/>
                                        <p:tgtEl>
                                          <p:spTgt spid="19460">
                                            <p:txEl>
                                              <p:pRg st="1" end="1"/>
                                            </p:txEl>
                                          </p:spTgt>
                                        </p:tgtEl>
                                      </p:cBhvr>
                                    </p:animEffect>
                                    <p:set>
                                      <p:cBhvr>
                                        <p:cTn id="27" dur="1" fill="hold">
                                          <p:stCondLst>
                                            <p:cond delay="499"/>
                                          </p:stCondLst>
                                        </p:cTn>
                                        <p:tgtEl>
                                          <p:spTgt spid="19460">
                                            <p:txEl>
                                              <p:pRg st="1" end="1"/>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19460">
                                            <p:txEl>
                                              <p:pRg st="2" end="2"/>
                                            </p:txEl>
                                          </p:spTgt>
                                        </p:tgtEl>
                                      </p:cBhvr>
                                    </p:animEffect>
                                    <p:set>
                                      <p:cBhvr>
                                        <p:cTn id="32" dur="1" fill="hold">
                                          <p:stCondLst>
                                            <p:cond delay="499"/>
                                          </p:stCondLst>
                                        </p:cTn>
                                        <p:tgtEl>
                                          <p:spTgt spid="19460">
                                            <p:txEl>
                                              <p:pRg st="2" end="2"/>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464">
                                            <p:txEl>
                                              <p:pRg st="0" end="0"/>
                                            </p:txEl>
                                          </p:spTgt>
                                        </p:tgtEl>
                                        <p:attrNameLst>
                                          <p:attrName>style.visibility</p:attrName>
                                        </p:attrNameLst>
                                      </p:cBhvr>
                                      <p:to>
                                        <p:strVal val="visible"/>
                                      </p:to>
                                    </p:set>
                                    <p:animEffect transition="in" filter="box(in)">
                                      <p:cBhvr>
                                        <p:cTn id="37" dur="500"/>
                                        <p:tgtEl>
                                          <p:spTgt spid="1946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9464">
                                            <p:txEl>
                                              <p:pRg st="1" end="1"/>
                                            </p:txEl>
                                          </p:spTgt>
                                        </p:tgtEl>
                                        <p:attrNameLst>
                                          <p:attrName>style.visibility</p:attrName>
                                        </p:attrNameLst>
                                      </p:cBhvr>
                                      <p:to>
                                        <p:strVal val="visible"/>
                                      </p:to>
                                    </p:set>
                                    <p:animEffect transition="in" filter="box(in)">
                                      <p:cBhvr>
                                        <p:cTn id="42" dur="500"/>
                                        <p:tgtEl>
                                          <p:spTgt spid="1946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9464">
                                            <p:txEl>
                                              <p:pRg st="2" end="2"/>
                                            </p:txEl>
                                          </p:spTgt>
                                        </p:tgtEl>
                                        <p:attrNameLst>
                                          <p:attrName>style.visibility</p:attrName>
                                        </p:attrNameLst>
                                      </p:cBhvr>
                                      <p:to>
                                        <p:strVal val="visible"/>
                                      </p:to>
                                    </p:set>
                                    <p:animEffect transition="in" filter="box(in)">
                                      <p:cBhvr>
                                        <p:cTn id="47" dur="500"/>
                                        <p:tgtEl>
                                          <p:spTgt spid="1946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9464">
                                            <p:txEl>
                                              <p:pRg st="3" end="3"/>
                                            </p:txEl>
                                          </p:spTgt>
                                        </p:tgtEl>
                                        <p:attrNameLst>
                                          <p:attrName>style.visibility</p:attrName>
                                        </p:attrNameLst>
                                      </p:cBhvr>
                                      <p:to>
                                        <p:strVal val="visible"/>
                                      </p:to>
                                    </p:set>
                                    <p:animEffect transition="in" filter="box(in)">
                                      <p:cBhvr>
                                        <p:cTn id="52" dur="500"/>
                                        <p:tgtEl>
                                          <p:spTgt spid="1946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9464">
                                            <p:txEl>
                                              <p:pRg st="4" end="4"/>
                                            </p:txEl>
                                          </p:spTgt>
                                        </p:tgtEl>
                                        <p:attrNameLst>
                                          <p:attrName>style.visibility</p:attrName>
                                        </p:attrNameLst>
                                      </p:cBhvr>
                                      <p:to>
                                        <p:strVal val="visible"/>
                                      </p:to>
                                    </p:set>
                                    <p:animEffect transition="in" filter="box(in)">
                                      <p:cBhvr>
                                        <p:cTn id="57" dur="500"/>
                                        <p:tgtEl>
                                          <p:spTgt spid="1946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xit" presetSubtype="16" fill="hold" grpId="1" nodeType="clickEffect">
                                  <p:stCondLst>
                                    <p:cond delay="0"/>
                                  </p:stCondLst>
                                  <p:childTnLst>
                                    <p:animEffect transition="out" filter="box(in)">
                                      <p:cBhvr>
                                        <p:cTn id="61" dur="500"/>
                                        <p:tgtEl>
                                          <p:spTgt spid="19464">
                                            <p:txEl>
                                              <p:pRg st="0" end="0"/>
                                            </p:txEl>
                                          </p:spTgt>
                                        </p:tgtEl>
                                      </p:cBhvr>
                                    </p:animEffect>
                                    <p:set>
                                      <p:cBhvr>
                                        <p:cTn id="62" dur="1" fill="hold">
                                          <p:stCondLst>
                                            <p:cond delay="499"/>
                                          </p:stCondLst>
                                        </p:cTn>
                                        <p:tgtEl>
                                          <p:spTgt spid="19464">
                                            <p:txEl>
                                              <p:pRg st="0" end="0"/>
                                            </p:txEl>
                                          </p:spTgt>
                                        </p:tgtEl>
                                        <p:attrNameLst>
                                          <p:attrName>style.visibility</p:attrName>
                                        </p:attrNameLst>
                                      </p:cBhvr>
                                      <p:to>
                                        <p:strVal val="hidden"/>
                                      </p:to>
                                    </p:set>
                                  </p:childTnLst>
                                </p:cTn>
                              </p:par>
                              <p:par>
                                <p:cTn id="63" presetID="4" presetClass="exit" presetSubtype="16" fill="hold" grpId="1" nodeType="withEffect">
                                  <p:stCondLst>
                                    <p:cond delay="0"/>
                                  </p:stCondLst>
                                  <p:childTnLst>
                                    <p:animEffect transition="out" filter="box(in)">
                                      <p:cBhvr>
                                        <p:cTn id="64" dur="500"/>
                                        <p:tgtEl>
                                          <p:spTgt spid="19464">
                                            <p:txEl>
                                              <p:pRg st="1" end="1"/>
                                            </p:txEl>
                                          </p:spTgt>
                                        </p:tgtEl>
                                      </p:cBhvr>
                                    </p:animEffect>
                                    <p:set>
                                      <p:cBhvr>
                                        <p:cTn id="65" dur="1" fill="hold">
                                          <p:stCondLst>
                                            <p:cond delay="499"/>
                                          </p:stCondLst>
                                        </p:cTn>
                                        <p:tgtEl>
                                          <p:spTgt spid="19464">
                                            <p:txEl>
                                              <p:pRg st="1" end="1"/>
                                            </p:txEl>
                                          </p:spTgt>
                                        </p:tgtEl>
                                        <p:attrNameLst>
                                          <p:attrName>style.visibility</p:attrName>
                                        </p:attrNameLst>
                                      </p:cBhvr>
                                      <p:to>
                                        <p:strVal val="hidden"/>
                                      </p:to>
                                    </p:set>
                                  </p:childTnLst>
                                </p:cTn>
                              </p:par>
                              <p:par>
                                <p:cTn id="66" presetID="4" presetClass="exit" presetSubtype="16" fill="hold" grpId="1" nodeType="withEffect">
                                  <p:stCondLst>
                                    <p:cond delay="0"/>
                                  </p:stCondLst>
                                  <p:childTnLst>
                                    <p:animEffect transition="out" filter="box(in)">
                                      <p:cBhvr>
                                        <p:cTn id="67" dur="500"/>
                                        <p:tgtEl>
                                          <p:spTgt spid="19464">
                                            <p:txEl>
                                              <p:pRg st="2" end="2"/>
                                            </p:txEl>
                                          </p:spTgt>
                                        </p:tgtEl>
                                      </p:cBhvr>
                                    </p:animEffect>
                                    <p:set>
                                      <p:cBhvr>
                                        <p:cTn id="68" dur="1" fill="hold">
                                          <p:stCondLst>
                                            <p:cond delay="499"/>
                                          </p:stCondLst>
                                        </p:cTn>
                                        <p:tgtEl>
                                          <p:spTgt spid="19464">
                                            <p:txEl>
                                              <p:pRg st="2" end="2"/>
                                            </p:txEl>
                                          </p:spTgt>
                                        </p:tgtEl>
                                        <p:attrNameLst>
                                          <p:attrName>style.visibility</p:attrName>
                                        </p:attrNameLst>
                                      </p:cBhvr>
                                      <p:to>
                                        <p:strVal val="hidden"/>
                                      </p:to>
                                    </p:set>
                                  </p:childTnLst>
                                </p:cTn>
                              </p:par>
                              <p:par>
                                <p:cTn id="69" presetID="4" presetClass="exit" presetSubtype="16" fill="hold" grpId="1" nodeType="withEffect">
                                  <p:stCondLst>
                                    <p:cond delay="0"/>
                                  </p:stCondLst>
                                  <p:childTnLst>
                                    <p:animEffect transition="out" filter="box(in)">
                                      <p:cBhvr>
                                        <p:cTn id="70" dur="500"/>
                                        <p:tgtEl>
                                          <p:spTgt spid="19464">
                                            <p:txEl>
                                              <p:pRg st="3" end="3"/>
                                            </p:txEl>
                                          </p:spTgt>
                                        </p:tgtEl>
                                      </p:cBhvr>
                                    </p:animEffect>
                                    <p:set>
                                      <p:cBhvr>
                                        <p:cTn id="71" dur="1" fill="hold">
                                          <p:stCondLst>
                                            <p:cond delay="499"/>
                                          </p:stCondLst>
                                        </p:cTn>
                                        <p:tgtEl>
                                          <p:spTgt spid="19464">
                                            <p:txEl>
                                              <p:pRg st="3" end="3"/>
                                            </p:txEl>
                                          </p:spTgt>
                                        </p:tgtEl>
                                        <p:attrNameLst>
                                          <p:attrName>style.visibility</p:attrName>
                                        </p:attrNameLst>
                                      </p:cBhvr>
                                      <p:to>
                                        <p:strVal val="hidden"/>
                                      </p:to>
                                    </p:set>
                                  </p:childTnLst>
                                </p:cTn>
                              </p:par>
                              <p:par>
                                <p:cTn id="72" presetID="4" presetClass="exit" presetSubtype="16" fill="hold" grpId="1" nodeType="withEffect">
                                  <p:stCondLst>
                                    <p:cond delay="0"/>
                                  </p:stCondLst>
                                  <p:childTnLst>
                                    <p:animEffect transition="out" filter="box(in)">
                                      <p:cBhvr>
                                        <p:cTn id="73" dur="500"/>
                                        <p:tgtEl>
                                          <p:spTgt spid="19464">
                                            <p:txEl>
                                              <p:pRg st="4" end="4"/>
                                            </p:txEl>
                                          </p:spTgt>
                                        </p:tgtEl>
                                      </p:cBhvr>
                                    </p:animEffect>
                                    <p:set>
                                      <p:cBhvr>
                                        <p:cTn id="74" dur="1" fill="hold">
                                          <p:stCondLst>
                                            <p:cond delay="499"/>
                                          </p:stCondLst>
                                        </p:cTn>
                                        <p:tgtEl>
                                          <p:spTgt spid="19464">
                                            <p:txEl>
                                              <p:pRg st="4" end="4"/>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19466">
                                            <p:txEl>
                                              <p:pRg st="0" end="0"/>
                                            </p:txEl>
                                          </p:spTgt>
                                        </p:tgtEl>
                                        <p:attrNameLst>
                                          <p:attrName>style.visibility</p:attrName>
                                        </p:attrNameLst>
                                      </p:cBhvr>
                                      <p:to>
                                        <p:strVal val="visible"/>
                                      </p:to>
                                    </p:set>
                                    <p:animEffect transition="in" filter="blinds(horizontal)">
                                      <p:cBhvr>
                                        <p:cTn id="79" dur="500"/>
                                        <p:tgtEl>
                                          <p:spTgt spid="19466">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19466">
                                            <p:txEl>
                                              <p:pRg st="1" end="1"/>
                                            </p:txEl>
                                          </p:spTgt>
                                        </p:tgtEl>
                                        <p:attrNameLst>
                                          <p:attrName>style.visibility</p:attrName>
                                        </p:attrNameLst>
                                      </p:cBhvr>
                                      <p:to>
                                        <p:strVal val="visible"/>
                                      </p:to>
                                    </p:set>
                                    <p:animEffect transition="in" filter="box(in)">
                                      <p:cBhvr>
                                        <p:cTn id="84" dur="500"/>
                                        <p:tgtEl>
                                          <p:spTgt spid="19466">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19466">
                                            <p:txEl>
                                              <p:pRg st="2" end="2"/>
                                            </p:txEl>
                                          </p:spTgt>
                                        </p:tgtEl>
                                        <p:attrNameLst>
                                          <p:attrName>style.visibility</p:attrName>
                                        </p:attrNameLst>
                                      </p:cBhvr>
                                      <p:to>
                                        <p:strVal val="visible"/>
                                      </p:to>
                                    </p:set>
                                    <p:animEffect transition="in" filter="blinds(horizontal)">
                                      <p:cBhvr>
                                        <p:cTn id="89" dur="500"/>
                                        <p:tgtEl>
                                          <p:spTgt spid="19466">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xit" presetSubtype="4" fill="hold" grpId="0" nodeType="clickEffect">
                                  <p:stCondLst>
                                    <p:cond delay="0"/>
                                  </p:stCondLst>
                                  <p:childTnLst>
                                    <p:anim calcmode="lin" valueType="num">
                                      <p:cBhvr additive="base">
                                        <p:cTn id="93" dur="500"/>
                                        <p:tgtEl>
                                          <p:spTgt spid="19466">
                                            <p:txEl>
                                              <p:pRg st="0" end="0"/>
                                            </p:txEl>
                                          </p:spTgt>
                                        </p:tgtEl>
                                        <p:attrNameLst>
                                          <p:attrName>ppt_x</p:attrName>
                                        </p:attrNameLst>
                                      </p:cBhvr>
                                      <p:tavLst>
                                        <p:tav tm="0">
                                          <p:val>
                                            <p:strVal val="ppt_x"/>
                                          </p:val>
                                        </p:tav>
                                        <p:tav tm="100000">
                                          <p:val>
                                            <p:strVal val="ppt_x"/>
                                          </p:val>
                                        </p:tav>
                                      </p:tavLst>
                                    </p:anim>
                                    <p:anim calcmode="lin" valueType="num">
                                      <p:cBhvr additive="base">
                                        <p:cTn id="94" dur="500"/>
                                        <p:tgtEl>
                                          <p:spTgt spid="19466">
                                            <p:txEl>
                                              <p:pRg st="0" end="0"/>
                                            </p:txEl>
                                          </p:spTgt>
                                        </p:tgtEl>
                                        <p:attrNameLst>
                                          <p:attrName>ppt_y</p:attrName>
                                        </p:attrNameLst>
                                      </p:cBhvr>
                                      <p:tavLst>
                                        <p:tav tm="0">
                                          <p:val>
                                            <p:strVal val="ppt_y"/>
                                          </p:val>
                                        </p:tav>
                                        <p:tav tm="100000">
                                          <p:val>
                                            <p:strVal val="1+ppt_h/2"/>
                                          </p:val>
                                        </p:tav>
                                      </p:tavLst>
                                    </p:anim>
                                    <p:set>
                                      <p:cBhvr>
                                        <p:cTn id="95" dur="1" fill="hold">
                                          <p:stCondLst>
                                            <p:cond delay="499"/>
                                          </p:stCondLst>
                                        </p:cTn>
                                        <p:tgtEl>
                                          <p:spTgt spid="19466">
                                            <p:txEl>
                                              <p:pRg st="0" end="0"/>
                                            </p:txEl>
                                          </p:spTgt>
                                        </p:tgtEl>
                                        <p:attrNameLst>
                                          <p:attrName>style.visibility</p:attrName>
                                        </p:attrNameLst>
                                      </p:cBhvr>
                                      <p:to>
                                        <p:strVal val="hidden"/>
                                      </p:to>
                                    </p:set>
                                  </p:childTnLst>
                                </p:cTn>
                              </p:par>
                              <p:par>
                                <p:cTn id="96" presetID="2" presetClass="exit" presetSubtype="4" fill="hold" grpId="0" nodeType="withEffect">
                                  <p:stCondLst>
                                    <p:cond delay="0"/>
                                  </p:stCondLst>
                                  <p:childTnLst>
                                    <p:anim calcmode="lin" valueType="num">
                                      <p:cBhvr additive="base">
                                        <p:cTn id="97" dur="500"/>
                                        <p:tgtEl>
                                          <p:spTgt spid="19466">
                                            <p:txEl>
                                              <p:pRg st="1" end="1"/>
                                            </p:txEl>
                                          </p:spTgt>
                                        </p:tgtEl>
                                        <p:attrNameLst>
                                          <p:attrName>ppt_x</p:attrName>
                                        </p:attrNameLst>
                                      </p:cBhvr>
                                      <p:tavLst>
                                        <p:tav tm="0">
                                          <p:val>
                                            <p:strVal val="ppt_x"/>
                                          </p:val>
                                        </p:tav>
                                        <p:tav tm="100000">
                                          <p:val>
                                            <p:strVal val="ppt_x"/>
                                          </p:val>
                                        </p:tav>
                                      </p:tavLst>
                                    </p:anim>
                                    <p:anim calcmode="lin" valueType="num">
                                      <p:cBhvr additive="base">
                                        <p:cTn id="98" dur="500"/>
                                        <p:tgtEl>
                                          <p:spTgt spid="19466">
                                            <p:txEl>
                                              <p:pRg st="1" end="1"/>
                                            </p:txEl>
                                          </p:spTgt>
                                        </p:tgtEl>
                                        <p:attrNameLst>
                                          <p:attrName>ppt_y</p:attrName>
                                        </p:attrNameLst>
                                      </p:cBhvr>
                                      <p:tavLst>
                                        <p:tav tm="0">
                                          <p:val>
                                            <p:strVal val="ppt_y"/>
                                          </p:val>
                                        </p:tav>
                                        <p:tav tm="100000">
                                          <p:val>
                                            <p:strVal val="1+ppt_h/2"/>
                                          </p:val>
                                        </p:tav>
                                      </p:tavLst>
                                    </p:anim>
                                    <p:set>
                                      <p:cBhvr>
                                        <p:cTn id="99" dur="1" fill="hold">
                                          <p:stCondLst>
                                            <p:cond delay="499"/>
                                          </p:stCondLst>
                                        </p:cTn>
                                        <p:tgtEl>
                                          <p:spTgt spid="19466">
                                            <p:txEl>
                                              <p:pRg st="1" end="1"/>
                                            </p:txEl>
                                          </p:spTgt>
                                        </p:tgtEl>
                                        <p:attrNameLst>
                                          <p:attrName>style.visibility</p:attrName>
                                        </p:attrNameLst>
                                      </p:cBhvr>
                                      <p:to>
                                        <p:strVal val="hidden"/>
                                      </p:to>
                                    </p:set>
                                  </p:childTnLst>
                                </p:cTn>
                              </p:par>
                              <p:par>
                                <p:cTn id="100" presetID="2" presetClass="exit" presetSubtype="4" fill="hold" grpId="0" nodeType="withEffect">
                                  <p:stCondLst>
                                    <p:cond delay="0"/>
                                  </p:stCondLst>
                                  <p:childTnLst>
                                    <p:anim calcmode="lin" valueType="num">
                                      <p:cBhvr additive="base">
                                        <p:cTn id="101" dur="500"/>
                                        <p:tgtEl>
                                          <p:spTgt spid="19466">
                                            <p:txEl>
                                              <p:pRg st="2" end="2"/>
                                            </p:txEl>
                                          </p:spTgt>
                                        </p:tgtEl>
                                        <p:attrNameLst>
                                          <p:attrName>ppt_x</p:attrName>
                                        </p:attrNameLst>
                                      </p:cBhvr>
                                      <p:tavLst>
                                        <p:tav tm="0">
                                          <p:val>
                                            <p:strVal val="ppt_x"/>
                                          </p:val>
                                        </p:tav>
                                        <p:tav tm="100000">
                                          <p:val>
                                            <p:strVal val="ppt_x"/>
                                          </p:val>
                                        </p:tav>
                                      </p:tavLst>
                                    </p:anim>
                                    <p:anim calcmode="lin" valueType="num">
                                      <p:cBhvr additive="base">
                                        <p:cTn id="102" dur="500"/>
                                        <p:tgtEl>
                                          <p:spTgt spid="19466">
                                            <p:txEl>
                                              <p:pRg st="2" end="2"/>
                                            </p:txEl>
                                          </p:spTgt>
                                        </p:tgtEl>
                                        <p:attrNameLst>
                                          <p:attrName>ppt_y</p:attrName>
                                        </p:attrNameLst>
                                      </p:cBhvr>
                                      <p:tavLst>
                                        <p:tav tm="0">
                                          <p:val>
                                            <p:strVal val="ppt_y"/>
                                          </p:val>
                                        </p:tav>
                                        <p:tav tm="100000">
                                          <p:val>
                                            <p:strVal val="1+ppt_h/2"/>
                                          </p:val>
                                        </p:tav>
                                      </p:tavLst>
                                    </p:anim>
                                    <p:set>
                                      <p:cBhvr>
                                        <p:cTn id="103" dur="1" fill="hold">
                                          <p:stCondLst>
                                            <p:cond delay="499"/>
                                          </p:stCondLst>
                                        </p:cTn>
                                        <p:tgtEl>
                                          <p:spTgt spid="19466">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allAtOnce"/>
      <p:bldP spid="19464" grpId="0" build="p"/>
      <p:bldP spid="19464" grpId="1" build="p"/>
      <p:bldP spid="1946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8348663" y="6111875"/>
            <a:ext cx="457200" cy="365125"/>
          </a:xfrm>
          <a:prstGeom prst="rect">
            <a:avLst/>
          </a:prstGeom>
          <a:noFill/>
        </p:spPr>
        <p:txBody>
          <a:bodyPr anchor="b"/>
          <a:lstStyle/>
          <a:p>
            <a:pPr algn="r">
              <a:defRPr/>
            </a:pPr>
            <a:fld id="{EEA98EA0-056A-46B8-BDAC-E4A3022C0F88}" type="slidenum">
              <a:rPr lang="en-US" sz="1000" b="1">
                <a:solidFill>
                  <a:schemeClr val="bg2">
                    <a:shade val="50000"/>
                  </a:schemeClr>
                </a:solidFill>
                <a:latin typeface=".VnTime" panose="020B7200000000000000" pitchFamily="34" charset="0"/>
              </a:rPr>
            </a:fld>
            <a:endParaRPr lang="en-US" sz="1000" b="1">
              <a:solidFill>
                <a:schemeClr val="bg2">
                  <a:shade val="50000"/>
                </a:schemeClr>
              </a:solidFill>
              <a:latin typeface=".VnTime" panose="020B7200000000000000" pitchFamily="34" charset="0"/>
            </a:endParaRPr>
          </a:p>
        </p:txBody>
      </p:sp>
      <p:pic>
        <p:nvPicPr>
          <p:cNvPr id="5" name="Picture 4" descr="DSC0275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95800" y="3505200"/>
            <a:ext cx="4648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atinh2007221035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4495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4"/>
          <p:cNvSpPr txBox="1">
            <a:spLocks noChangeArrowheads="1"/>
          </p:cNvSpPr>
          <p:nvPr/>
        </p:nvSpPr>
        <p:spPr bwMode="auto">
          <a:xfrm>
            <a:off x="5410200" y="3048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b="1" i="1">
                <a:solidFill>
                  <a:schemeClr val="tx2"/>
                </a:solidFill>
                <a:latin typeface="Times New Roman" panose="02020603050405020304" pitchFamily="18" charset="0"/>
              </a:rPr>
              <a:t>Quê hương Tiên Điền</a:t>
            </a:r>
            <a:endParaRPr lang="en-US" b="1" i="1">
              <a:solidFill>
                <a:schemeClr val="tx2"/>
              </a:solidFill>
              <a:latin typeface="Times New Roman" panose="02020603050405020304" pitchFamily="18" charset="0"/>
            </a:endParaRPr>
          </a:p>
        </p:txBody>
      </p:sp>
      <p:sp>
        <p:nvSpPr>
          <p:cNvPr id="10" name="Text Box 3"/>
          <p:cNvSpPr txBox="1">
            <a:spLocks noChangeArrowheads="1"/>
          </p:cNvSpPr>
          <p:nvPr/>
        </p:nvSpPr>
        <p:spPr bwMode="auto">
          <a:xfrm>
            <a:off x="609600" y="6338888"/>
            <a:ext cx="2667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sz="2800">
                <a:latin typeface=".VnTime" panose="020B7200000000000000" pitchFamily="34" charset="0"/>
              </a:rPr>
              <a:t>Nói Hång LÜnh</a:t>
            </a:r>
            <a:endParaRPr lang="en-US" sz="2800">
              <a:latin typeface=".VnTime" panose="020B7200000000000000" pitchFamily="34" charset="0"/>
            </a:endParaRPr>
          </a:p>
        </p:txBody>
      </p:sp>
      <p:sp>
        <p:nvSpPr>
          <p:cNvPr id="11" name="Text Box 3"/>
          <p:cNvSpPr txBox="1">
            <a:spLocks noChangeArrowheads="1"/>
          </p:cNvSpPr>
          <p:nvPr/>
        </p:nvSpPr>
        <p:spPr bwMode="auto">
          <a:xfrm>
            <a:off x="5791200" y="6338888"/>
            <a:ext cx="2667000" cy="519112"/>
          </a:xfrm>
          <a:prstGeom prst="rect">
            <a:avLst/>
          </a:prstGeom>
          <a:noFill/>
          <a:ln w="9525">
            <a:noFill/>
            <a:miter lim="800000"/>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sz="2800">
                <a:latin typeface=".VnTime" panose="020B7200000000000000" pitchFamily="34" charset="0"/>
              </a:rPr>
              <a:t>Dßng S«ng Lam</a:t>
            </a:r>
            <a:endParaRPr lang="en-US" sz="2800">
              <a:latin typeface=".VnTime" panose="020B7200000000000000" pitchFamily="34" charset="0"/>
            </a:endParaRPr>
          </a:p>
        </p:txBody>
      </p:sp>
      <p:pic>
        <p:nvPicPr>
          <p:cNvPr id="18" name="Picture 10" descr="DSC027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152400" y="3124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atin typeface=".VnTime" panose="020B7200000000000000" pitchFamily="34" charset="0"/>
              </a:rPr>
              <a:t>Mé NguyÔn Du ng</a:t>
            </a:r>
            <a:r>
              <a:rPr lang="en-US"/>
              <a:t>ày</a:t>
            </a:r>
            <a:r>
              <a:rPr lang="en-US">
                <a:latin typeface=".VnTime" panose="020B7200000000000000" pitchFamily="34" charset="0"/>
              </a:rPr>
              <a:t> nay</a:t>
            </a:r>
            <a:endParaRPr lang="en-US">
              <a:latin typeface=".VnTime" panose="020B7200000000000000" pitchFamily="34" charset="0"/>
            </a:endParaRPr>
          </a:p>
        </p:txBody>
      </p:sp>
      <p:pic>
        <p:nvPicPr>
          <p:cNvPr id="3" name="Picture 7" descr="KhuluunienNguyenD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18" presetClass="entr" presetSubtype="12"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strips(downLeft)">
                                      <p:cBhvr>
                                        <p:cTn id="31" dur="500"/>
                                        <p:tgtEl>
                                          <p:spTgt spid="2"/>
                                        </p:tgtEl>
                                      </p:cBhvr>
                                    </p:animEffect>
                                  </p:childTnLst>
                                </p:cTn>
                              </p:par>
                              <p:par>
                                <p:cTn id="32" presetID="18" presetClass="entr" presetSubtype="12"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strips(downLeft)">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a:xfrm>
            <a:off x="8348663" y="6111875"/>
            <a:ext cx="457200" cy="365125"/>
          </a:xfrm>
          <a:prstGeom prst="rect">
            <a:avLst/>
          </a:prstGeom>
          <a:noFill/>
        </p:spPr>
        <p:txBody>
          <a:bodyPr anchor="b"/>
          <a:lstStyle/>
          <a:p>
            <a:pPr algn="r">
              <a:defRPr/>
            </a:pPr>
            <a:fld id="{472349C7-4C8B-4D85-B744-ACD0780AA992}" type="slidenum">
              <a:rPr lang="en-US" sz="1000" b="1">
                <a:solidFill>
                  <a:schemeClr val="bg2">
                    <a:shade val="50000"/>
                  </a:schemeClr>
                </a:solidFill>
                <a:latin typeface=".VnTime" panose="020B7200000000000000" pitchFamily="34" charset="0"/>
              </a:rPr>
            </a:fld>
            <a:endParaRPr lang="en-US" sz="1000" b="1">
              <a:solidFill>
                <a:schemeClr val="bg2">
                  <a:shade val="50000"/>
                </a:schemeClr>
              </a:solidFill>
              <a:latin typeface=".VnTime" panose="020B7200000000000000" pitchFamily="34" charset="0"/>
            </a:endParaRPr>
          </a:p>
        </p:txBody>
      </p:sp>
      <p:pic>
        <p:nvPicPr>
          <p:cNvPr id="4" name="Picture 7" descr="HatQuanHo%2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19600" y="0"/>
            <a:ext cx="4724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4724400" y="3048000"/>
            <a:ext cx="411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sz="2000" b="1">
                <a:latin typeface=".VnTime" panose="020B7200000000000000" pitchFamily="34" charset="0"/>
              </a:rPr>
              <a:t>Xø Kinh B¾c- Quª mÑ NguyÔn Du</a:t>
            </a:r>
            <a:endParaRPr lang="en-US" sz="2000" b="1">
              <a:latin typeface=".VnTime" panose="020B7200000000000000" pitchFamily="34" charset="0"/>
            </a:endParaRPr>
          </a:p>
        </p:txBody>
      </p:sp>
      <p:pic>
        <p:nvPicPr>
          <p:cNvPr id="6" name="Picture 5" descr="DSC027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38200" y="2971800"/>
            <a:ext cx="29718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sz="2000" b="1">
                <a:latin typeface="Times New Roman" panose="02020603050405020304" pitchFamily="18" charset="0"/>
                <a:cs typeface="Times New Roman" panose="02020603050405020304" pitchFamily="18" charset="0"/>
              </a:rPr>
              <a:t>Đ</a:t>
            </a:r>
            <a:r>
              <a:rPr lang="en-US" sz="2000" b="1">
                <a:latin typeface=".VnTime" panose="020B7200000000000000" pitchFamily="34" charset="0"/>
              </a:rPr>
              <a:t>Òn thê NguyÔn NghiÔm</a:t>
            </a:r>
            <a:endParaRPr lang="en-US" sz="2000" b="1">
              <a:latin typeface=".VnTime" panose="020B7200000000000000" pitchFamily="34" charset="0"/>
            </a:endParaRPr>
          </a:p>
        </p:txBody>
      </p:sp>
      <p:pic>
        <p:nvPicPr>
          <p:cNvPr id="8" name="Picture 9" descr="DSC027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4196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3"/>
          <p:cNvSpPr txBox="1">
            <a:spLocks noChangeArrowheads="1"/>
          </p:cNvSpPr>
          <p:nvPr/>
        </p:nvSpPr>
        <p:spPr bwMode="auto">
          <a:xfrm>
            <a:off x="152400" y="6149975"/>
            <a:ext cx="426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sz="2000" b="1" i="1">
                <a:latin typeface="Times New Roman" panose="02020603050405020304" pitchFamily="18" charset="0"/>
              </a:rPr>
              <a:t>Quê hương Thái Bình –nơi Nguyễn Du đã từng sống</a:t>
            </a:r>
            <a:endParaRPr lang="en-US" sz="2000" b="1" i="1">
              <a:latin typeface="Times New Roman" panose="02020603050405020304" pitchFamily="18" charset="0"/>
            </a:endParaRPr>
          </a:p>
        </p:txBody>
      </p:sp>
      <p:pic>
        <p:nvPicPr>
          <p:cNvPr id="11" name="Picture 8" descr="0706To05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05200"/>
            <a:ext cx="4724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4876800" y="6477000"/>
            <a:ext cx="3657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430" indent="-26543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250"/>
              </a:spcBef>
              <a:buClr>
                <a:schemeClr val="accent1"/>
              </a:buClr>
              <a:buSzPct val="80000"/>
            </a:pPr>
            <a:r>
              <a:rPr lang="en-US" sz="1800" b="1">
                <a:solidFill>
                  <a:schemeClr val="folHlink"/>
                </a:solidFill>
                <a:latin typeface="Times New Roman" panose="02020603050405020304" pitchFamily="18" charset="0"/>
              </a:rPr>
              <a:t>-</a:t>
            </a:r>
            <a:r>
              <a:rPr lang="en-US" sz="1800" b="1">
                <a:latin typeface="Times New Roman" panose="02020603050405020304" pitchFamily="18" charset="0"/>
              </a:rPr>
              <a:t>Năm 1813 đi sứ sang Trung Quốc</a:t>
            </a:r>
            <a:endParaRPr lang="en-US" sz="18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1"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4)">
                                      <p:cBhvr>
                                        <p:cTn id="32" dur="2000"/>
                                        <p:tgtEl>
                                          <p:spTgt spid="11"/>
                                        </p:tgtEl>
                                      </p:cBhvr>
                                    </p:animEffect>
                                  </p:childTnLst>
                                </p:cTn>
                              </p:par>
                              <p:par>
                                <p:cTn id="33" presetID="21"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4)">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en-US" sz="2800" b="1" u="sng" dirty="0">
                <a:solidFill>
                  <a:srgbClr val="C00000"/>
                </a:solidFill>
                <a:latin typeface=".VnTime" panose="020B7200000000000000" pitchFamily="34" charset="0"/>
              </a:rPr>
              <a:t>4. </a:t>
            </a:r>
            <a:r>
              <a:rPr lang="en-US" sz="2800" b="1" u="sng" dirty="0" err="1">
                <a:solidFill>
                  <a:srgbClr val="C00000"/>
                </a:solidFill>
                <a:latin typeface=".VnTime" panose="020B7200000000000000" pitchFamily="34" charset="0"/>
              </a:rPr>
              <a:t>Sù</a:t>
            </a:r>
            <a:r>
              <a:rPr lang="en-US" sz="2800" b="1" u="sng" dirty="0">
                <a:solidFill>
                  <a:srgbClr val="C00000"/>
                </a:solidFill>
                <a:latin typeface=".VnTime" panose="020B7200000000000000" pitchFamily="34" charset="0"/>
              </a:rPr>
              <a:t> </a:t>
            </a:r>
            <a:r>
              <a:rPr lang="en-US" sz="2800" b="1" u="sng" dirty="0" err="1">
                <a:solidFill>
                  <a:srgbClr val="C00000"/>
                </a:solidFill>
                <a:latin typeface=".VnTime" panose="020B7200000000000000" pitchFamily="34" charset="0"/>
              </a:rPr>
              <a:t>nghiÖp</a:t>
            </a:r>
            <a:r>
              <a:rPr lang="en-US" sz="2800" b="1" u="sng" dirty="0">
                <a:solidFill>
                  <a:srgbClr val="C00000"/>
                </a:solidFill>
                <a:latin typeface=".VnTime" panose="020B7200000000000000" pitchFamily="34" charset="0"/>
              </a:rPr>
              <a:t> </a:t>
            </a:r>
            <a:r>
              <a:rPr lang="en-US" sz="2800" b="1" u="sng" dirty="0" err="1">
                <a:solidFill>
                  <a:srgbClr val="C00000"/>
                </a:solidFill>
                <a:latin typeface=".VnTime" panose="020B7200000000000000" pitchFamily="34" charset="0"/>
              </a:rPr>
              <a:t>s¸ng</a:t>
            </a:r>
            <a:r>
              <a:rPr lang="en-US" sz="2800" b="1" u="sng" dirty="0">
                <a:solidFill>
                  <a:srgbClr val="C00000"/>
                </a:solidFill>
                <a:latin typeface=".VnTime" panose="020B7200000000000000" pitchFamily="34" charset="0"/>
              </a:rPr>
              <a:t> </a:t>
            </a:r>
            <a:r>
              <a:rPr lang="en-US" sz="2800" b="1" u="sng" dirty="0" err="1">
                <a:solidFill>
                  <a:srgbClr val="C00000"/>
                </a:solidFill>
                <a:latin typeface=".VnTime" panose="020B7200000000000000" pitchFamily="34" charset="0"/>
              </a:rPr>
              <a:t>t¸c</a:t>
            </a:r>
            <a:endParaRPr lang="en-US" sz="2800" b="1" u="sng" dirty="0">
              <a:solidFill>
                <a:srgbClr val="C00000"/>
              </a:solidFill>
              <a:latin typeface=".VnTime" panose="020B7200000000000000" pitchFamily="34" charset="0"/>
            </a:endParaRPr>
          </a:p>
        </p:txBody>
      </p:sp>
      <p:sp>
        <p:nvSpPr>
          <p:cNvPr id="10243" name="Content Placeholder 2"/>
          <p:cNvSpPr>
            <a:spLocks noGrp="1"/>
          </p:cNvSpPr>
          <p:nvPr>
            <p:ph idx="1"/>
          </p:nvPr>
        </p:nvSpPr>
        <p:spPr>
          <a:xfrm>
            <a:off x="533400" y="1676400"/>
            <a:ext cx="8229600" cy="4525963"/>
          </a:xfrm>
        </p:spPr>
        <p:txBody>
          <a:bodyPr/>
          <a:lstStyle/>
          <a:p>
            <a:pPr algn="just" eaLnBrk="1" hangingPunct="1">
              <a:lnSpc>
                <a:spcPct val="80000"/>
              </a:lnSpc>
              <a:buFontTx/>
              <a:buNone/>
              <a:defRPr/>
            </a:pPr>
            <a:r>
              <a:rPr lang="en-US" sz="3600" b="1" dirty="0">
                <a:latin typeface="Times New Roman" panose="02020603050405020304" pitchFamily="18" charset="0"/>
              </a:rPr>
              <a:t> </a:t>
            </a:r>
            <a:r>
              <a:rPr lang="en-US" sz="2800" dirty="0">
                <a:latin typeface="Times New Roman" panose="02020603050405020304" pitchFamily="18" charset="0"/>
              </a:rPr>
              <a:t>+ </a:t>
            </a:r>
            <a:r>
              <a:rPr lang="en-US" sz="2800" u="sng" dirty="0">
                <a:latin typeface="Times New Roman" panose="02020603050405020304" pitchFamily="18" charset="0"/>
              </a:rPr>
              <a:t>Thơ chữ Hán</a:t>
            </a:r>
            <a:r>
              <a:rPr lang="en-US" sz="2800" dirty="0">
                <a:latin typeface="Times New Roman" panose="02020603050405020304" pitchFamily="18" charset="0"/>
              </a:rPr>
              <a:t> :</a:t>
            </a:r>
            <a:r>
              <a:rPr lang="en-US" sz="2800" dirty="0">
                <a:solidFill>
                  <a:srgbClr val="FF0000"/>
                </a:solidFill>
                <a:latin typeface="Times New Roman" panose="02020603050405020304" pitchFamily="18" charset="0"/>
              </a:rPr>
              <a:t> </a:t>
            </a:r>
            <a:endParaRPr lang="en-US" sz="2800" dirty="0">
              <a:solidFill>
                <a:srgbClr val="FF0000"/>
              </a:solidFill>
              <a:latin typeface="Times New Roman" panose="02020603050405020304" pitchFamily="18" charset="0"/>
            </a:endParaRPr>
          </a:p>
          <a:p>
            <a:pPr algn="just" eaLnBrk="1" hangingPunct="1">
              <a:lnSpc>
                <a:spcPct val="80000"/>
              </a:lnSpc>
              <a:buFontTx/>
              <a:buNone/>
              <a:defRPr/>
            </a:pPr>
            <a:r>
              <a:rPr lang="en-US" sz="2800" dirty="0">
                <a:solidFill>
                  <a:srgbClr val="FF0000"/>
                </a:solidFill>
                <a:latin typeface="Times New Roman" panose="02020603050405020304" pitchFamily="18" charset="0"/>
              </a:rPr>
              <a:t>       </a:t>
            </a:r>
            <a:r>
              <a:rPr lang="en-US" sz="2800" dirty="0">
                <a:latin typeface="Times New Roman" panose="02020603050405020304" pitchFamily="18" charset="0"/>
              </a:rPr>
              <a:t>Gồm 3 tập, 243 bài.</a:t>
            </a:r>
            <a:endParaRPr lang="en-US" sz="2800" dirty="0">
              <a:latin typeface="Times New Roman" panose="02020603050405020304" pitchFamily="18" charset="0"/>
            </a:endParaRPr>
          </a:p>
          <a:p>
            <a:pPr algn="just" eaLnBrk="1" hangingPunct="1">
              <a:lnSpc>
                <a:spcPct val="80000"/>
              </a:lnSpc>
              <a:buFont typeface="Wingdings 2" panose="05020102010507070707" pitchFamily="18" charset="2"/>
              <a:buNone/>
              <a:defRPr/>
            </a:pPr>
            <a:r>
              <a:rPr lang="en-US" sz="2800" dirty="0">
                <a:solidFill>
                  <a:srgbClr val="FF6600"/>
                </a:solidFill>
                <a:latin typeface="Times New Roman" panose="02020603050405020304" pitchFamily="18" charset="0"/>
              </a:rPr>
              <a:t>      </a:t>
            </a:r>
            <a:r>
              <a:rPr lang="en-US" sz="2800" dirty="0">
                <a:solidFill>
                  <a:srgbClr val="06067A"/>
                </a:solidFill>
                <a:latin typeface="Times New Roman" panose="02020603050405020304" pitchFamily="18" charset="0"/>
              </a:rPr>
              <a:t>-Thanh Hiên thi tập.</a:t>
            </a:r>
            <a:endParaRPr lang="en-US" sz="2800" dirty="0">
              <a:solidFill>
                <a:srgbClr val="06067A"/>
              </a:solidFill>
              <a:latin typeface="Times New Roman" panose="02020603050405020304" pitchFamily="18" charset="0"/>
            </a:endParaRPr>
          </a:p>
          <a:p>
            <a:pPr algn="just" eaLnBrk="1" hangingPunct="1">
              <a:lnSpc>
                <a:spcPct val="80000"/>
              </a:lnSpc>
              <a:buFont typeface="Wingdings 2" panose="05020102010507070707" pitchFamily="18" charset="2"/>
              <a:buNone/>
              <a:defRPr/>
            </a:pPr>
            <a:r>
              <a:rPr lang="en-US" sz="2800" dirty="0">
                <a:solidFill>
                  <a:srgbClr val="06067A"/>
                </a:solidFill>
                <a:latin typeface="Times New Roman" panose="02020603050405020304" pitchFamily="18" charset="0"/>
              </a:rPr>
              <a:t>      -Nam Trung tạp ngâm.</a:t>
            </a:r>
            <a:endParaRPr lang="en-US" sz="2800" dirty="0">
              <a:solidFill>
                <a:srgbClr val="06067A"/>
              </a:solidFill>
              <a:latin typeface="Times New Roman" panose="02020603050405020304" pitchFamily="18" charset="0"/>
            </a:endParaRPr>
          </a:p>
          <a:p>
            <a:pPr algn="just" eaLnBrk="1" hangingPunct="1">
              <a:lnSpc>
                <a:spcPct val="80000"/>
              </a:lnSpc>
              <a:buFont typeface="Wingdings 2" panose="05020102010507070707" pitchFamily="18" charset="2"/>
              <a:buNone/>
              <a:defRPr/>
            </a:pPr>
            <a:r>
              <a:rPr lang="en-US" sz="2800" dirty="0">
                <a:solidFill>
                  <a:srgbClr val="06067A"/>
                </a:solidFill>
                <a:latin typeface="Times New Roman" panose="02020603050405020304" pitchFamily="18" charset="0"/>
              </a:rPr>
              <a:t>      - Bắc hành tạp lục</a:t>
            </a:r>
            <a:endParaRPr lang="en-US" sz="2800" dirty="0">
              <a:solidFill>
                <a:srgbClr val="06067A"/>
              </a:solidFill>
              <a:latin typeface="Times New Roman" panose="02020603050405020304" pitchFamily="18" charset="0"/>
            </a:endParaRPr>
          </a:p>
          <a:p>
            <a:pPr algn="just" eaLnBrk="1" hangingPunct="1">
              <a:lnSpc>
                <a:spcPct val="80000"/>
              </a:lnSpc>
              <a:buFont typeface="Wingdings 2" panose="05020102010507070707" pitchFamily="18" charset="2"/>
              <a:buNone/>
              <a:defRPr/>
            </a:pPr>
            <a:r>
              <a:rPr lang="en-US" sz="2800" dirty="0">
                <a:latin typeface=".VnTime" panose="020B7200000000000000" pitchFamily="34" charset="0"/>
              </a:rPr>
              <a:t>+  </a:t>
            </a:r>
            <a:r>
              <a:rPr lang="en-US" sz="2800" u="sng" dirty="0">
                <a:latin typeface=".VnTime" panose="020B7200000000000000" pitchFamily="34" charset="0"/>
              </a:rPr>
              <a:t>T¸c phÈm chữ N«m</a:t>
            </a:r>
            <a:r>
              <a:rPr lang="en-US" sz="2800" dirty="0">
                <a:latin typeface=".VnTime" panose="020B7200000000000000" pitchFamily="34" charset="0"/>
              </a:rPr>
              <a:t>:</a:t>
            </a:r>
            <a:endParaRPr lang="en-US" sz="2800" dirty="0">
              <a:latin typeface=".VnTime" panose="020B7200000000000000" pitchFamily="34" charset="0"/>
            </a:endParaRPr>
          </a:p>
          <a:p>
            <a:pPr algn="just" eaLnBrk="1" hangingPunct="1">
              <a:lnSpc>
                <a:spcPct val="80000"/>
              </a:lnSpc>
              <a:buFont typeface="Wingdings 2" panose="05020102010507070707" pitchFamily="18" charset="2"/>
              <a:buNone/>
              <a:defRPr/>
            </a:pPr>
            <a:r>
              <a:rPr lang="en-US" sz="2800" dirty="0">
                <a:latin typeface=".VnTime" panose="020B7200000000000000" pitchFamily="34" charset="0"/>
              </a:rPr>
              <a:t>      </a:t>
            </a:r>
            <a:r>
              <a:rPr lang="en-US" sz="2800" dirty="0">
                <a:solidFill>
                  <a:schemeClr val="accent2">
                    <a:lumMod val="50000"/>
                  </a:schemeClr>
                </a:solidFill>
                <a:latin typeface=".VnTime" panose="020B7200000000000000" pitchFamily="34" charset="0"/>
              </a:rPr>
              <a:t>- TruyÖn KiÒu</a:t>
            </a:r>
            <a:endParaRPr lang="en-US" sz="2800" dirty="0">
              <a:solidFill>
                <a:schemeClr val="accent2">
                  <a:lumMod val="50000"/>
                </a:schemeClr>
              </a:solidFill>
              <a:latin typeface=".VnTime" panose="020B7200000000000000" pitchFamily="34" charset="0"/>
            </a:endParaRPr>
          </a:p>
          <a:p>
            <a:pPr algn="just" eaLnBrk="1" hangingPunct="1">
              <a:lnSpc>
                <a:spcPct val="80000"/>
              </a:lnSpc>
              <a:buFont typeface="Wingdings 2" panose="05020102010507070707" pitchFamily="18" charset="2"/>
              <a:buNone/>
              <a:defRPr/>
            </a:pPr>
            <a:r>
              <a:rPr lang="en-US" sz="2800" dirty="0">
                <a:solidFill>
                  <a:schemeClr val="accent2">
                    <a:lumMod val="50000"/>
                  </a:schemeClr>
                </a:solidFill>
                <a:latin typeface=".VnTime" panose="020B7200000000000000" pitchFamily="34" charset="0"/>
              </a:rPr>
              <a:t>      - </a:t>
            </a:r>
            <a:r>
              <a:rPr lang="en-US" sz="2800" dirty="0">
                <a:solidFill>
                  <a:schemeClr val="accent2">
                    <a:lumMod val="50000"/>
                  </a:schemeClr>
                </a:solidFill>
                <a:latin typeface=".VnTime" panose="020B7200000000000000" pitchFamily="34" charset="0"/>
                <a:cs typeface="Aharoni" pitchFamily="2" charset="-79"/>
              </a:rPr>
              <a:t>V</a:t>
            </a:r>
            <a:r>
              <a:rPr lang="en-US" sz="2800" dirty="0">
                <a:solidFill>
                  <a:schemeClr val="accent2">
                    <a:lumMod val="50000"/>
                  </a:schemeClr>
                </a:solidFill>
                <a:latin typeface=".VnTime" panose="020B7200000000000000" pitchFamily="34" charset="0"/>
              </a:rPr>
              <a:t>ă</a:t>
            </a:r>
            <a:r>
              <a:rPr lang="en-US" sz="2800" dirty="0">
                <a:solidFill>
                  <a:schemeClr val="accent2">
                    <a:lumMod val="50000"/>
                  </a:schemeClr>
                </a:solidFill>
                <a:latin typeface=".VnTime" panose="020B7200000000000000" pitchFamily="34" charset="0"/>
                <a:cs typeface="Aharoni" pitchFamily="2" charset="-79"/>
              </a:rPr>
              <a:t>n</a:t>
            </a:r>
            <a:r>
              <a:rPr lang="en-US" sz="2800" dirty="0">
                <a:solidFill>
                  <a:schemeClr val="accent2">
                    <a:lumMod val="50000"/>
                  </a:schemeClr>
                </a:solidFill>
                <a:latin typeface=".VnTime" panose="020B7200000000000000" pitchFamily="34" charset="0"/>
              </a:rPr>
              <a:t> chiªu hån (</a:t>
            </a:r>
            <a:r>
              <a:rPr lang="en-US" sz="2800" dirty="0">
                <a:solidFill>
                  <a:schemeClr val="accent2">
                    <a:lumMod val="50000"/>
                  </a:schemeClr>
                </a:solidFill>
                <a:latin typeface="Times New Roman" panose="02020603050405020304" pitchFamily="18" charset="0"/>
                <a:cs typeface="Times New Roman" panose="02020603050405020304" pitchFamily="18" charset="0"/>
              </a:rPr>
              <a:t>v</a:t>
            </a:r>
            <a:r>
              <a:rPr lang="vi-VN" sz="2800" dirty="0">
                <a:solidFill>
                  <a:schemeClr val="accent2">
                    <a:lumMod val="50000"/>
                  </a:schemeClr>
                </a:solidFill>
                <a:latin typeface="Times New Roman" panose="02020603050405020304" pitchFamily="18" charset="0"/>
                <a:cs typeface="Times New Roman" panose="02020603050405020304" pitchFamily="18" charset="0"/>
              </a:rPr>
              <a:t>ăn</a:t>
            </a:r>
            <a:r>
              <a:rPr lang="en-US" sz="2800" dirty="0">
                <a:solidFill>
                  <a:schemeClr val="accent2">
                    <a:lumMod val="50000"/>
                  </a:schemeClr>
                </a:solidFill>
                <a:latin typeface="Times New Roman" panose="02020603050405020304" pitchFamily="18" charset="0"/>
                <a:cs typeface="Times New Roman" panose="02020603050405020304" pitchFamily="18" charset="0"/>
              </a:rPr>
              <a:t> tế thập loại chúng sinh)</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a:p>
            <a:pPr>
              <a:defRPr/>
            </a:pPr>
            <a:endParaRPr lang="en-US" dirty="0">
              <a:solidFill>
                <a:schemeClr val="accent2">
                  <a:lumMod val="50000"/>
                </a:schemeClr>
              </a:solidFill>
            </a:endParaRPr>
          </a:p>
        </p:txBody>
      </p:sp>
      <p:sp>
        <p:nvSpPr>
          <p:cNvPr id="10244" name="TextBox 3"/>
          <p:cNvSpPr txBox="1">
            <a:spLocks noChangeArrowheads="1"/>
          </p:cNvSpPr>
          <p:nvPr/>
        </p:nvSpPr>
        <p:spPr bwMode="auto">
          <a:xfrm>
            <a:off x="762000" y="1219200"/>
            <a:ext cx="601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err="1"/>
              <a:t>Sáng</a:t>
            </a:r>
            <a:r>
              <a:rPr lang="en-US" sz="2400" dirty="0"/>
              <a:t> </a:t>
            </a:r>
            <a:r>
              <a:rPr lang="en-US" sz="2400" dirty="0" err="1"/>
              <a:t>tác</a:t>
            </a:r>
            <a:r>
              <a:rPr lang="en-US" sz="2400" dirty="0"/>
              <a:t> </a:t>
            </a:r>
            <a:r>
              <a:rPr lang="en-US" sz="2400" dirty="0" err="1"/>
              <a:t>nhiều</a:t>
            </a:r>
            <a:r>
              <a:rPr lang="en-US" sz="2400" dirty="0"/>
              <a:t> , s</a:t>
            </a:r>
            <a:r>
              <a:rPr lang="vi-VN" sz="2400" dirty="0"/>
              <a:t>ố</a:t>
            </a:r>
            <a:r>
              <a:rPr lang="en-US" sz="2400" dirty="0"/>
              <a:t> l</a:t>
            </a:r>
            <a:r>
              <a:rPr lang="vi-VN" sz="2400" dirty="0"/>
              <a:t>ượng</a:t>
            </a:r>
            <a:r>
              <a:rPr lang="en-US" sz="2400" dirty="0"/>
              <a:t> </a:t>
            </a:r>
            <a:r>
              <a:rPr lang="en-US" sz="2400" dirty="0" err="1"/>
              <a:t>tác</a:t>
            </a:r>
            <a:r>
              <a:rPr lang="en-US" sz="2400" dirty="0"/>
              <a:t> </a:t>
            </a:r>
            <a:r>
              <a:rPr lang="en-US" sz="2400" dirty="0" err="1"/>
              <a:t>phẩm</a:t>
            </a:r>
            <a:r>
              <a:rPr lang="en-US" sz="2400" dirty="0"/>
              <a:t> l</a:t>
            </a:r>
            <a:r>
              <a:rPr lang="vi-VN" sz="2400" dirty="0"/>
              <a:t>ớn</a:t>
            </a:r>
            <a:r>
              <a:rPr lang="en-US" sz="2400" dirty="0"/>
              <a:t>:</a:t>
            </a:r>
            <a:endParaRPr lang="en-US" sz="2400" dirty="0"/>
          </a:p>
        </p:txBody>
      </p:sp>
      <p:sp>
        <p:nvSpPr>
          <p:cNvPr id="5" name="Rectangle 10"/>
          <p:cNvSpPr txBox="1">
            <a:spLocks noChangeArrowheads="1"/>
          </p:cNvSpPr>
          <p:nvPr/>
        </p:nvSpPr>
        <p:spPr bwMode="auto">
          <a:xfrm>
            <a:off x="0" y="0"/>
            <a:ext cx="4572000" cy="500063"/>
          </a:xfrm>
          <a:prstGeom prst="rect">
            <a:avLst/>
          </a:prstGeom>
          <a:noFill/>
          <a:ln w="9525">
            <a:noFill/>
            <a:miter lim="800000"/>
          </a:ln>
        </p:spPr>
        <p:txBody>
          <a:bodyPr anchor="ctr"/>
          <a:lstStyle/>
          <a:p>
            <a:pPr>
              <a:defRPr/>
            </a:pPr>
            <a:r>
              <a:rPr lang="en-US" sz="2400" b="1" u="sng" kern="0" dirty="0">
                <a:solidFill>
                  <a:srgbClr val="FF0000"/>
                </a:solidFill>
                <a:latin typeface="Times New Roman" panose="02020603050405020304" pitchFamily="18" charset="0"/>
                <a:ea typeface="+mj-ea"/>
                <a:cs typeface="+mj-cs"/>
              </a:rPr>
              <a:t> I. NGUYỄN DU</a:t>
            </a:r>
            <a:r>
              <a:rPr lang="en-US" sz="2400" b="1" kern="0" dirty="0">
                <a:solidFill>
                  <a:srgbClr val="FF0000"/>
                </a:solidFill>
                <a:latin typeface="Times New Roman" panose="02020603050405020304" pitchFamily="18" charset="0"/>
                <a:ea typeface="+mj-ea"/>
                <a:cs typeface="+mj-cs"/>
              </a:rPr>
              <a:t>:</a:t>
            </a:r>
            <a:endParaRPr lang="en-US" sz="2400" b="1" kern="0" dirty="0">
              <a:solidFill>
                <a:srgbClr val="FF0000"/>
              </a:solidFill>
              <a:latin typeface="Times New Roman" panose="02020603050405020304"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ox(in)">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box(in)">
                                      <p:cBhvr>
                                        <p:cTn id="12" dur="5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box(in)">
                                      <p:cBhvr>
                                        <p:cTn id="17" dur="5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box(in)">
                                      <p:cBhvr>
                                        <p:cTn id="22" dur="500"/>
                                        <p:tgtEl>
                                          <p:spTgt spid="10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box(in)">
                                      <p:cBhvr>
                                        <p:cTn id="27" dur="500"/>
                                        <p:tgtEl>
                                          <p:spTgt spid="102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Effect transition="in" filter="box(in)">
                                      <p:cBhvr>
                                        <p:cTn id="32" dur="500"/>
                                        <p:tgtEl>
                                          <p:spTgt spid="1024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Effect transition="in" filter="box(in)">
                                      <p:cBhvr>
                                        <p:cTn id="37" dur="500"/>
                                        <p:tgtEl>
                                          <p:spTgt spid="1024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243">
                                            <p:txEl>
                                              <p:pRg st="6" end="6"/>
                                            </p:txEl>
                                          </p:spTgt>
                                        </p:tgtEl>
                                        <p:attrNameLst>
                                          <p:attrName>style.visibility</p:attrName>
                                        </p:attrNameLst>
                                      </p:cBhvr>
                                      <p:to>
                                        <p:strVal val="visible"/>
                                      </p:to>
                                    </p:set>
                                    <p:animEffect transition="in" filter="box(in)">
                                      <p:cBhvr>
                                        <p:cTn id="42" dur="500"/>
                                        <p:tgtEl>
                                          <p:spTgt spid="1024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0243">
                                            <p:txEl>
                                              <p:pRg st="7" end="7"/>
                                            </p:txEl>
                                          </p:spTgt>
                                        </p:tgtEl>
                                        <p:attrNameLst>
                                          <p:attrName>style.visibility</p:attrName>
                                        </p:attrNameLst>
                                      </p:cBhvr>
                                      <p:to>
                                        <p:strVal val="visible"/>
                                      </p:to>
                                    </p:set>
                                    <p:animEffect transition="in" filter="box(in)">
                                      <p:cBhvr>
                                        <p:cTn id="47"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304800" y="457200"/>
            <a:ext cx="8534400" cy="5029200"/>
          </a:xfrm>
          <a:prstGeom prst="flowChartDocumen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r>
              <a:rPr lang="vi-VN" sz="2600" dirty="0">
                <a:solidFill>
                  <a:srgbClr val="6600FF"/>
                </a:solidFill>
                <a:latin typeface="Times New Roman" panose="02020603050405020304" pitchFamily="18" charset="0"/>
                <a:cs typeface="Times New Roman" panose="02020603050405020304" pitchFamily="18" charset="0"/>
              </a:rPr>
              <a:t>Nguyễn Du là con người </a:t>
            </a:r>
            <a:r>
              <a:rPr lang="en-US" sz="2600" dirty="0">
                <a:solidFill>
                  <a:srgbClr val="6600FF"/>
                </a:solidFill>
                <a:latin typeface="Times New Roman" panose="02020603050405020304" pitchFamily="18" charset="0"/>
                <a:cs typeface="Times New Roman" panose="02020603050405020304" pitchFamily="18" charset="0"/>
              </a:rPr>
              <a:t>c</a:t>
            </a:r>
            <a:r>
              <a:rPr lang="vi-VN" sz="2600" dirty="0">
                <a:solidFill>
                  <a:srgbClr val="6600FF"/>
                </a:solidFill>
                <a:latin typeface="Times New Roman" panose="02020603050405020304" pitchFamily="18" charset="0"/>
                <a:cs typeface="Times New Roman" panose="02020603050405020304" pitchFamily="18" charset="0"/>
              </a:rPr>
              <a:t>ó trái tim giàu yêu thương. Chính</a:t>
            </a:r>
            <a:endParaRPr lang="vi-VN" sz="2600" dirty="0">
              <a:solidFill>
                <a:srgbClr val="6600FF"/>
              </a:solidFill>
              <a:latin typeface="Times New Roman" panose="02020603050405020304" pitchFamily="18" charset="0"/>
              <a:cs typeface="Times New Roman" panose="02020603050405020304" pitchFamily="18" charset="0"/>
            </a:endParaRPr>
          </a:p>
          <a:p>
            <a:pPr algn="just"/>
            <a:r>
              <a:rPr lang="vi-VN" sz="2600" dirty="0">
                <a:solidFill>
                  <a:srgbClr val="6600FF"/>
                </a:solidFill>
                <a:latin typeface="Times New Roman" panose="02020603050405020304" pitchFamily="18" charset="0"/>
                <a:cs typeface="Times New Roman" panose="02020603050405020304" pitchFamily="18" charset="0"/>
              </a:rPr>
              <a:t> nhà thơ đã từng viết trong </a:t>
            </a:r>
            <a:r>
              <a:rPr lang="vi-VN" sz="2600" i="1" dirty="0">
                <a:solidFill>
                  <a:srgbClr val="6600FF"/>
                </a:solidFill>
                <a:latin typeface="Times New Roman" panose="02020603050405020304" pitchFamily="18" charset="0"/>
                <a:cs typeface="Times New Roman" panose="02020603050405020304" pitchFamily="18" charset="0"/>
              </a:rPr>
              <a:t>Truyện Kiều</a:t>
            </a:r>
            <a:r>
              <a:rPr lang="en-US" sz="2600" dirty="0">
                <a:solidFill>
                  <a:srgbClr val="6600FF"/>
                </a:solidFill>
                <a:latin typeface=".VnTime" panose="020B7200000000000000" pitchFamily="34" charset="0"/>
              </a:rPr>
              <a:t>: </a:t>
            </a:r>
            <a:r>
              <a:rPr lang="vi-VN" sz="2600" i="1" dirty="0">
                <a:solidFill>
                  <a:srgbClr val="FF0000"/>
                </a:solidFill>
                <a:latin typeface="Times New Roman" panose="02020603050405020304" pitchFamily="18" charset="0"/>
                <a:cs typeface="Times New Roman" panose="02020603050405020304" pitchFamily="18" charset="0"/>
              </a:rPr>
              <a:t>Chữ tâm kia mới </a:t>
            </a:r>
            <a:endParaRPr lang="vi-VN" sz="2600" i="1" dirty="0">
              <a:solidFill>
                <a:srgbClr val="FF0000"/>
              </a:solidFill>
              <a:latin typeface="Times New Roman" panose="02020603050405020304" pitchFamily="18" charset="0"/>
              <a:cs typeface="Times New Roman" panose="02020603050405020304" pitchFamily="18" charset="0"/>
            </a:endParaRPr>
          </a:p>
          <a:p>
            <a:pPr algn="just"/>
            <a:r>
              <a:rPr lang="vi-VN" sz="2600" i="1" dirty="0">
                <a:solidFill>
                  <a:srgbClr val="FF0000"/>
                </a:solidFill>
                <a:latin typeface="Times New Roman" panose="02020603050405020304" pitchFamily="18" charset="0"/>
                <a:cs typeface="Times New Roman" panose="02020603050405020304" pitchFamily="18" charset="0"/>
              </a:rPr>
              <a:t>bằng ba chữ tài</a:t>
            </a:r>
            <a:r>
              <a:rPr lang="en-US" sz="2600" dirty="0">
                <a:solidFill>
                  <a:srgbClr val="6600FF"/>
                </a:solidFill>
                <a:latin typeface=".VnTime" panose="020B7200000000000000" pitchFamily="34" charset="0"/>
              </a:rPr>
              <a:t>. </a:t>
            </a:r>
            <a:r>
              <a:rPr lang="vi-VN" sz="2600" dirty="0">
                <a:solidFill>
                  <a:srgbClr val="6600FF"/>
                </a:solidFill>
                <a:latin typeface="Times New Roman" panose="02020603050405020304" pitchFamily="18" charset="0"/>
                <a:cs typeface="Times New Roman" panose="02020603050405020304" pitchFamily="18" charset="0"/>
              </a:rPr>
              <a:t>Mộng Liên Đường trong lời tựa</a:t>
            </a:r>
            <a:r>
              <a:rPr lang="vi-VN" sz="2600" i="1" dirty="0">
                <a:solidFill>
                  <a:srgbClr val="6600FF"/>
                </a:solidFill>
                <a:latin typeface="Times New Roman" panose="02020603050405020304" pitchFamily="18" charset="0"/>
                <a:cs typeface="Times New Roman" panose="02020603050405020304" pitchFamily="18" charset="0"/>
              </a:rPr>
              <a:t> Truyện Kiều</a:t>
            </a:r>
            <a:r>
              <a:rPr lang="vi-VN" sz="2600" dirty="0">
                <a:solidFill>
                  <a:srgbClr val="6600FF"/>
                </a:solidFill>
                <a:latin typeface="Times New Roman" panose="02020603050405020304" pitchFamily="18" charset="0"/>
                <a:cs typeface="Times New Roman" panose="02020603050405020304" pitchFamily="18" charset="0"/>
              </a:rPr>
              <a:t> </a:t>
            </a:r>
            <a:endParaRPr lang="vi-VN" sz="2600" dirty="0">
              <a:solidFill>
                <a:srgbClr val="6600FF"/>
              </a:solidFill>
              <a:latin typeface="Times New Roman" panose="02020603050405020304" pitchFamily="18" charset="0"/>
              <a:cs typeface="Times New Roman" panose="02020603050405020304" pitchFamily="18" charset="0"/>
            </a:endParaRPr>
          </a:p>
          <a:p>
            <a:pPr algn="just"/>
            <a:r>
              <a:rPr lang="vi-VN" sz="2600" dirty="0">
                <a:solidFill>
                  <a:srgbClr val="6600FF"/>
                </a:solidFill>
                <a:latin typeface="Times New Roman" panose="02020603050405020304" pitchFamily="18" charset="0"/>
                <a:cs typeface="Times New Roman" panose="02020603050405020304" pitchFamily="18" charset="0"/>
              </a:rPr>
              <a:t>cũng đề cao tấm lòng của Nguyễn Du đối với con người, cuộc</a:t>
            </a:r>
            <a:endParaRPr lang="vi-VN" sz="2600" dirty="0">
              <a:solidFill>
                <a:srgbClr val="6600FF"/>
              </a:solidFill>
              <a:latin typeface="Times New Roman" panose="02020603050405020304" pitchFamily="18" charset="0"/>
              <a:cs typeface="Times New Roman" panose="02020603050405020304" pitchFamily="18" charset="0"/>
            </a:endParaRPr>
          </a:p>
          <a:p>
            <a:pPr algn="just"/>
            <a:r>
              <a:rPr lang="vi-VN" sz="2600" dirty="0">
                <a:solidFill>
                  <a:srgbClr val="6600FF"/>
                </a:solidFill>
                <a:latin typeface="Times New Roman" panose="02020603050405020304" pitchFamily="18" charset="0"/>
                <a:cs typeface="Times New Roman" panose="02020603050405020304" pitchFamily="18" charset="0"/>
              </a:rPr>
              <a:t>đời: </a:t>
            </a:r>
            <a:r>
              <a:rPr lang="vi-VN" sz="2600" i="1" dirty="0">
                <a:solidFill>
                  <a:srgbClr val="FF0000"/>
                </a:solidFill>
                <a:latin typeface="Times New Roman" panose="02020603050405020304" pitchFamily="18" charset="0"/>
                <a:cs typeface="Times New Roman" panose="02020603050405020304" pitchFamily="18" charset="0"/>
              </a:rPr>
              <a:t>Lời văn tả ra nhỏ má</a:t>
            </a:r>
            <a:r>
              <a:rPr lang="en-US" sz="2600" i="1" dirty="0">
                <a:solidFill>
                  <a:srgbClr val="FF0000"/>
                </a:solidFill>
                <a:latin typeface="Times New Roman" panose="02020603050405020304" pitchFamily="18" charset="0"/>
                <a:cs typeface="Times New Roman" panose="02020603050405020304" pitchFamily="18" charset="0"/>
              </a:rPr>
              <a:t>u</a:t>
            </a:r>
            <a:r>
              <a:rPr lang="vi-VN" sz="2600" i="1" dirty="0">
                <a:solidFill>
                  <a:srgbClr val="FF0000"/>
                </a:solidFill>
                <a:latin typeface="Times New Roman" panose="02020603050405020304" pitchFamily="18" charset="0"/>
                <a:cs typeface="Times New Roman" panose="02020603050405020304" pitchFamily="18" charset="0"/>
              </a:rPr>
              <a:t> ở  đầu ngọn bút, nước mắt thấm </a:t>
            </a:r>
            <a:endParaRPr lang="vi-VN" sz="2600" i="1" dirty="0">
              <a:solidFill>
                <a:srgbClr val="FF0000"/>
              </a:solidFill>
              <a:latin typeface="Times New Roman" panose="02020603050405020304" pitchFamily="18" charset="0"/>
              <a:cs typeface="Times New Roman" panose="02020603050405020304" pitchFamily="18" charset="0"/>
            </a:endParaRPr>
          </a:p>
          <a:p>
            <a:pPr algn="just"/>
            <a:r>
              <a:rPr lang="vi-VN" sz="2600" i="1" dirty="0">
                <a:solidFill>
                  <a:srgbClr val="FF0000"/>
                </a:solidFill>
                <a:latin typeface="Times New Roman" panose="02020603050405020304" pitchFamily="18" charset="0"/>
                <a:cs typeface="Times New Roman" panose="02020603050405020304" pitchFamily="18" charset="0"/>
              </a:rPr>
              <a:t>ở trên tờ giấy, khiến ai đọc cũng phải thấm thía, ngậm ngùi, </a:t>
            </a:r>
            <a:endParaRPr lang="vi-VN" sz="2600" i="1" dirty="0">
              <a:solidFill>
                <a:srgbClr val="FF0000"/>
              </a:solidFill>
              <a:latin typeface="Times New Roman" panose="02020603050405020304" pitchFamily="18" charset="0"/>
              <a:cs typeface="Times New Roman" panose="02020603050405020304" pitchFamily="18" charset="0"/>
            </a:endParaRPr>
          </a:p>
          <a:p>
            <a:pPr algn="just"/>
            <a:r>
              <a:rPr lang="vi-VN" sz="2600" i="1" dirty="0">
                <a:solidFill>
                  <a:srgbClr val="FF0000"/>
                </a:solidFill>
                <a:latin typeface="Times New Roman" panose="02020603050405020304" pitchFamily="18" charset="0"/>
                <a:cs typeface="Times New Roman" panose="02020603050405020304" pitchFamily="18" charset="0"/>
              </a:rPr>
              <a:t>đau đớn đến đứt ruột.... Cụ Tố Như dụng tâm đã khổ, tự sự </a:t>
            </a:r>
            <a:endParaRPr lang="vi-VN" sz="2600" i="1" dirty="0">
              <a:solidFill>
                <a:srgbClr val="FF0000"/>
              </a:solidFill>
              <a:latin typeface="Times New Roman" panose="02020603050405020304" pitchFamily="18" charset="0"/>
              <a:cs typeface="Times New Roman" panose="02020603050405020304" pitchFamily="18" charset="0"/>
            </a:endParaRPr>
          </a:p>
          <a:p>
            <a:pPr algn="just"/>
            <a:r>
              <a:rPr lang="vi-VN" sz="2600" i="1" dirty="0">
                <a:solidFill>
                  <a:srgbClr val="FF0000"/>
                </a:solidFill>
                <a:latin typeface="Times New Roman" panose="02020603050405020304" pitchFamily="18" charset="0"/>
                <a:cs typeface="Times New Roman" panose="02020603050405020304" pitchFamily="18" charset="0"/>
              </a:rPr>
              <a:t>đã khéo, tả cảnh đã  hệt, đàm tình đã thiết. Nếu không phải </a:t>
            </a:r>
            <a:endParaRPr lang="vi-VN" sz="2600" i="1" dirty="0">
              <a:solidFill>
                <a:srgbClr val="FF0000"/>
              </a:solidFill>
              <a:latin typeface="Times New Roman" panose="02020603050405020304" pitchFamily="18" charset="0"/>
              <a:cs typeface="Times New Roman" panose="02020603050405020304" pitchFamily="18" charset="0"/>
            </a:endParaRPr>
          </a:p>
          <a:p>
            <a:pPr algn="just"/>
            <a:r>
              <a:rPr lang="vi-VN" sz="2600" i="1" dirty="0">
                <a:solidFill>
                  <a:srgbClr val="FF0000"/>
                </a:solidFill>
                <a:latin typeface="Times New Roman" panose="02020603050405020304" pitchFamily="18" charset="0"/>
                <a:cs typeface="Times New Roman" panose="02020603050405020304" pitchFamily="18" charset="0"/>
              </a:rPr>
              <a:t>có con mắt trông thấu sáu cõi, tấm lòng nghĩ suốt cả nghìn </a:t>
            </a:r>
            <a:endParaRPr lang="vi-VN" sz="2600" i="1" dirty="0">
              <a:solidFill>
                <a:srgbClr val="FF0000"/>
              </a:solidFill>
              <a:latin typeface="Times New Roman" panose="02020603050405020304" pitchFamily="18" charset="0"/>
              <a:cs typeface="Times New Roman" panose="02020603050405020304" pitchFamily="18" charset="0"/>
            </a:endParaRPr>
          </a:p>
          <a:p>
            <a:pPr algn="just"/>
            <a:r>
              <a:rPr lang="vi-VN" sz="2600" i="1" dirty="0">
                <a:solidFill>
                  <a:srgbClr val="FF0000"/>
                </a:solidFill>
                <a:latin typeface="Times New Roman" panose="02020603050405020304" pitchFamily="18" charset="0"/>
                <a:cs typeface="Times New Roman" panose="02020603050405020304" pitchFamily="18" charset="0"/>
              </a:rPr>
              <a:t>đời thì  nào có cái bút lực ấy. </a:t>
            </a:r>
            <a:endParaRPr lang="en-US" sz="2600" i="1" dirty="0">
              <a:solidFill>
                <a:srgbClr val="FF0000"/>
              </a:solidFill>
              <a:latin typeface=".VnTime" panose="020B7200000000000000" pitchFamily="34" charset="0"/>
            </a:endParaRPr>
          </a:p>
        </p:txBody>
      </p:sp>
      <p:pic>
        <p:nvPicPr>
          <p:cNvPr id="11267" name="Picture 3" descr="PARTH01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105400" y="5562600"/>
            <a:ext cx="1676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GARDO0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5029200"/>
            <a:ext cx="1676400" cy="167005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下一張(熱鍵:c)">
            <a:hlinkClick r:id="rId3"/>
          </p:cNvPr>
          <p:cNvPicPr>
            <a:picLocks noChangeAspect="1" noChangeArrowheads="1" noCrop="1"/>
          </p:cNvPicPr>
          <p:nvPr/>
        </p:nvPicPr>
        <p:blipFill>
          <a:blip r:embed="rId4"/>
          <a:srcRect/>
          <a:stretch>
            <a:fillRect/>
          </a:stretch>
        </p:blipFill>
        <p:spPr bwMode="auto">
          <a:xfrm>
            <a:off x="3886200" y="4581525"/>
            <a:ext cx="733425"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rt-05-june"/>
          <p:cNvPicPr>
            <a:picLocks noChangeAspect="1" noChangeArrowheads="1" noCrop="1"/>
          </p:cNvPicPr>
          <p:nvPr/>
        </p:nvPicPr>
        <p:blipFill>
          <a:blip r:embed="rId5"/>
          <a:srcRect/>
          <a:stretch>
            <a:fillRect/>
          </a:stretch>
        </p:blipFill>
        <p:spPr bwMode="auto">
          <a:xfrm>
            <a:off x="7543800" y="5486400"/>
            <a:ext cx="981075"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sld>
</file>

<file path=ppt/tags/tag1.xml><?xml version="1.0" encoding="utf-8"?>
<p:tagLst xmlns:p="http://schemas.openxmlformats.org/presentationml/2006/main">
  <p:tag name="PPSNARRATION" val="4,136783457,D:\Tiet 26 Truyen Kieu cua Nguyen Du\Media.ppcx"/>
</p:tagLst>
</file>

<file path=ppt/tags/tag2.xml><?xml version="1.0" encoding="utf-8"?>
<p:tagLst xmlns:p="http://schemas.openxmlformats.org/presentationml/2006/main">
  <p:tag name="PPSNARRATION" val="11,136783457,D:\Tiet 26 Truyen Kieu cua Nguyen Du\Media.ppcx"/>
</p:tagLst>
</file>

<file path=ppt/tags/tag3.xml><?xml version="1.0" encoding="utf-8"?>
<p:tagLst xmlns:p="http://schemas.openxmlformats.org/presentationml/2006/main">
  <p:tag name="PPSNARRATION" val="13,136783457,D:\Tiet 26 Truyen Kieu cua Nguyen Du\Media.ppcx"/>
</p:tagLst>
</file>

<file path=ppt/tags/tag4.xml><?xml version="1.0" encoding="utf-8"?>
<p:tagLst xmlns:p="http://schemas.openxmlformats.org/presentationml/2006/main">
  <p:tag name="PPSNARRATION" val="14,136783457,D:\Tiet 26 Truyen Kieu cua Nguyen Du\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13232</Words>
  <Application>WPS Presentation</Application>
  <PresentationFormat>On-screen Show (4:3)</PresentationFormat>
  <Paragraphs>413</Paragraphs>
  <Slides>56</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56</vt:i4>
      </vt:variant>
    </vt:vector>
  </HeadingPairs>
  <TitlesOfParts>
    <vt:vector size="74" baseType="lpstr">
      <vt:lpstr>Arial</vt:lpstr>
      <vt:lpstr>SimSun</vt:lpstr>
      <vt:lpstr>Wingdings</vt:lpstr>
      <vt:lpstr>Times New Roman</vt:lpstr>
      <vt:lpstr>.VnTimeH</vt:lpstr>
      <vt:lpstr>Symbol</vt:lpstr>
      <vt:lpstr>.VnTime</vt:lpstr>
      <vt:lpstr>Wingdings 2</vt:lpstr>
      <vt:lpstr>Aharoni</vt:lpstr>
      <vt:lpstr>Segoe Print</vt:lpstr>
      <vt:lpstr>Calibri</vt:lpstr>
      <vt:lpstr>Microsoft YaHei</vt:lpstr>
      <vt:lpstr>Arial Unicode MS</vt:lpstr>
      <vt:lpstr>Arial</vt:lpstr>
      <vt:lpstr>VNI-Times</vt:lpstr>
      <vt:lpstr>Times New Roman</vt:lpstr>
      <vt:lpstr>.VnArial</vt:lpstr>
      <vt:lpstr>Office Theme</vt:lpstr>
      <vt:lpstr> I. NGUYỄN DU:</vt:lpstr>
      <vt:lpstr>PowerPoint 演示文稿</vt:lpstr>
      <vt:lpstr> I. NGUYỄN DU:</vt:lpstr>
      <vt:lpstr>PowerPoint 演示文稿</vt:lpstr>
      <vt:lpstr>3. Con người.</vt:lpstr>
      <vt:lpstr>PowerPoint 演示文稿</vt:lpstr>
      <vt:lpstr>PowerPoint 演示文稿</vt:lpstr>
      <vt:lpstr>4. Sù nghiÖp s¸ng t¸c</vt:lpstr>
      <vt:lpstr>PowerPoint 演示文稿</vt:lpstr>
      <vt:lpstr>PowerPoint 演示文稿</vt:lpstr>
      <vt:lpstr>PowerPoint 演示文稿</vt:lpstr>
      <vt:lpstr>PowerPoint 演示文稿</vt:lpstr>
      <vt:lpstr>PowerPoint 演示文稿</vt:lpstr>
      <vt:lpstr>4/ Sù nghiÖp s¸ng t¸c</vt:lpstr>
      <vt:lpstr>PowerPoint 演示文稿</vt:lpstr>
      <vt:lpstr>PowerPoint 演示文稿</vt:lpstr>
      <vt:lpstr>Kết luận chung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 Tóm tắt tác phẩm :</vt:lpstr>
      <vt:lpstr>PowerPoint 演示文稿</vt:lpstr>
      <vt:lpstr>PowerPoint 演示文稿</vt:lpstr>
      <vt:lpstr>PowerPoint 演示文稿</vt:lpstr>
      <vt:lpstr>PowerPoint 演示文稿</vt:lpstr>
      <vt:lpstr>PowerPoint 演示文稿</vt:lpstr>
      <vt:lpstr>PowerPoint 演示文稿</vt:lpstr>
      <vt:lpstr>   Phần hai: Gia biến và lưu lạc ( Câu 569- 2738 )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Phần ba : Đoàn tụ ( Câu 2739 – 3254 )</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Văn Thành</dc:creator>
  <cp:lastModifiedBy>thanh</cp:lastModifiedBy>
  <cp:revision>30</cp:revision>
  <dcterms:created xsi:type="dcterms:W3CDTF">2020-09-30T09:04:00Z</dcterms:created>
  <dcterms:modified xsi:type="dcterms:W3CDTF">2023-10-06T02:33:49Z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0F0060C752AA4800AFE17FEF9FEEBC21_13</vt:lpwstr>
  </property>
  <property fmtid="{D5CDD505-2E9C-101B-9397-08002B2CF9AE}" pid="3" name="KSOProductBuildVer">
    <vt:lpwstr>1033-12.2.0.13215</vt:lpwstr>
  </property>
</Properties>
</file>