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8" r:id="rId3"/>
    <p:sldId id="279" r:id="rId4"/>
    <p:sldId id="281" r:id="rId5"/>
    <p:sldId id="282" r:id="rId6"/>
    <p:sldId id="289" r:id="rId7"/>
    <p:sldId id="288" r:id="rId8"/>
    <p:sldId id="287" r:id="rId9"/>
    <p:sldId id="290" r:id="rId10"/>
    <p:sldId id="291" r:id="rId11"/>
    <p:sldId id="277" r:id="rId12"/>
    <p:sldId id="293" r:id="rId13"/>
    <p:sldId id="295" r:id="rId14"/>
    <p:sldId id="296" r:id="rId15"/>
    <p:sldId id="294" r:id="rId16"/>
    <p:sldId id="297" r:id="rId17"/>
    <p:sldId id="283" r:id="rId18"/>
    <p:sldId id="28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1D9"/>
    <a:srgbClr val="800080"/>
    <a:srgbClr val="CC00CC"/>
    <a:srgbClr val="CCFFCC"/>
    <a:srgbClr val="0000CC"/>
    <a:srgbClr val="CCFF99"/>
    <a:srgbClr val="FFFFCC"/>
    <a:srgbClr val="00823B"/>
    <a:srgbClr val="009242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0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AF76-66EE-4356-8069-5FE5550E3FA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5EE1-21CD-447B-AA80-DB6AC8309A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9859-A9D0-4331-9E7B-B58587FE84D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5CF-2C40-4507-BC8A-D56E9A6DA4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slide" Target="slide1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ÁO SÀI GÒN GIẢI PHÓ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8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8878" y="1066800"/>
            <a:ext cx="430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蓼雲仙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798878" y="2438400"/>
            <a:ext cx="8116522" cy="14478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LỤC VÂN TIÊN CỨU KIỀU NGUYỆT NGA   </a:t>
            </a:r>
            <a:endParaRPr lang="en-US" sz="3600" b="1" kern="10" dirty="0">
              <a:ln w="1143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Lục Vân Tiên gặp nạn - Nguyễn Đình Chiể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hân tích bài thơ: Lục Vân Tiên cứu Kiều Nguyệt Nga - Nguyễn Đình Chiểu -  Sách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5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Review phim] Lục Vân Tiên: tuyệt đỉnh kungfu – Blue9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18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-710885" y="0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4305">
            <a:off x="352824" y="96556"/>
            <a:ext cx="23887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305">
            <a:off x="1551423" y="4484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743200" y="152400"/>
            <a:ext cx="5084454" cy="68307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2611747" y="229578"/>
            <a:ext cx="5389253" cy="548024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838200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95400"/>
            <a:ext cx="49530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Gẫm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phỉ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vi-VN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Nay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00" i="1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95400"/>
            <a:ext cx="4953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Gẫm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phỉ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Nay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00" i="1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0" descr="Văn mẫu lớp 9: Lục Vân Tiên cứu Kiều Nguyệt Nga (Trích &amp;quot;Truyện Lục Vân Tiên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/>
          <a:stretch>
            <a:fillRect/>
          </a:stretch>
        </p:blipFill>
        <p:spPr bwMode="auto">
          <a:xfrm>
            <a:off x="4953000" y="835471"/>
            <a:ext cx="4191000" cy="59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85800" y="0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4305">
            <a:off x="351182" y="64423"/>
            <a:ext cx="208562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305">
            <a:off x="1703823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124200" y="156107"/>
            <a:ext cx="4419600" cy="68209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3124200" y="222652"/>
            <a:ext cx="4419600" cy="549002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" y="845403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52400" y="1226403"/>
            <a:ext cx="8839200" cy="115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04800" y="2293203"/>
            <a:ext cx="8686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52400" y="2623542"/>
            <a:ext cx="8763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endParaRPr lang="en-US" sz="23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10200" y="2438400"/>
            <a:ext cx="0" cy="91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10200" y="2293203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38" name="Rectangle 37"/>
          <p:cNvSpPr/>
          <p:nvPr/>
        </p:nvSpPr>
        <p:spPr>
          <a:xfrm>
            <a:off x="5410200" y="2979003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28600" y="3401422"/>
            <a:ext cx="8763000" cy="115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Tính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cách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anh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hùng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tài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năng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và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tấm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lòng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trọng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vẻ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đẹp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trang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dũng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tướng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theo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phong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cách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văn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chương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thời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xưa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_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</a:t>
            </a:r>
            <a:r>
              <a:rPr lang="en-US" altLang="zh-CN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ài</a:t>
            </a:r>
            <a:r>
              <a:rPr lang="en-US" altLang="zh-CN" sz="2300" dirty="0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năng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khí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phách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“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vị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vong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thân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”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trang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nam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nhi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thời</a:t>
            </a:r>
            <a:r>
              <a:rPr lang="en-US" altLang="zh-CN" sz="23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loạn</a:t>
            </a:r>
            <a:r>
              <a:rPr lang="en-US" altLang="zh-CN" sz="2300" dirty="0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.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28600" y="4503003"/>
            <a:ext cx="8763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cần hào hiệp trước cái thiện, từ tâm nhân hậu,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04800" y="5253335"/>
            <a:ext cx="86868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Ân cần hỏi han, an ủi </a:t>
            </a:r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thư con gái  nhà ai... bất kì?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04800" y="5257800"/>
            <a:ext cx="8686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phần câu nệ lễ giáo </a:t>
            </a:r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  khoan ngồi ... phận trai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28600" y="5638800"/>
            <a:ext cx="8763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304800" y="6019800"/>
            <a:ext cx="8686800" cy="4462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 Tiên khiêm tốn từ chối khi Nguyệt Nga muốn đền ơn </a:t>
            </a:r>
            <a:endParaRPr lang="vi-VN" sz="23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04800" y="6324600"/>
            <a:ext cx="8686800" cy="446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vi-VN" sz="2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ơn há dễ trông người trả ơn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04800" y="6411724"/>
            <a:ext cx="8686800" cy="4462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vi-VN" sz="23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ai tính thiệt so hơn làm gì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04800" y="6019800"/>
            <a:ext cx="8686800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Chàng bày tỏ quan điểm </a:t>
            </a:r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câu... </a:t>
            </a:r>
            <a:r>
              <a:rPr lang="vi-VN" sz="23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hùng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vi-VN" sz="23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bổn phận, lẽ tự nhiên của con người sống có lí tưởng.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28600" y="6019800"/>
            <a:ext cx="8686800" cy="800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Người anh hùng nghĩa hiệp, một hình ảnh đẹp, lí tưởng mà tác giả gửi gắm niềm tin và ước vọng của mình.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32" grpId="0"/>
      <p:bldP spid="33" grpId="0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823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800100" y="5704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4305">
            <a:off x="351182" y="64423"/>
            <a:ext cx="208562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305">
            <a:off x="1703823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124200" y="156107"/>
            <a:ext cx="4419600" cy="68209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3124200" y="222652"/>
            <a:ext cx="4419600" cy="549002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" y="845403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Nguyệt Nga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52400" y="1219200"/>
            <a:ext cx="8839200" cy="800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Nguyệt Nga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gái khuê các, thùy mị, nết na, có học thức, một lòng tri ân người đã cứu mình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52400" y="1905000"/>
            <a:ext cx="8686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/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52400" y="2667000"/>
            <a:ext cx="8686800" cy="446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/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hô khiêm nhường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tử, </a:t>
            </a:r>
            <a:r>
              <a:rPr lang="en-US" sz="23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vi-VN" sz="23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52400" y="3048000"/>
            <a:ext cx="8686800" cy="150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/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văn vẻ, dịu dàng, mực thước, hiếu thảo.</a:t>
            </a:r>
            <a:endParaRPr lang="vi-VN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Làm con đâu dám cãi cha.</a:t>
            </a:r>
            <a:endParaRPr lang="vi-VN" sz="23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Chút tôi liễu yếu đào tơ</a:t>
            </a:r>
            <a:endParaRPr lang="vi-VN" sz="23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Giữa đường lâm phải bụi nhơ đã phần.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52400" y="4495800"/>
            <a:ext cx="8686800" cy="446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/>
            <a:r>
              <a:rPr lang="en-US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vấn đề rõ ràng, khúc chiết</a:t>
            </a:r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400800" y="2362200"/>
            <a:ext cx="0" cy="25091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400800" y="2808238"/>
            <a:ext cx="24384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76200" y="4800600"/>
            <a:ext cx="8839200" cy="800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Nguyệt Nga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xử ân tình, có trước có sau </a:t>
            </a:r>
            <a:r>
              <a:rPr lang="vi-VN" sz="23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ai một chút chẳng quên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76200" y="5486400"/>
            <a:ext cx="8839200" cy="800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vi-VN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nguyện gắn bó cuộc đời với chàng trai khảng khái, hào kiệt.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94342" y="6248400"/>
            <a:ext cx="8821057" cy="446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vi-VN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Vẻ đẹp của người trọng ơn nghĩa, một lòng tri ân người đã cứu mình. 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6" descr="Lục Vân Tiên lên lịch 2019 - Báo Phụ Nữ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45403"/>
            <a:ext cx="3810000" cy="58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  <p:bldP spid="28" grpId="0"/>
      <p:bldP spid="29" grpId="0"/>
      <p:bldP spid="30" grpId="0" animBg="1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ục Vân Tiên – Sách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505200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" y="62805"/>
            <a:ext cx="533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200" y="483274"/>
            <a:ext cx="54864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Miêu tả nhân vật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632" y="1268611"/>
            <a:ext cx="548640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6200" y="2819400"/>
            <a:ext cx="533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2819400"/>
            <a:ext cx="5432832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trích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200" y="4343400"/>
            <a:ext cx="533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805065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đoạn trích “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cứu Kiều Nguyệt Nga”,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tư cách là người chịu ơn, Kiều Nguyệt Nga đã bộc lộ những nét đẹp tâm hồn như thế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0000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85800" y="-55115"/>
            <a:ext cx="10668000" cy="70104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68759"/>
            <a:ext cx="7777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Đoạn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“</a:t>
            </a: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cứu Kiều Nguyệt 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Nga”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 lộ những nét đẹp tâm hồn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Nguyệt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978">
            <a:off x="228603" y="842061"/>
            <a:ext cx="891275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gái khuê các, thùy mị, nết na, có học thức: qua lời nói, cách xưng hô với Lục Vân Tiên thật khiêm nhường: “q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 tử”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“t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thiếp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2978">
            <a:off x="228603" y="1527861"/>
            <a:ext cx="891275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văn vẻ, dịu dàng, mực thước, trình bày vấn đề rõ ràng, khúc chiết, đáp ứng đầy đủ những điều thăm hỏi ân cần của Lục Vân </a:t>
            </a:r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300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đâu dám cãi cha”, “Chút tôi liễu yếu đào thơ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2978">
            <a:off x="228603" y="2594661"/>
            <a:ext cx="891275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cảm kích, xúc động của mình dành cho Lục Vân </a:t>
            </a:r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xe quân tử tạm ngồi,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cho tiện thiệp lạy rồi sẽ thưa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978">
            <a:off x="228603" y="3661461"/>
            <a:ext cx="891275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thức và chịu ơn rất trọng của Lục Vân Tiên, không chỉ cứu mạng mà cứu cả cuộc đời trong trắng </a:t>
            </a:r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(còn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 hơn tính mạng)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 chẳng gặp giải nguy,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trăm năm cũng bỏ đi một hồi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978">
            <a:off x="228603" y="5109261"/>
            <a:ext cx="891275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 khoăn tìm cách trả ơn, dù hiểu rằng đền đáp đến mấy cũng không đủ: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3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chi cho phỉ tấm lòng cùng ngươi</a:t>
            </a:r>
            <a:r>
              <a:rPr lang="pt-BR" sz="2300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978">
            <a:off x="228603" y="6176061"/>
            <a:ext cx="891275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pt-BR" sz="23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đẹp tâm hồn đó là đã làm cho hình ảnh Kiều Nguyệt Nga chinh phục được tình cảm yêu mến của nhân dân.</a:t>
            </a:r>
            <a:endParaRPr lang="en-US" sz="23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ơ Hà Thu Thủy - NGƯỜI ĐÀN BÀ NGỒI ĐẾM THỜI GIAN - Thơ - Hội Ái Hữu Cựu  Học Sinh Ngô Quyền Biên Hòa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6"/>
          <a:stretch>
            <a:fillRect/>
          </a:stretch>
        </p:blipFill>
        <p:spPr bwMode="auto">
          <a:xfrm>
            <a:off x="-6927" y="0"/>
            <a:ext cx="915092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42196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HOẠT ĐỘNG TRẢI NGHIỆM SÁNG TẠO   </a:t>
            </a:r>
            <a:endParaRPr lang="en-US" sz="3600" b="1" kern="10" dirty="0">
              <a:ln w="11430"/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686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HS tổ chức buổi triển lãm kết hợp với thuyết trình theo chủ đề: 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đẹp của phụ nữ xưa và nay</a:t>
            </a:r>
            <a:endParaRPr lang="pt-B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81200"/>
            <a:ext cx="86868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HS </a:t>
            </a:r>
            <a:r>
              <a:rPr lang="pt-BR" sz="2400" dirty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cuộc sống, về những phẩm chất tốt đẹp của người phụ nữ Việt; so sánh để thấy được nét đặc trưng của phụ nữ ngày nay và phụ nữ thời xưa</a:t>
            </a:r>
            <a:r>
              <a:rPr lang="pt-BR" sz="2400" dirty="0" smtClean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581400"/>
            <a:ext cx="8686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endParaRPr lang="pt-BR" sz="2400" dirty="0" smtClean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HS </a:t>
            </a:r>
            <a:r>
              <a:rPr lang="pt-BR" sz="2400" dirty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được những sản phẩm liên quan đến chủ đề như: Bài viết, vẽ, sưu tầm, sáng tác thơ, văn</a:t>
            </a:r>
            <a:r>
              <a:rPr lang="pt-BR" sz="2400" dirty="0" smtClean="0">
                <a:solidFill>
                  <a:srgbClr val="4421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pt-BR" sz="2400" dirty="0" smtClean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i="1" dirty="0">
              <a:solidFill>
                <a:srgbClr val="4421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-228600" y="4648200"/>
            <a:ext cx="9337964" cy="2209800"/>
          </a:xfrm>
          <a:prstGeom prst="ellipseRibbon">
            <a:avLst>
              <a:gd name="adj1" fmla="val 21976"/>
              <a:gd name="adj2" fmla="val 57576"/>
              <a:gd name="adj3" fmla="val 125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83403"/>
            <a:ext cx="8305800" cy="83099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71699" y="1309688"/>
            <a:ext cx="6819901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73"/>
          <p:cNvGrpSpPr/>
          <p:nvPr/>
        </p:nvGrpSpPr>
        <p:grpSpPr bwMode="auto">
          <a:xfrm>
            <a:off x="1752600" y="1309688"/>
            <a:ext cx="6934201" cy="2332037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337154" y="2102614"/>
              <a:ext cx="156656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26335" y="2270332"/>
              <a:ext cx="1209773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5" name="Group 76"/>
            <p:cNvGrpSpPr/>
            <p:nvPr/>
          </p:nvGrpSpPr>
          <p:grpSpPr bwMode="auto">
            <a:xfrm>
              <a:off x="1868805" y="1760538"/>
              <a:ext cx="3920373" cy="2172017"/>
              <a:chOff x="1859280" y="1760538"/>
              <a:chExt cx="3920373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920373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6" name="Group 79"/>
          <p:cNvGrpSpPr/>
          <p:nvPr/>
        </p:nvGrpSpPr>
        <p:grpSpPr bwMode="auto">
          <a:xfrm>
            <a:off x="1752600" y="3959224"/>
            <a:ext cx="6858000" cy="2289175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337154" y="2104012"/>
              <a:ext cx="156656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526335" y="2271601"/>
              <a:ext cx="1209773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7" name="Group 82"/>
            <p:cNvGrpSpPr/>
            <p:nvPr/>
          </p:nvGrpSpPr>
          <p:grpSpPr bwMode="auto">
            <a:xfrm>
              <a:off x="1868805" y="1760538"/>
              <a:ext cx="3860059" cy="2172017"/>
              <a:chOff x="1859280" y="1760538"/>
              <a:chExt cx="3860059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-1" fmla="*/ 295275 w 301625"/>
                  <a:gd name="connsiteY0-2" fmla="*/ 0 h 234950"/>
                  <a:gd name="connsiteX1-3" fmla="*/ 0 w 301625"/>
                  <a:gd name="connsiteY1-4" fmla="*/ 156369 h 234950"/>
                  <a:gd name="connsiteX2-5" fmla="*/ 301625 w 301625"/>
                  <a:gd name="connsiteY2-6" fmla="*/ 234950 h 234950"/>
                  <a:gd name="connsiteX3-7" fmla="*/ 295275 w 301625"/>
                  <a:gd name="connsiteY3-8" fmla="*/ 0 h 234950"/>
                  <a:gd name="connsiteX0-9" fmla="*/ 296127 w 302477"/>
                  <a:gd name="connsiteY0-10" fmla="*/ 0 h 234950"/>
                  <a:gd name="connsiteX1-11" fmla="*/ 852 w 302477"/>
                  <a:gd name="connsiteY1-12" fmla="*/ 156369 h 234950"/>
                  <a:gd name="connsiteX2-13" fmla="*/ 302477 w 302477"/>
                  <a:gd name="connsiteY2-14" fmla="*/ 234950 h 234950"/>
                  <a:gd name="connsiteX3-15" fmla="*/ 296127 w 302477"/>
                  <a:gd name="connsiteY3-16" fmla="*/ 0 h 234950"/>
                  <a:gd name="connsiteX0-17" fmla="*/ 296127 w 302477"/>
                  <a:gd name="connsiteY0-18" fmla="*/ 0 h 234950"/>
                  <a:gd name="connsiteX1-19" fmla="*/ 852 w 302477"/>
                  <a:gd name="connsiteY1-20" fmla="*/ 156369 h 234950"/>
                  <a:gd name="connsiteX2-21" fmla="*/ 302477 w 302477"/>
                  <a:gd name="connsiteY2-22" fmla="*/ 234950 h 234950"/>
                  <a:gd name="connsiteX3-23" fmla="*/ 296127 w 302477"/>
                  <a:gd name="connsiteY3-24" fmla="*/ 0 h 234950"/>
                  <a:gd name="connsiteX0-25" fmla="*/ 305652 w 305652"/>
                  <a:gd name="connsiteY0-26" fmla="*/ 0 h 239712"/>
                  <a:gd name="connsiteX1-27" fmla="*/ 852 w 305652"/>
                  <a:gd name="connsiteY1-28" fmla="*/ 161131 h 239712"/>
                  <a:gd name="connsiteX2-29" fmla="*/ 302477 w 305652"/>
                  <a:gd name="connsiteY2-30" fmla="*/ 239712 h 239712"/>
                  <a:gd name="connsiteX3-31" fmla="*/ 305652 w 305652"/>
                  <a:gd name="connsiteY3-32" fmla="*/ 0 h 239712"/>
                  <a:gd name="connsiteX0-33" fmla="*/ 305652 w 305652"/>
                  <a:gd name="connsiteY0-34" fmla="*/ 0 h 239712"/>
                  <a:gd name="connsiteX1-35" fmla="*/ 852 w 305652"/>
                  <a:gd name="connsiteY1-36" fmla="*/ 161131 h 239712"/>
                  <a:gd name="connsiteX2-37" fmla="*/ 302477 w 305652"/>
                  <a:gd name="connsiteY2-38" fmla="*/ 239712 h 239712"/>
                  <a:gd name="connsiteX3-39" fmla="*/ 305652 w 305652"/>
                  <a:gd name="connsiteY3-40" fmla="*/ 0 h 239712"/>
                  <a:gd name="connsiteX0-41" fmla="*/ 305627 w 309720"/>
                  <a:gd name="connsiteY0-42" fmla="*/ 0 h 237331"/>
                  <a:gd name="connsiteX1-43" fmla="*/ 827 w 309720"/>
                  <a:gd name="connsiteY1-44" fmla="*/ 161131 h 237331"/>
                  <a:gd name="connsiteX2-45" fmla="*/ 309596 w 309720"/>
                  <a:gd name="connsiteY2-46" fmla="*/ 237331 h 237331"/>
                  <a:gd name="connsiteX3-47" fmla="*/ 305627 w 309720"/>
                  <a:gd name="connsiteY3-48" fmla="*/ 0 h 237331"/>
                  <a:gd name="connsiteX0-49" fmla="*/ 305643 w 305643"/>
                  <a:gd name="connsiteY0-50" fmla="*/ 0 h 237331"/>
                  <a:gd name="connsiteX1-51" fmla="*/ 843 w 305643"/>
                  <a:gd name="connsiteY1-52" fmla="*/ 161131 h 237331"/>
                  <a:gd name="connsiteX2-53" fmla="*/ 304849 w 305643"/>
                  <a:gd name="connsiteY2-54" fmla="*/ 237331 h 237331"/>
                  <a:gd name="connsiteX3-55" fmla="*/ 305643 w 305643"/>
                  <a:gd name="connsiteY3-56" fmla="*/ 0 h 237331"/>
                  <a:gd name="connsiteX0-57" fmla="*/ 305805 w 305805"/>
                  <a:gd name="connsiteY0-58" fmla="*/ 0 h 237713"/>
                  <a:gd name="connsiteX1-59" fmla="*/ 1005 w 305805"/>
                  <a:gd name="connsiteY1-60" fmla="*/ 161131 h 237713"/>
                  <a:gd name="connsiteX2-61" fmla="*/ 305011 w 305805"/>
                  <a:gd name="connsiteY2-62" fmla="*/ 237331 h 237713"/>
                  <a:gd name="connsiteX3-63" fmla="*/ 305805 w 305805"/>
                  <a:gd name="connsiteY3-64" fmla="*/ 0 h 237713"/>
                  <a:gd name="connsiteX0-65" fmla="*/ 306764 w 306764"/>
                  <a:gd name="connsiteY0-66" fmla="*/ 0 h 237734"/>
                  <a:gd name="connsiteX1-67" fmla="*/ 1964 w 306764"/>
                  <a:gd name="connsiteY1-68" fmla="*/ 161131 h 237734"/>
                  <a:gd name="connsiteX2-69" fmla="*/ 305970 w 306764"/>
                  <a:gd name="connsiteY2-70" fmla="*/ 237331 h 237734"/>
                  <a:gd name="connsiteX3-71" fmla="*/ 306764 w 306764"/>
                  <a:gd name="connsiteY3-72" fmla="*/ 0 h 2377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860059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-1" fmla="*/ 0 w 3657600"/>
                  <a:gd name="connsiteY0-2" fmla="*/ 0 h 1996440"/>
                  <a:gd name="connsiteX1-3" fmla="*/ 312420 w 3657600"/>
                  <a:gd name="connsiteY1-4" fmla="*/ 76200 h 1996440"/>
                  <a:gd name="connsiteX2-5" fmla="*/ 3078480 w 3657600"/>
                  <a:gd name="connsiteY2-6" fmla="*/ 60960 h 1996440"/>
                  <a:gd name="connsiteX3-7" fmla="*/ 3657600 w 3657600"/>
                  <a:gd name="connsiteY3-8" fmla="*/ 990600 h 1996440"/>
                  <a:gd name="connsiteX4-9" fmla="*/ 3108960 w 3657600"/>
                  <a:gd name="connsiteY4-10" fmla="*/ 1988820 h 1996440"/>
                  <a:gd name="connsiteX5-11" fmla="*/ 198120 w 3657600"/>
                  <a:gd name="connsiteY5-12" fmla="*/ 1996440 h 1996440"/>
                  <a:gd name="connsiteX6-13" fmla="*/ 0 w 3657600"/>
                  <a:gd name="connsiteY6-14" fmla="*/ 1943100 h 1996440"/>
                  <a:gd name="connsiteX7-15" fmla="*/ 0 w 3657600"/>
                  <a:gd name="connsiteY7-16" fmla="*/ 0 h 1996440"/>
                  <a:gd name="connsiteX0-17" fmla="*/ 0 w 3657600"/>
                  <a:gd name="connsiteY0-18" fmla="*/ 0 h 1996440"/>
                  <a:gd name="connsiteX1-19" fmla="*/ 312420 w 3657600"/>
                  <a:gd name="connsiteY1-20" fmla="*/ 76200 h 1996440"/>
                  <a:gd name="connsiteX2-21" fmla="*/ 3078480 w 3657600"/>
                  <a:gd name="connsiteY2-22" fmla="*/ 60960 h 1996440"/>
                  <a:gd name="connsiteX3-23" fmla="*/ 3657600 w 3657600"/>
                  <a:gd name="connsiteY3-24" fmla="*/ 990600 h 1996440"/>
                  <a:gd name="connsiteX4-25" fmla="*/ 3108960 w 3657600"/>
                  <a:gd name="connsiteY4-26" fmla="*/ 1988820 h 1996440"/>
                  <a:gd name="connsiteX5-27" fmla="*/ 198120 w 3657600"/>
                  <a:gd name="connsiteY5-28" fmla="*/ 1996440 h 1996440"/>
                  <a:gd name="connsiteX6-29" fmla="*/ 0 w 3657600"/>
                  <a:gd name="connsiteY6-30" fmla="*/ 1943100 h 1996440"/>
                  <a:gd name="connsiteX7-31" fmla="*/ 0 w 3657600"/>
                  <a:gd name="connsiteY7-32" fmla="*/ 0 h 1996440"/>
                  <a:gd name="connsiteX0-33" fmla="*/ 0 w 3657600"/>
                  <a:gd name="connsiteY0-34" fmla="*/ 0 h 1996440"/>
                  <a:gd name="connsiteX1-35" fmla="*/ 312420 w 3657600"/>
                  <a:gd name="connsiteY1-36" fmla="*/ 76200 h 1996440"/>
                  <a:gd name="connsiteX2-37" fmla="*/ 3078480 w 3657600"/>
                  <a:gd name="connsiteY2-38" fmla="*/ 60960 h 1996440"/>
                  <a:gd name="connsiteX3-39" fmla="*/ 3657600 w 3657600"/>
                  <a:gd name="connsiteY3-40" fmla="*/ 990600 h 1996440"/>
                  <a:gd name="connsiteX4-41" fmla="*/ 3108960 w 3657600"/>
                  <a:gd name="connsiteY4-42" fmla="*/ 1988820 h 1996440"/>
                  <a:gd name="connsiteX5-43" fmla="*/ 198120 w 3657600"/>
                  <a:gd name="connsiteY5-44" fmla="*/ 1996440 h 1996440"/>
                  <a:gd name="connsiteX6-45" fmla="*/ 0 w 3657600"/>
                  <a:gd name="connsiteY6-46" fmla="*/ 1943100 h 1996440"/>
                  <a:gd name="connsiteX7-47" fmla="*/ 0 w 3657600"/>
                  <a:gd name="connsiteY7-48" fmla="*/ 0 h 1996440"/>
                  <a:gd name="connsiteX0-49" fmla="*/ 0 w 3657600"/>
                  <a:gd name="connsiteY0-50" fmla="*/ 0 h 1996440"/>
                  <a:gd name="connsiteX1-51" fmla="*/ 312420 w 3657600"/>
                  <a:gd name="connsiteY1-52" fmla="*/ 76200 h 1996440"/>
                  <a:gd name="connsiteX2-53" fmla="*/ 3078480 w 3657600"/>
                  <a:gd name="connsiteY2-54" fmla="*/ 60960 h 1996440"/>
                  <a:gd name="connsiteX3-55" fmla="*/ 3657600 w 3657600"/>
                  <a:gd name="connsiteY3-56" fmla="*/ 990600 h 1996440"/>
                  <a:gd name="connsiteX4-57" fmla="*/ 3108960 w 3657600"/>
                  <a:gd name="connsiteY4-58" fmla="*/ 1988820 h 1996440"/>
                  <a:gd name="connsiteX5-59" fmla="*/ 198120 w 3657600"/>
                  <a:gd name="connsiteY5-60" fmla="*/ 1996440 h 1996440"/>
                  <a:gd name="connsiteX6-61" fmla="*/ 0 w 3657600"/>
                  <a:gd name="connsiteY6-62" fmla="*/ 1943100 h 1996440"/>
                  <a:gd name="connsiteX7-63" fmla="*/ 0 w 3657600"/>
                  <a:gd name="connsiteY7-64" fmla="*/ 0 h 1996440"/>
                  <a:gd name="connsiteX0-65" fmla="*/ 0 w 3657600"/>
                  <a:gd name="connsiteY0-66" fmla="*/ 0 h 1996440"/>
                  <a:gd name="connsiteX1-67" fmla="*/ 312420 w 3657600"/>
                  <a:gd name="connsiteY1-68" fmla="*/ 76200 h 1996440"/>
                  <a:gd name="connsiteX2-69" fmla="*/ 3078480 w 3657600"/>
                  <a:gd name="connsiteY2-70" fmla="*/ 60960 h 1996440"/>
                  <a:gd name="connsiteX3-71" fmla="*/ 3657600 w 3657600"/>
                  <a:gd name="connsiteY3-72" fmla="*/ 990600 h 1996440"/>
                  <a:gd name="connsiteX4-73" fmla="*/ 3108960 w 3657600"/>
                  <a:gd name="connsiteY4-74" fmla="*/ 1988820 h 1996440"/>
                  <a:gd name="connsiteX5-75" fmla="*/ 198120 w 3657600"/>
                  <a:gd name="connsiteY5-76" fmla="*/ 1996440 h 1996440"/>
                  <a:gd name="connsiteX6-77" fmla="*/ 0 w 3657600"/>
                  <a:gd name="connsiteY6-78" fmla="*/ 1943100 h 1996440"/>
                  <a:gd name="connsiteX7-79" fmla="*/ 0 w 3657600"/>
                  <a:gd name="connsiteY7-80" fmla="*/ 0 h 1996440"/>
                  <a:gd name="connsiteX0-81" fmla="*/ 0 w 3657600"/>
                  <a:gd name="connsiteY0-82" fmla="*/ 0 h 2012315"/>
                  <a:gd name="connsiteX1-83" fmla="*/ 312420 w 3657600"/>
                  <a:gd name="connsiteY1-84" fmla="*/ 76200 h 2012315"/>
                  <a:gd name="connsiteX2-85" fmla="*/ 3078480 w 3657600"/>
                  <a:gd name="connsiteY2-86" fmla="*/ 60960 h 2012315"/>
                  <a:gd name="connsiteX3-87" fmla="*/ 3657600 w 3657600"/>
                  <a:gd name="connsiteY3-88" fmla="*/ 990600 h 2012315"/>
                  <a:gd name="connsiteX4-89" fmla="*/ 3108960 w 3657600"/>
                  <a:gd name="connsiteY4-90" fmla="*/ 1988820 h 2012315"/>
                  <a:gd name="connsiteX5-91" fmla="*/ 198120 w 3657600"/>
                  <a:gd name="connsiteY5-92" fmla="*/ 2012315 h 2012315"/>
                  <a:gd name="connsiteX6-93" fmla="*/ 0 w 3657600"/>
                  <a:gd name="connsiteY6-94" fmla="*/ 1943100 h 2012315"/>
                  <a:gd name="connsiteX7-95" fmla="*/ 0 w 3657600"/>
                  <a:gd name="connsiteY7-96" fmla="*/ 0 h 2012315"/>
                  <a:gd name="connsiteX0-97" fmla="*/ 0 w 3657600"/>
                  <a:gd name="connsiteY0-98" fmla="*/ 0 h 2012315"/>
                  <a:gd name="connsiteX1-99" fmla="*/ 312420 w 3657600"/>
                  <a:gd name="connsiteY1-100" fmla="*/ 76200 h 2012315"/>
                  <a:gd name="connsiteX2-101" fmla="*/ 3078480 w 3657600"/>
                  <a:gd name="connsiteY2-102" fmla="*/ 60960 h 2012315"/>
                  <a:gd name="connsiteX3-103" fmla="*/ 3657600 w 3657600"/>
                  <a:gd name="connsiteY3-104" fmla="*/ 990600 h 2012315"/>
                  <a:gd name="connsiteX4-105" fmla="*/ 3108960 w 3657600"/>
                  <a:gd name="connsiteY4-106" fmla="*/ 1988820 h 2012315"/>
                  <a:gd name="connsiteX5-107" fmla="*/ 198120 w 3657600"/>
                  <a:gd name="connsiteY5-108" fmla="*/ 2012315 h 2012315"/>
                  <a:gd name="connsiteX6-109" fmla="*/ 0 w 3657600"/>
                  <a:gd name="connsiteY6-110" fmla="*/ 1943100 h 2012315"/>
                  <a:gd name="connsiteX7-111" fmla="*/ 0 w 3657600"/>
                  <a:gd name="connsiteY7-112" fmla="*/ 0 h 2012315"/>
                  <a:gd name="connsiteX0-113" fmla="*/ 0 w 3657600"/>
                  <a:gd name="connsiteY0-114" fmla="*/ 0 h 2012315"/>
                  <a:gd name="connsiteX1-115" fmla="*/ 312420 w 3657600"/>
                  <a:gd name="connsiteY1-116" fmla="*/ 76200 h 2012315"/>
                  <a:gd name="connsiteX2-117" fmla="*/ 3078480 w 3657600"/>
                  <a:gd name="connsiteY2-118" fmla="*/ 60960 h 2012315"/>
                  <a:gd name="connsiteX3-119" fmla="*/ 3657600 w 3657600"/>
                  <a:gd name="connsiteY3-120" fmla="*/ 990600 h 2012315"/>
                  <a:gd name="connsiteX4-121" fmla="*/ 3108960 w 3657600"/>
                  <a:gd name="connsiteY4-122" fmla="*/ 1988820 h 2012315"/>
                  <a:gd name="connsiteX5-123" fmla="*/ 198120 w 3657600"/>
                  <a:gd name="connsiteY5-124" fmla="*/ 2012315 h 2012315"/>
                  <a:gd name="connsiteX6-125" fmla="*/ 0 w 3657600"/>
                  <a:gd name="connsiteY6-126" fmla="*/ 1943100 h 2012315"/>
                  <a:gd name="connsiteX7-127" fmla="*/ 0 w 3657600"/>
                  <a:gd name="connsiteY7-128" fmla="*/ 0 h 201231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1436561" y="1676400"/>
            <a:ext cx="5040237" cy="186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pt-B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về cuộc sống, về những phẩm chất tốt đẹp của người phụ nữ Việt; so sánh để thấy được nét đặc trưng của phụ nữ ngày nay và phụ nữ thời xưa</a:t>
            </a:r>
            <a:r>
              <a:rPr lang="en-US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1174" y="2433935"/>
            <a:ext cx="1284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57749" y="4796135"/>
            <a:ext cx="1324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6093222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PHỤ NỮ XƯA VÀ NAY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1752600" y="4343400"/>
            <a:ext cx="46105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những sản phẩm liên quan đến chủ đề như: Bài viết, vẽ, sưu tầm, sáng tác thơ, văn,...</a:t>
            </a:r>
            <a:endParaRPr lang="pt-B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3" grpId="0" animBg="1"/>
      <p:bldP spid="9222" grpId="0"/>
      <p:bldP spid="3" grpId="0"/>
      <p:bldP spid="89" grpId="0"/>
      <p:bldP spid="21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10 Bài văn phân tích đoạn trích &quot;Lục Vân Tiên cứu Kiều Nguyệt Nga&quot; của  Nguyễn Đình Chiểu - Toplist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0" descr="Hội Ái Hữu Petrus Trương Vĩnh Ký Úc Châ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2" descr="Hội Ái Hữu Petrus Trương Vĩnh Ký Úc Châ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16" descr="Soạn bài Lục Vân Tiên cứu Kiều Nguyệt Nga hay nhất năm 2021 | Soạn văn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73"/>
            <a:ext cx="9144000" cy="68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 Diagonal Corner Rectangle 8"/>
          <p:cNvSpPr/>
          <p:nvPr/>
        </p:nvSpPr>
        <p:spPr>
          <a:xfrm>
            <a:off x="1828800" y="0"/>
            <a:ext cx="54864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981200" y="76200"/>
            <a:ext cx="5257800" cy="5334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HƯỚNG DẪN HỌC SINH TỰ HỌC  </a:t>
            </a:r>
            <a:endParaRPr lang="en-US" sz="36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-762000" y="762000"/>
            <a:ext cx="9906000" cy="6248400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8200" y="909935"/>
            <a:ext cx="7315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75" y="1524000"/>
            <a:ext cx="799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hiểu biết bước đầu về nhân vật, sự kiện, cốt truyện trong tác phẩm “Truyện Lục Vân Tiên 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Khát vọng cứu ngư­ời, giúp đời của tác giả và phẩm chất của hai nhân vật </a:t>
            </a:r>
            <a:r>
              <a:rPr 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, Kiều Nguyệt Nga</a:t>
            </a:r>
            <a:r>
              <a:rPr lang="nb-NO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b-NO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khích học sinh tự đọc</a:t>
            </a:r>
            <a:r>
              <a:rPr 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Lục Vân Tiên gặp </a:t>
            </a:r>
            <a:r>
              <a:rPr lang="nb-NO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nb-NO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trải nghiệm sáng 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_ 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Người phụ nữ xưa và 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 (Giao </a:t>
            </a:r>
            <a:r>
              <a:rPr lang="nb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và phân công</a:t>
            </a:r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5800" y="4186535"/>
            <a:ext cx="7467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75" y="4659684"/>
            <a:ext cx="7997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HKI: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HKI.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" grpId="0" animBg="1"/>
      <p:bldP spid="11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057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7975" y="228600"/>
            <a:ext cx="8455025" cy="990600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883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kern="1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THÂN ÁI CHÀO CÁC EM !   CHÚC CÁC EM SỨC KHỎE, BÌNH AN VÀ HẠNH PHÚC   !  </a:t>
            </a:r>
            <a:endParaRPr lang="en-US" sz="44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rcRect l="25699" t="20161" r="10525" b="16398"/>
          <a:stretch>
            <a:fillRect/>
          </a:stretch>
        </p:blipFill>
        <p:spPr bwMode="auto">
          <a:xfrm>
            <a:off x="-13856" y="-27709"/>
            <a:ext cx="9157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4305">
            <a:off x="1068044" y="4594"/>
            <a:ext cx="220854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_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752600" y="381000"/>
            <a:ext cx="6856288" cy="75927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6703888" cy="625202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Vertical Scroll 11"/>
          <p:cNvSpPr/>
          <p:nvPr/>
        </p:nvSpPr>
        <p:spPr>
          <a:xfrm rot="5400000">
            <a:off x="190501" y="-1181099"/>
            <a:ext cx="7696197" cy="10210800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990600"/>
            <a:ext cx="6551487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5545" y="1290935"/>
            <a:ext cx="3429855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3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3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0"/>
            <a:ext cx="784860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4800" y="1905000"/>
            <a:ext cx="785031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04800" y="2286000"/>
            <a:ext cx="785031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81000" y="2662535"/>
            <a:ext cx="7696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Nguyễn Dữ - Văn Học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43" y="1905000"/>
            <a:ext cx="3977111" cy="49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ứng minh tính hiện thực, tính chiến đấu và trữ tình trong thơ văn Nguyễn  Đình Chiể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79" y="1905000"/>
            <a:ext cx="3963254" cy="49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ÁO SÀI GÒN GIẢI PH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53" y="1621855"/>
            <a:ext cx="4101801" cy="52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28600" y="3198674"/>
            <a:ext cx="4799744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(1822-1888),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ở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28600" y="4919008"/>
            <a:ext cx="4799744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28600" y="4876800"/>
            <a:ext cx="4799744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 animBg="1"/>
      <p:bldP spid="13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609600" y="0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865244" y="76200"/>
            <a:ext cx="508062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100039" y="228600"/>
            <a:ext cx="4908396" cy="762000"/>
          </a:xfrm>
          <a:prstGeom prst="rect">
            <a:avLst/>
          </a:prstGeom>
          <a:noFill/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</a:bodyPr>
          <a:lstStyle/>
          <a:p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CỨU KIỀU NGUYỆT NGA  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142" y="838200"/>
            <a:ext cx="85251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379142" y="1210270"/>
            <a:ext cx="85251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8839200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67000"/>
            <a:ext cx="8915400" cy="83099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2082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191000"/>
            <a:ext cx="8839200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4305">
            <a:off x="458855" y="54165"/>
            <a:ext cx="238878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1" action="ppaction://hlinksldjump"/>
          </p:cNvPr>
          <p:cNvSpPr txBox="1"/>
          <p:nvPr/>
        </p:nvSpPr>
        <p:spPr>
          <a:xfrm>
            <a:off x="379142" y="1595735"/>
            <a:ext cx="85251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hlinkClick r:id="rId1" action="ppaction://hlinksldjump"/>
          </p:cNvPr>
          <p:cNvSpPr txBox="1"/>
          <p:nvPr/>
        </p:nvSpPr>
        <p:spPr>
          <a:xfrm>
            <a:off x="496849" y="1905000"/>
            <a:ext cx="5252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hlinkClick r:id="rId1" action="ppaction://hlinksldjump"/>
          </p:cNvPr>
          <p:cNvSpPr txBox="1"/>
          <p:nvPr/>
        </p:nvSpPr>
        <p:spPr>
          <a:xfrm>
            <a:off x="496849" y="2286000"/>
            <a:ext cx="52528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4305">
            <a:off x="1753612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236" y="3429000"/>
            <a:ext cx="8915400" cy="83099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180).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953000"/>
            <a:ext cx="8839200" cy="120032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953000"/>
            <a:ext cx="8839200" cy="1861185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di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biến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sự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việc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trong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đoạn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trích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theo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kiểu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kết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cấu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truyện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truyền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thống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người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tốt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ngặp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tai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ương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trắc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trở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bị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hãm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cuối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thiện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chiến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thắng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/>
      <p:bldP spid="20" grpId="0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uyện Lục Vân Tiê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273" r="12784" b="7692"/>
          <a:stretch>
            <a:fillRect/>
          </a:stretch>
        </p:blipFill>
        <p:spPr bwMode="auto">
          <a:xfrm>
            <a:off x="1676400" y="152400"/>
            <a:ext cx="4742779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lumen-pflanzen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11571">
            <a:off x="2388581" y="3441555"/>
            <a:ext cx="7162800" cy="375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óp phần làm rõ TRUYỆN TÂY MINH trong Lục Vân Tiên của NGUYỄN ĐÌNH CHIỂU -  THÁNH ĐỊA VIỆT NAM HỌC SỐ HÓ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butterfli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876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ục Vân Tiên (bản Nôm 1916) – Wikisource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0782"/>
            <a:ext cx="5029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ài nét về cuộc đời và sự nghiệp của tác giả Nguyễn Đình Chiể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16" y="-20782"/>
            <a:ext cx="9222015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ừ LỤC VÂN TIÊN đến CA DAO (Phần 2) - THÁNH ĐỊA VIỆT NAM HỌC SỐ HÓ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144000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/>
          <a:srcRect l="35121" t="31021" r="16517" b="14826"/>
          <a:stretch>
            <a:fillRect/>
          </a:stretch>
        </p:blipFill>
        <p:spPr bwMode="auto">
          <a:xfrm>
            <a:off x="-20782" y="-34636"/>
            <a:ext cx="9249222" cy="68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" y="71735"/>
            <a:ext cx="85251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_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 descr="daisy_button_pink_hb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76200"/>
            <a:ext cx="457200" cy="461665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4908" y="609600"/>
            <a:ext cx="827809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799" y="990600"/>
            <a:ext cx="8001001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" y="2514600"/>
            <a:ext cx="827809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indent="-342900" algn="just">
              <a:buBlip>
                <a:blip r:embed="rId4"/>
              </a:buBlip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5800" y="2895600"/>
            <a:ext cx="8001001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057400" y="3733800"/>
            <a:ext cx="6629401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5800" y="3657600"/>
            <a:ext cx="80010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0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710885" y="47893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100038" y="180447"/>
            <a:ext cx="4845825" cy="73395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428999" y="228600"/>
            <a:ext cx="4343401" cy="609600"/>
          </a:xfrm>
          <a:prstGeom prst="rect">
            <a:avLst/>
          </a:prstGeom>
          <a:noFill/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</a:bodyPr>
          <a:lstStyle/>
          <a:p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CỨU KIỀU NGUYỆT NGA  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093" y="909935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379142" y="1210270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1" action="ppaction://hlinksldjump"/>
          </p:cNvPr>
          <p:cNvSpPr txBox="1"/>
          <p:nvPr/>
        </p:nvSpPr>
        <p:spPr>
          <a:xfrm>
            <a:off x="379142" y="1595735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hlinkClick r:id="rId1" action="ppaction://hlinksldjump"/>
          </p:cNvPr>
          <p:cNvSpPr txBox="1"/>
          <p:nvPr/>
        </p:nvSpPr>
        <p:spPr>
          <a:xfrm>
            <a:off x="496849" y="1905000"/>
            <a:ext cx="5252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hlinkClick r:id="rId1" action="ppaction://hlinksldjump"/>
          </p:cNvPr>
          <p:cNvSpPr txBox="1"/>
          <p:nvPr/>
        </p:nvSpPr>
        <p:spPr>
          <a:xfrm>
            <a:off x="496849" y="2286000"/>
            <a:ext cx="5252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4305">
            <a:off x="1753612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1" action="ppaction://hlinksldjump"/>
          </p:cNvPr>
          <p:cNvSpPr txBox="1"/>
          <p:nvPr/>
        </p:nvSpPr>
        <p:spPr>
          <a:xfrm>
            <a:off x="690756" y="2667000"/>
            <a:ext cx="5252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1"/>
          <p:cNvGrpSpPr/>
          <p:nvPr/>
        </p:nvGrpSpPr>
        <p:grpSpPr bwMode="auto">
          <a:xfrm>
            <a:off x="1514842" y="3505200"/>
            <a:ext cx="6552660" cy="909930"/>
            <a:chOff x="1296" y="1824"/>
            <a:chExt cx="2976" cy="432"/>
          </a:xfrm>
        </p:grpSpPr>
        <p:sp>
          <p:nvSpPr>
            <p:cNvPr id="3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58" cy="21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bọn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cướp</a:t>
              </a:r>
              <a:endPara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5"/>
            <p:cNvSpPr txBox="1">
              <a:spLocks noChangeArrowheads="1"/>
            </p:cNvSpPr>
            <p:nvPr/>
          </p:nvSpPr>
          <p:spPr bwMode="gray">
            <a:xfrm>
              <a:off x="1426" y="1886"/>
              <a:ext cx="154" cy="21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56"/>
          <p:cNvGrpSpPr/>
          <p:nvPr/>
        </p:nvGrpSpPr>
        <p:grpSpPr bwMode="auto">
          <a:xfrm>
            <a:off x="1508262" y="4343402"/>
            <a:ext cx="6645138" cy="909930"/>
            <a:chOff x="1296" y="1824"/>
            <a:chExt cx="3018" cy="432"/>
          </a:xfrm>
        </p:grpSpPr>
        <p:sp>
          <p:nvSpPr>
            <p:cNvPr id="4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9"/>
            <p:cNvSpPr txBox="1">
              <a:spLocks noChangeArrowheads="1"/>
            </p:cNvSpPr>
            <p:nvPr/>
          </p:nvSpPr>
          <p:spPr bwMode="gray">
            <a:xfrm>
              <a:off x="1610" y="1934"/>
              <a:ext cx="2704" cy="21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Kiều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</a:t>
              </a:r>
              <a:r>
                <a:rPr lang="en-US" sz="2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</a:t>
              </a:r>
              <a:endPara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60"/>
            <p:cNvSpPr txBox="1">
              <a:spLocks noChangeArrowheads="1"/>
            </p:cNvSpPr>
            <p:nvPr/>
          </p:nvSpPr>
          <p:spPr bwMode="gray">
            <a:xfrm>
              <a:off x="1426" y="1928"/>
              <a:ext cx="154" cy="219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8600" y="3048000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3059" y="3500735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4110335"/>
            <a:ext cx="1844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49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295400"/>
            <a:ext cx="5029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865244" y="76200"/>
            <a:ext cx="508062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3100039" y="228600"/>
            <a:ext cx="4908396" cy="762000"/>
          </a:xfrm>
          <a:prstGeom prst="rect">
            <a:avLst/>
          </a:prstGeom>
          <a:noFill/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166"/>
              </a:avLst>
            </a:prstTxWarp>
          </a:bodyPr>
          <a:lstStyle/>
          <a:p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LỤC VÂN TIÊN CỨU KIỀU NGUYỆT NGA  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4305">
            <a:off x="1677316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2" descr="3 bài văn Phân tích nhân vật Lục Vân Tiên trong &amp;quot;Lục Vân Tiên cứu Kiều  Nguyệt Nga&amp;quot; ngắn gọn hay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955473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493" y="914400"/>
            <a:ext cx="8525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" y="1371600"/>
            <a:ext cx="5181600" cy="52860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5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5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371600"/>
            <a:ext cx="518160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5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5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Callout 1 (Border and Accent Bar) 27"/>
          <p:cNvSpPr/>
          <p:nvPr/>
        </p:nvSpPr>
        <p:spPr>
          <a:xfrm>
            <a:off x="4191001" y="1143000"/>
            <a:ext cx="4946072" cy="963662"/>
          </a:xfrm>
          <a:prstGeom prst="accentBorderCallout1">
            <a:avLst>
              <a:gd name="adj1" fmla="val 3658"/>
              <a:gd name="adj2" fmla="val -1302"/>
              <a:gd name="adj3" fmla="val 55898"/>
              <a:gd name="adj4" fmla="val -1257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2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2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5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25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5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Callout 1 (Border and Accent Bar) 28"/>
          <p:cNvSpPr/>
          <p:nvPr/>
        </p:nvSpPr>
        <p:spPr>
          <a:xfrm>
            <a:off x="4197928" y="1143000"/>
            <a:ext cx="4946072" cy="963662"/>
          </a:xfrm>
          <a:prstGeom prst="accentBorderCallout1">
            <a:avLst>
              <a:gd name="adj1" fmla="val 3658"/>
              <a:gd name="adj2" fmla="val -1302"/>
              <a:gd name="adj3" fmla="val 55898"/>
              <a:gd name="adj4" fmla="val -1257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1371600"/>
            <a:ext cx="518160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5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5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0" descr="Dẫn Truyện | Vân Tiên Truyện - Villain's side story [Đã hoàn] - Phần 1 -  Phân C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06662"/>
            <a:ext cx="3955471" cy="47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371600"/>
            <a:ext cx="5181600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250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50" i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25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25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5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50" i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50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4191000" y="3352800"/>
            <a:ext cx="4946072" cy="963662"/>
          </a:xfrm>
          <a:prstGeom prst="accentBorderCallout1">
            <a:avLst>
              <a:gd name="adj1" fmla="val 3658"/>
              <a:gd name="adj2" fmla="val -1302"/>
              <a:gd name="adj3" fmla="val 127783"/>
              <a:gd name="adj4" fmla="val -1481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đao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5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25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362200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" y="2743200"/>
            <a:ext cx="3749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0" y="6234113"/>
            <a:ext cx="9137071" cy="623887"/>
          </a:xfrm>
          <a:prstGeom prst="roundRect">
            <a:avLst>
              <a:gd name="adj" fmla="val 10250"/>
            </a:avLst>
          </a:prstGeom>
          <a:gradFill rotWithShape="1">
            <a:gsLst>
              <a:gs pos="0">
                <a:srgbClr val="FFFFFF"/>
              </a:gs>
              <a:gs pos="100000">
                <a:srgbClr val="E5E5E5"/>
              </a:gs>
            </a:gsLst>
            <a:lin ang="5400000" scaled="1"/>
          </a:gradFill>
          <a:ln w="9525">
            <a:solidFill>
              <a:srgbClr val="B2B2B2"/>
            </a:solidFill>
            <a:rou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endParaRPr lang="en-US" sz="1400"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-152400" y="6248400"/>
            <a:ext cx="9525000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Tài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năng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khí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phách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“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vong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thân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”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trang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nam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nhi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thời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loạn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  <p:bldP spid="22" grpId="0"/>
      <p:bldP spid="24" grpId="0"/>
      <p:bldP spid="26" grpId="0" animBg="1"/>
      <p:bldP spid="27" grpId="0"/>
      <p:bldP spid="28" grpId="0" animBg="1"/>
      <p:bldP spid="29" grpId="0" animBg="1"/>
      <p:bldP spid="31" grpId="0"/>
      <p:bldP spid="15" grpId="0"/>
      <p:bldP spid="16" grpId="0" animBg="1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00FF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710885" y="34636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4305">
            <a:off x="1065067" y="81167"/>
            <a:ext cx="23887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657600" y="156107"/>
            <a:ext cx="4267200" cy="682093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657600" y="231329"/>
            <a:ext cx="4267200" cy="549002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143000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6" descr="Soạn văn - Lục Vân Tiên cứu Kiều Nguyệt Nga - Ngữ văn 9 - Tập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8" y="1766101"/>
            <a:ext cx="8695442" cy="48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9958" y="1600200"/>
            <a:ext cx="8695442" cy="50475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600" y="2662535"/>
            <a:ext cx="86868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52400" y="2724864"/>
            <a:ext cx="8686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410200" y="2819400"/>
            <a:ext cx="0" cy="91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10200" y="2674977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52400" y="3055203"/>
            <a:ext cx="87630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+“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endParaRPr lang="en-US" sz="2300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300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Dang”</a:t>
            </a:r>
            <a:endParaRPr lang="en-US" sz="23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200" y="3360777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28600" y="3905071"/>
            <a:ext cx="87630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Tính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cách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anh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hùng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tài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năng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tấm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lòng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trọng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vẻ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đẹp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trang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dũng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tướng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theo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phong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cách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văn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chương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thời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xưa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_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ài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năng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khí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phách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“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vị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vong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thân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”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của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trang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nam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nhi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thời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altLang="zh-CN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loạn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Wingdings 3" panose="05040102010807070707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4305">
            <a:off x="2313423" y="80684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/>
      <p:bldP spid="13" grpId="0"/>
      <p:bldP spid="15" grpId="0" animBg="1"/>
      <p:bldP spid="16" grpId="0"/>
      <p:bldP spid="17" grpId="0" animBg="1"/>
      <p:bldP spid="27" grpId="0"/>
      <p:bldP spid="28" grpId="0"/>
      <p:bldP spid="29" grpId="0"/>
      <p:bldP spid="3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rgbClr val="4421D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Review phim] Lục Vân Tiên: tuyệt đỉnh kungfu – Blue9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18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-710885" y="0"/>
            <a:ext cx="10591800" cy="6858000"/>
          </a:xfrm>
          <a:prstGeom prst="verticalScroll">
            <a:avLst/>
          </a:prstGeom>
          <a:solidFill>
            <a:schemeClr val="bg1"/>
          </a:solidFill>
          <a:ln>
            <a:solidFill>
              <a:srgbClr val="00B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4305">
            <a:off x="276560" y="157367"/>
            <a:ext cx="238878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</a:t>
            </a:r>
            <a:endParaRPr 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31,32,33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305">
            <a:off x="1322823" y="6440"/>
            <a:ext cx="3095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89232" y="76200"/>
            <a:ext cx="5511768" cy="75927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2611747" y="152400"/>
            <a:ext cx="5389253" cy="625202"/>
          </a:xfrm>
          <a:prstGeom prst="rect">
            <a:avLst/>
          </a:prstGeom>
          <a:ln w="38100" cmpd="dbl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49678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kern="1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LỤC VÂN TIÊN CỨU KIỀU NGUYỆT NGA      </a:t>
            </a:r>
            <a:endParaRPr lang="en-US" sz="3600" b="1" kern="1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90600"/>
            <a:ext cx="87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371600"/>
            <a:ext cx="4495800" cy="597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than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nầy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i="1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4533900" y="1143000"/>
            <a:ext cx="4610100" cy="963662"/>
          </a:xfrm>
          <a:prstGeom prst="accentBorderCallout1">
            <a:avLst>
              <a:gd name="adj1" fmla="val 3658"/>
              <a:gd name="adj2" fmla="val -1302"/>
              <a:gd name="adj3" fmla="val 76026"/>
              <a:gd name="adj4" fmla="val -4472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“ta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la”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trọng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nghĩa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khinh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tài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từ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tâm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,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nhân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hậu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.</a:t>
            </a:r>
            <a:endParaRPr lang="en-US" sz="225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371600"/>
            <a:ext cx="4495800" cy="597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than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“Ta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nầy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i="1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sz="2200" i="1" dirty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i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i="1" dirty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4114800" y="3913138"/>
            <a:ext cx="4991100" cy="963662"/>
          </a:xfrm>
          <a:prstGeom prst="accentBorderCallout1">
            <a:avLst>
              <a:gd name="adj1" fmla="val 3658"/>
              <a:gd name="adj2" fmla="val -1302"/>
              <a:gd name="adj3" fmla="val 61649"/>
              <a:gd name="adj4" fmla="val -836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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25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13101</Words>
  <Application>WPS Presentation</Application>
  <PresentationFormat>On-screen Show (4:3)</PresentationFormat>
  <Paragraphs>478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.TMC-Ong Do</vt:lpstr>
      <vt:lpstr>Segoe Print</vt:lpstr>
      <vt:lpstr>Times New Roman</vt:lpstr>
      <vt:lpstr>Wingdings 3</vt:lpstr>
      <vt:lpstr>Microsoft YaHei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Thành Phạm</dc:creator>
  <cp:lastModifiedBy>thanh</cp:lastModifiedBy>
  <cp:revision>445</cp:revision>
  <dcterms:created xsi:type="dcterms:W3CDTF">2021-10-01T13:59:00Z</dcterms:created>
  <dcterms:modified xsi:type="dcterms:W3CDTF">2023-10-20T01:31:39Z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A9A761E4ECB542A5873098EFC2B03BB8_12</vt:lpwstr>
  </property>
  <property fmtid="{D5CDD505-2E9C-101B-9397-08002B2CF9AE}" pid="3" name="KSOProductBuildVer">
    <vt:lpwstr>1033-12.2.0.13266</vt:lpwstr>
  </property>
</Properties>
</file>