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388" r:id="rId4"/>
    <p:sldId id="365" r:id="rId5"/>
    <p:sldId id="367" r:id="rId6"/>
    <p:sldId id="369" r:id="rId7"/>
    <p:sldId id="371" r:id="rId8"/>
    <p:sldId id="390" r:id="rId9"/>
    <p:sldId id="394" r:id="rId10"/>
    <p:sldId id="392" r:id="rId11"/>
    <p:sldId id="396" r:id="rId12"/>
    <p:sldId id="398" r:id="rId13"/>
    <p:sldId id="400" r:id="rId14"/>
    <p:sldId id="402" r:id="rId15"/>
    <p:sldId id="411" r:id="rId16"/>
    <p:sldId id="403" r:id="rId17"/>
    <p:sldId id="404" r:id="rId18"/>
    <p:sldId id="406" r:id="rId19"/>
    <p:sldId id="407" r:id="rId20"/>
    <p:sldId id="408" r:id="rId21"/>
    <p:sldId id="410" r:id="rId22"/>
    <p:sldId id="413" r:id="rId23"/>
    <p:sldId id="415" r:id="rId24"/>
    <p:sldId id="417" r:id="rId25"/>
    <p:sldId id="419" r:id="rId26"/>
    <p:sldId id="421" r:id="rId27"/>
    <p:sldId id="422" r:id="rId28"/>
    <p:sldId id="423" r:id="rId29"/>
    <p:sldId id="424" r:id="rId30"/>
    <p:sldId id="426" r:id="rId31"/>
    <p:sldId id="303" r:id="rId3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00"/>
    <a:srgbClr val="800000"/>
    <a:srgbClr val="0000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967"/>
  </p:normalViewPr>
  <p:slideViewPr>
    <p:cSldViewPr showGuides="1">
      <p:cViewPr varScale="1">
        <p:scale>
          <a:sx n="56" d="100"/>
          <a:sy n="56" d="100"/>
        </p:scale>
        <p:origin x="15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png"/><Relationship Id="rId7" Type="http://schemas.openxmlformats.org/officeDocument/2006/relationships/audio" Target="../media/audio4.wav"/><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4.png"/><Relationship Id="rId4" Type="http://schemas.microsoft.com/office/2007/relationships/media" Target="file:///C:\Documents%20and%20Settings\TruongDuyNhat\Desktop\Rung%20chuong%20vang\gio%20bang.wav" TargetMode="External"/><Relationship Id="rId3" Type="http://schemas.openxmlformats.org/officeDocument/2006/relationships/audio" Target="file:///C:\Documents%20and%20Settings\TruongDuyNhat\Desktop\Rung%20chuong%20vang\gio%20bang.wav" TargetMode="External"/><Relationship Id="rId2" Type="http://schemas.openxmlformats.org/officeDocument/2006/relationships/image" Target="../media/image3.GIF"/><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http://i.imgur.com/1PTHDP2.jpg"/>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4" name="Rectangle 3"/>
          <p:cNvSpPr/>
          <p:nvPr/>
        </p:nvSpPr>
        <p:spPr>
          <a:xfrm>
            <a:off x="1621105" y="2251935"/>
            <a:ext cx="6504297" cy="1176020"/>
          </a:xfrm>
          <a:prstGeom prst="rect">
            <a:avLst/>
          </a:prstGeom>
          <a:noFill/>
        </p:spPr>
        <p:txBody>
          <a:bodyPr wrap="square" lIns="68580" tIns="34290" rIns="68580" bIns="3429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w="9525">
                  <a:solidFill>
                    <a:schemeClr val="bg1"/>
                  </a:solidFill>
                  <a:prstDash val="solid"/>
                </a:ln>
                <a:solidFill>
                  <a:srgbClr val="CC0066"/>
                </a:solidFill>
                <a:effectLst>
                  <a:outerShdw blurRad="12700" dist="38100" dir="2700000" algn="tl" rotWithShape="0">
                    <a:schemeClr val="bg1">
                      <a:lumMod val="50000"/>
                    </a:schemeClr>
                  </a:outerShdw>
                </a:effectLst>
                <a:uLnTx/>
                <a:uFillTx/>
                <a:latin typeface="Times New Roman" panose="02020603050405020304" pitchFamily="18" charset="0"/>
                <a:ea typeface="+mn-ea"/>
                <a:cs typeface="Times New Roman" panose="02020603050405020304" pitchFamily="18" charset="0"/>
              </a:rPr>
              <a:t>TỔNG KẾT TỪ VỰNG</a:t>
            </a:r>
            <a:endParaRPr kumimoji="0" lang="en-US" sz="3600" b="1" i="0" u="none" strike="noStrike" kern="1200" cap="none" spc="0" normalizeH="0" baseline="0" noProof="0" dirty="0">
              <a:ln w="9525">
                <a:solidFill>
                  <a:schemeClr val="bg1"/>
                </a:solidFill>
                <a:prstDash val="solid"/>
              </a:ln>
              <a:solidFill>
                <a:srgbClr val="CC0066"/>
              </a:solidFill>
              <a:effectLst>
                <a:outerShdw blurRad="12700" dist="38100" dir="2700000" algn="tl" rotWithShape="0">
                  <a:schemeClr val="bg1">
                    <a:lumMod val="50000"/>
                  </a:scheme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w="9525">
                  <a:solidFill>
                    <a:schemeClr val="bg1"/>
                  </a:solidFill>
                  <a:prstDash val="solid"/>
                </a:ln>
                <a:solidFill>
                  <a:srgbClr val="CC0066"/>
                </a:solidFill>
                <a:effectLst>
                  <a:outerShdw blurRad="12700" dist="38100" dir="2700000" algn="tl" rotWithShape="0">
                    <a:schemeClr val="bg1">
                      <a:lumMod val="50000"/>
                    </a:schemeClr>
                  </a:outerShdw>
                </a:effectLst>
                <a:uLnTx/>
                <a:uFillTx/>
                <a:latin typeface="Times New Roman" panose="02020603050405020304" pitchFamily="18" charset="0"/>
                <a:ea typeface="+mn-ea"/>
                <a:cs typeface="Times New Roman" panose="02020603050405020304" pitchFamily="18" charset="0"/>
              </a:rPr>
              <a:t>(Từ đơn, từ phức, thành ngữ, ...)</a:t>
            </a:r>
            <a:endParaRPr kumimoji="0" lang="en-US" sz="3600" b="1" i="0" u="none" strike="noStrike" kern="1200" cap="none" spc="0" normalizeH="0" baseline="0" noProof="0" dirty="0">
              <a:ln w="9525">
                <a:solidFill>
                  <a:schemeClr val="bg1"/>
                </a:solidFill>
                <a:prstDash val="solid"/>
              </a:ln>
              <a:solidFill>
                <a:srgbClr val="CC0066"/>
              </a:solidFill>
              <a:effectLst>
                <a:outerShdw blurRad="12700" dist="38100" dir="2700000" algn="tl" rotWithShape="0">
                  <a:schemeClr val="bg1">
                    <a:lumMod val="50000"/>
                  </a:scheme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0117 0.06065 L -1.25E-6 -0.09977 " pathEditMode="relative" rAng="0" ptsTypes="AA">
                                      <p:cBhvr>
                                        <p:cTn id="6" dur="1000" accel="50000" decel="50000" autoRev="1" fill="hold">
                                          <p:stCondLst>
                                            <p:cond delay="0"/>
                                          </p:stCondLst>
                                        </p:cTn>
                                        <p:tgtEl>
                                          <p:spTgt spid="4"/>
                                        </p:tgtEl>
                                        <p:attrNameLst>
                                          <p:attrName>ppt_x</p:attrName>
                                          <p:attrName>ppt_y</p:attrName>
                                        </p:attrNameLst>
                                      </p:cBhvr>
                                      <p:rCtr x="-65" y="-8032"/>
                                    </p:animMotion>
                                    <p:animRot by="1500000">
                                      <p:cBhvr>
                                        <p:cTn id="7" dur="500" fill="hold">
                                          <p:stCondLst>
                                            <p:cond delay="0"/>
                                          </p:stCondLst>
                                        </p:cTn>
                                        <p:tgtEl>
                                          <p:spTgt spid="4"/>
                                        </p:tgtEl>
                                        <p:attrNameLst>
                                          <p:attrName>r</p:attrName>
                                        </p:attrNameLst>
                                      </p:cBhvr>
                                    </p:animRot>
                                    <p:animRot by="-1500000">
                                      <p:cBhvr>
                                        <p:cTn id="8" dur="500" fill="hold">
                                          <p:stCondLst>
                                            <p:cond delay="500"/>
                                          </p:stCondLst>
                                        </p:cTn>
                                        <p:tgtEl>
                                          <p:spTgt spid="4"/>
                                        </p:tgtEl>
                                        <p:attrNameLst>
                                          <p:attrName>r</p:attrName>
                                        </p:attrNameLst>
                                      </p:cBhvr>
                                    </p:animRot>
                                    <p:animRot by="-1500000">
                                      <p:cBhvr>
                                        <p:cTn id="9" dur="500" fill="hold">
                                          <p:stCondLst>
                                            <p:cond delay="1000"/>
                                          </p:stCondLst>
                                        </p:cTn>
                                        <p:tgtEl>
                                          <p:spTgt spid="4"/>
                                        </p:tgtEl>
                                        <p:attrNameLst>
                                          <p:attrName>r</p:attrName>
                                        </p:attrNameLst>
                                      </p:cBhvr>
                                    </p:animRot>
                                    <p:animRot by="1500000">
                                      <p:cBhvr>
                                        <p:cTn id="10" dur="500" fill="hold">
                                          <p:stCondLst>
                                            <p:cond delay="15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1267"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11268"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11269"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1270"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1271"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1273"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11274" name="Rectangle 14"/>
          <p:cNvSpPr/>
          <p:nvPr/>
        </p:nvSpPr>
        <p:spPr>
          <a:xfrm>
            <a:off x="3657600" y="1701800"/>
            <a:ext cx="1905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8</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457200" y="3505200"/>
            <a:ext cx="70866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Từ đồng âm: các từ giống nhau về âm thanh</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còn nghĩa ho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to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khác xa nhau.</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Từ nhiều nghĩa: các nét nghĩa có liên quan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Tới nhau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nghĩa gốc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cơ sở của các nghĩa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chuyển</a:t>
            </a:r>
            <a:endParaRPr lang="en-US" altLang="en-US" sz="2400" b="1" dirty="0">
              <a:latin typeface="Times New Roman" panose="02020603050405020304" pitchFamily="18" charset="0"/>
              <a:ea typeface="Times New Roman" panose="02020603050405020304" pitchFamily="18" charset="0"/>
            </a:endParaRPr>
          </a:p>
        </p:txBody>
      </p:sp>
      <p:sp>
        <p:nvSpPr>
          <p:cNvPr id="11278" name="TextBox 32"/>
          <p:cNvSpPr txBox="1"/>
          <p:nvPr/>
        </p:nvSpPr>
        <p:spPr>
          <a:xfrm>
            <a:off x="863600" y="2667000"/>
            <a:ext cx="62182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Sự khác nhau của từ đồng âm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nhiều nghĩa?</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out)">
                                      <p:cBhvr>
                                        <p:cTn id="7" dur="500"/>
                                        <p:tgtEl>
                                          <p:spTgt spid="11268"/>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1268"/>
                                        </p:tgtEl>
                                        <p:attrNameLst>
                                          <p:attrName>style.color</p:attrName>
                                        </p:attrNameLst>
                                      </p:cBhvr>
                                      <p:by>
                                        <p:hsl h="-7199925" s="0" l="0"/>
                                      </p:by>
                                    </p:animClr>
                                    <p:animClr clrSpc="hsl" dir="cw">
                                      <p:cBhvr>
                                        <p:cTn id="10" dur="500" fill="hold"/>
                                        <p:tgtEl>
                                          <p:spTgt spid="11268"/>
                                        </p:tgtEl>
                                        <p:attrNameLst>
                                          <p:attrName>fillcolor</p:attrName>
                                        </p:attrNameLst>
                                      </p:cBhvr>
                                      <p:by>
                                        <p:hsl h="-7199925" s="0" l="0"/>
                                      </p:by>
                                    </p:animClr>
                                    <p:animClr clrSpc="hsl" dir="cw">
                                      <p:cBhvr>
                                        <p:cTn id="11" dur="500" fill="hold"/>
                                        <p:tgtEl>
                                          <p:spTgt spid="11268"/>
                                        </p:tgtEl>
                                        <p:attrNameLst>
                                          <p:attrName>stroke.color</p:attrName>
                                        </p:attrNameLst>
                                      </p:cBhvr>
                                      <p:by>
                                        <p:hsl h="-7199925" s="0" l="0"/>
                                      </p:by>
                                    </p:animClr>
                                    <p:set>
                                      <p:cBhvr>
                                        <p:cTn id="12" dur="500" fill="hold"/>
                                        <p:tgtEl>
                                          <p:spTgt spid="11268"/>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2291"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12292"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12293"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2294"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2295"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2297"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12298" name="Rectangle 14"/>
          <p:cNvSpPr/>
          <p:nvPr/>
        </p:nvSpPr>
        <p:spPr>
          <a:xfrm>
            <a:off x="3657600" y="1701800"/>
            <a:ext cx="1905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9</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457200" y="3505200"/>
            <a:ext cx="70866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Trường từ vựng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tập hợp của  những từ có ít nhất</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 một nét chung về nghĩa.</a:t>
            </a:r>
            <a:endParaRPr lang="en-US" altLang="en-US" sz="2400" b="1" dirty="0">
              <a:latin typeface="Times New Roman" panose="02020603050405020304" pitchFamily="18" charset="0"/>
              <a:ea typeface="Times New Roman" panose="02020603050405020304" pitchFamily="18" charset="0"/>
            </a:endParaRPr>
          </a:p>
        </p:txBody>
      </p:sp>
      <p:sp>
        <p:nvSpPr>
          <p:cNvPr id="12302" name="TextBox 32"/>
          <p:cNvSpPr txBox="1"/>
          <p:nvPr/>
        </p:nvSpPr>
        <p:spPr>
          <a:xfrm>
            <a:off x="863600" y="2667000"/>
            <a:ext cx="521176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trườngtừ vựng? Cho ví dụ?</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out)">
                                      <p:cBhvr>
                                        <p:cTn id="7" dur="500"/>
                                        <p:tgtEl>
                                          <p:spTgt spid="12292"/>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2292"/>
                                        </p:tgtEl>
                                        <p:attrNameLst>
                                          <p:attrName>style.color</p:attrName>
                                        </p:attrNameLst>
                                      </p:cBhvr>
                                      <p:by>
                                        <p:hsl h="-7199925" s="0" l="0"/>
                                      </p:by>
                                    </p:animClr>
                                    <p:animClr clrSpc="hsl" dir="cw">
                                      <p:cBhvr>
                                        <p:cTn id="10" dur="500" fill="hold"/>
                                        <p:tgtEl>
                                          <p:spTgt spid="12292"/>
                                        </p:tgtEl>
                                        <p:attrNameLst>
                                          <p:attrName>fillcolor</p:attrName>
                                        </p:attrNameLst>
                                      </p:cBhvr>
                                      <p:by>
                                        <p:hsl h="-7199925" s="0" l="0"/>
                                      </p:by>
                                    </p:animClr>
                                    <p:animClr clrSpc="hsl" dir="cw">
                                      <p:cBhvr>
                                        <p:cTn id="11" dur="500" fill="hold"/>
                                        <p:tgtEl>
                                          <p:spTgt spid="12292"/>
                                        </p:tgtEl>
                                        <p:attrNameLst>
                                          <p:attrName>stroke.color</p:attrName>
                                        </p:attrNameLst>
                                      </p:cBhvr>
                                      <p:by>
                                        <p:hsl h="-7199925" s="0" l="0"/>
                                      </p:by>
                                    </p:animClr>
                                    <p:set>
                                      <p:cBhvr>
                                        <p:cTn id="12" dur="500" fill="hold"/>
                                        <p:tgtEl>
                                          <p:spTgt spid="12292"/>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3315" name="AutoShape 3"/>
          <p:cNvSpPr/>
          <p:nvPr/>
        </p:nvSpPr>
        <p:spPr>
          <a:xfrm>
            <a:off x="0" y="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dirty="0"/>
              <a:t> </a:t>
            </a:r>
            <a:endParaRPr lang="vi-VN" altLang="en-US" sz="1800" dirty="0"/>
          </a:p>
        </p:txBody>
      </p:sp>
      <p:sp>
        <p:nvSpPr>
          <p:cNvPr id="13316"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13317"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3318"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3319"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3321"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13322" name="Rectangle 14"/>
          <p:cNvSpPr/>
          <p:nvPr/>
        </p:nvSpPr>
        <p:spPr>
          <a:xfrm>
            <a:off x="3657600" y="1701800"/>
            <a:ext cx="2057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10</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457200" y="3505200"/>
            <a:ext cx="70866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 Nghĩa của 1 từ có thể rộng hơn hoặc hẹp hơn so với</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 nghĩa của 1 từ khác.</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Một từ có nghĩa rộng đối với từ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y nhưng có thể</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có nghĩa hẹp đối với 1 từ khác</a:t>
            </a:r>
            <a:endParaRPr lang="en-US" altLang="en-US" sz="2400" b="1" dirty="0">
              <a:latin typeface="Times New Roman" panose="02020603050405020304" pitchFamily="18" charset="0"/>
              <a:ea typeface="Times New Roman" panose="02020603050405020304" pitchFamily="18" charset="0"/>
            </a:endParaRPr>
          </a:p>
        </p:txBody>
      </p:sp>
      <p:sp>
        <p:nvSpPr>
          <p:cNvPr id="13326" name="TextBox 32"/>
          <p:cNvSpPr txBox="1"/>
          <p:nvPr/>
        </p:nvSpPr>
        <p:spPr>
          <a:xfrm>
            <a:off x="863600" y="2667000"/>
            <a:ext cx="77279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Em hiểu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về cấp độ khái quát nghĩa của từ? Ví dụ?</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500"/>
                                        <p:tgtEl>
                                          <p:spTgt spid="13316"/>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3316"/>
                                        </p:tgtEl>
                                        <p:attrNameLst>
                                          <p:attrName>style.color</p:attrName>
                                        </p:attrNameLst>
                                      </p:cBhvr>
                                      <p:by>
                                        <p:hsl h="-7199925" s="0" l="0"/>
                                      </p:by>
                                    </p:animClr>
                                    <p:animClr clrSpc="hsl" dir="cw">
                                      <p:cBhvr>
                                        <p:cTn id="10" dur="500" fill="hold"/>
                                        <p:tgtEl>
                                          <p:spTgt spid="13316"/>
                                        </p:tgtEl>
                                        <p:attrNameLst>
                                          <p:attrName>fillcolor</p:attrName>
                                        </p:attrNameLst>
                                      </p:cBhvr>
                                      <p:by>
                                        <p:hsl h="-7199925" s="0" l="0"/>
                                      </p:by>
                                    </p:animClr>
                                    <p:animClr clrSpc="hsl" dir="cw">
                                      <p:cBhvr>
                                        <p:cTn id="11" dur="500" fill="hold"/>
                                        <p:tgtEl>
                                          <p:spTgt spid="13316"/>
                                        </p:tgtEl>
                                        <p:attrNameLst>
                                          <p:attrName>stroke.color</p:attrName>
                                        </p:attrNameLst>
                                      </p:cBhvr>
                                      <p:by>
                                        <p:hsl h="-7199925" s="0" l="0"/>
                                      </p:by>
                                    </p:animClr>
                                    <p:set>
                                      <p:cBhvr>
                                        <p:cTn id="12" dur="500" fill="hold"/>
                                        <p:tgtEl>
                                          <p:spTgt spid="13316"/>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ctr" anchorCtr="0"/>
          <a:p>
            <a:endParaRPr lang="vi-VN" altLang="en-US" dirty="0"/>
          </a:p>
        </p:txBody>
      </p:sp>
      <p:sp>
        <p:nvSpPr>
          <p:cNvPr id="14339" name="Rectangle 3"/>
          <p:cNvSpPr>
            <a:spLocks noGrp="1"/>
          </p:cNvSpPr>
          <p:nvPr>
            <p:ph idx="1"/>
          </p:nvPr>
        </p:nvSpPr>
        <p:spPr/>
        <p:txBody>
          <a:bodyPr vert="horz" wrap="square" lIns="91440" tIns="45720" rIns="91440" bIns="45720" anchor="t" anchorCtr="0"/>
          <a:p>
            <a:endParaRPr lang="vi-V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p:nvPr/>
        </p:nvSpPr>
        <p:spPr>
          <a:xfrm>
            <a:off x="3352800" y="381000"/>
            <a:ext cx="2362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TỪ</a:t>
            </a:r>
            <a:endParaRPr lang="en-US" altLang="en-US" sz="2400" b="1" dirty="0">
              <a:latin typeface="Times New Roman" panose="02020603050405020304" pitchFamily="18" charset="0"/>
            </a:endParaRPr>
          </a:p>
          <a:p>
            <a:pPr marL="0" lvl="0" indent="0" algn="ctr">
              <a:spcBef>
                <a:spcPct val="0"/>
              </a:spcBef>
              <a:buNone/>
            </a:pPr>
            <a:r>
              <a:rPr lang="en-US" altLang="en-US" sz="2400" b="1" dirty="0">
                <a:latin typeface="Times New Roman" panose="02020603050405020304" pitchFamily="18" charset="0"/>
              </a:rPr>
              <a:t>(xét theo cấu tạo</a:t>
            </a:r>
            <a:r>
              <a:rPr lang="en-US" altLang="en-US" sz="2000" b="1" dirty="0">
                <a:latin typeface="Tahoma" panose="020B0604030504040204" pitchFamily="34" charset="0"/>
              </a:rPr>
              <a:t>)</a:t>
            </a:r>
            <a:endParaRPr lang="en-US" altLang="en-US" sz="2000" b="1" dirty="0">
              <a:latin typeface="Tahoma" panose="020B0604030504040204" pitchFamily="34" charset="0"/>
            </a:endParaRPr>
          </a:p>
        </p:txBody>
      </p:sp>
      <p:sp>
        <p:nvSpPr>
          <p:cNvPr id="15363" name="Rectangle 3"/>
          <p:cNvSpPr/>
          <p:nvPr/>
        </p:nvSpPr>
        <p:spPr>
          <a:xfrm>
            <a:off x="2286000" y="2286000"/>
            <a:ext cx="1219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Từ đơn</a:t>
            </a:r>
            <a:endParaRPr lang="en-US" altLang="en-US" sz="2400" b="1" dirty="0">
              <a:latin typeface="Times New Roman" panose="02020603050405020304" pitchFamily="18" charset="0"/>
            </a:endParaRPr>
          </a:p>
        </p:txBody>
      </p:sp>
      <p:sp>
        <p:nvSpPr>
          <p:cNvPr id="15364" name="Rectangle 4"/>
          <p:cNvSpPr/>
          <p:nvPr/>
        </p:nvSpPr>
        <p:spPr>
          <a:xfrm>
            <a:off x="5105400" y="2209800"/>
            <a:ext cx="1219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Từ phức</a:t>
            </a:r>
            <a:endParaRPr lang="en-US" altLang="en-US" sz="2400" b="1" dirty="0">
              <a:latin typeface="Times New Roman" panose="02020603050405020304" pitchFamily="18" charset="0"/>
            </a:endParaRPr>
          </a:p>
        </p:txBody>
      </p:sp>
      <p:sp>
        <p:nvSpPr>
          <p:cNvPr id="15365" name="Line 5"/>
          <p:cNvSpPr/>
          <p:nvPr/>
        </p:nvSpPr>
        <p:spPr>
          <a:xfrm flipV="1">
            <a:off x="2971800" y="1295400"/>
            <a:ext cx="1524000" cy="990600"/>
          </a:xfrm>
          <a:prstGeom prst="line">
            <a:avLst/>
          </a:prstGeom>
          <a:ln w="38100" cap="flat" cmpd="sng">
            <a:solidFill>
              <a:schemeClr val="tx1"/>
            </a:solidFill>
            <a:prstDash val="solid"/>
            <a:headEnd type="none" w="med" len="med"/>
            <a:tailEnd type="none" w="med" len="med"/>
          </a:ln>
        </p:spPr>
      </p:sp>
      <p:sp>
        <p:nvSpPr>
          <p:cNvPr id="15366" name="Line 6"/>
          <p:cNvSpPr/>
          <p:nvPr/>
        </p:nvSpPr>
        <p:spPr>
          <a:xfrm>
            <a:off x="4495800" y="1295400"/>
            <a:ext cx="1295400" cy="914400"/>
          </a:xfrm>
          <a:prstGeom prst="line">
            <a:avLst/>
          </a:prstGeom>
          <a:ln w="38100" cap="flat" cmpd="sng">
            <a:solidFill>
              <a:schemeClr val="tx1"/>
            </a:solidFill>
            <a:prstDash val="solid"/>
            <a:headEnd type="none" w="med" len="med"/>
            <a:tailEnd type="none" w="med" len="med"/>
          </a:ln>
        </p:spPr>
      </p:sp>
      <p:sp>
        <p:nvSpPr>
          <p:cNvPr id="15367" name="Rectangle 7"/>
          <p:cNvSpPr/>
          <p:nvPr/>
        </p:nvSpPr>
        <p:spPr>
          <a:xfrm>
            <a:off x="3505200" y="3581400"/>
            <a:ext cx="1143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Từ láy</a:t>
            </a:r>
            <a:endParaRPr lang="en-US" altLang="en-US" sz="2400" b="1" dirty="0">
              <a:latin typeface="Times New Roman" panose="02020603050405020304" pitchFamily="18" charset="0"/>
            </a:endParaRPr>
          </a:p>
        </p:txBody>
      </p:sp>
      <p:sp>
        <p:nvSpPr>
          <p:cNvPr id="15368" name="Rectangle 8"/>
          <p:cNvSpPr/>
          <p:nvPr/>
        </p:nvSpPr>
        <p:spPr>
          <a:xfrm>
            <a:off x="6324600" y="3505200"/>
            <a:ext cx="1143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Từ ghép</a:t>
            </a:r>
            <a:endParaRPr lang="en-US" altLang="en-US" sz="2400" b="1" dirty="0">
              <a:latin typeface="Times New Roman" panose="02020603050405020304" pitchFamily="18" charset="0"/>
            </a:endParaRPr>
          </a:p>
        </p:txBody>
      </p:sp>
      <p:sp>
        <p:nvSpPr>
          <p:cNvPr id="15369" name="Rectangle 9"/>
          <p:cNvSpPr/>
          <p:nvPr/>
        </p:nvSpPr>
        <p:spPr>
          <a:xfrm>
            <a:off x="2362200" y="4953000"/>
            <a:ext cx="1219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Láy âm</a:t>
            </a:r>
            <a:endParaRPr lang="en-US" altLang="en-US" sz="2400" b="1" dirty="0">
              <a:latin typeface="Times New Roman" panose="02020603050405020304" pitchFamily="18" charset="0"/>
            </a:endParaRPr>
          </a:p>
        </p:txBody>
      </p:sp>
      <p:sp>
        <p:nvSpPr>
          <p:cNvPr id="15370" name="Rectangle 10"/>
          <p:cNvSpPr/>
          <p:nvPr/>
        </p:nvSpPr>
        <p:spPr>
          <a:xfrm>
            <a:off x="4191000" y="4953000"/>
            <a:ext cx="1143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Láy vần</a:t>
            </a:r>
            <a:endParaRPr lang="en-US" altLang="en-US" sz="2400" b="1" dirty="0">
              <a:latin typeface="Times New Roman" panose="02020603050405020304" pitchFamily="18" charset="0"/>
            </a:endParaRPr>
          </a:p>
        </p:txBody>
      </p:sp>
      <p:sp>
        <p:nvSpPr>
          <p:cNvPr id="15371" name="Rectangle 11"/>
          <p:cNvSpPr/>
          <p:nvPr/>
        </p:nvSpPr>
        <p:spPr>
          <a:xfrm>
            <a:off x="5638800" y="4953000"/>
            <a:ext cx="1219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Đẳng lập</a:t>
            </a:r>
            <a:endParaRPr lang="en-US" altLang="en-US" sz="2400" b="1" dirty="0">
              <a:latin typeface="Times New Roman" panose="02020603050405020304" pitchFamily="18" charset="0"/>
            </a:endParaRPr>
          </a:p>
        </p:txBody>
      </p:sp>
      <p:sp>
        <p:nvSpPr>
          <p:cNvPr id="15372" name="Rectangle 12"/>
          <p:cNvSpPr/>
          <p:nvPr/>
        </p:nvSpPr>
        <p:spPr>
          <a:xfrm>
            <a:off x="7162800" y="4876800"/>
            <a:ext cx="1371600" cy="990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Chính phụ</a:t>
            </a:r>
            <a:endParaRPr lang="en-US" altLang="en-US" sz="2400" b="1" dirty="0">
              <a:latin typeface="Times New Roman" panose="02020603050405020304" pitchFamily="18" charset="0"/>
            </a:endParaRPr>
          </a:p>
        </p:txBody>
      </p:sp>
      <p:sp>
        <p:nvSpPr>
          <p:cNvPr id="15373" name="Line 13"/>
          <p:cNvSpPr/>
          <p:nvPr/>
        </p:nvSpPr>
        <p:spPr>
          <a:xfrm flipH="1">
            <a:off x="4114800" y="3124200"/>
            <a:ext cx="1600200" cy="457200"/>
          </a:xfrm>
          <a:prstGeom prst="line">
            <a:avLst/>
          </a:prstGeom>
          <a:ln w="38100" cap="flat" cmpd="sng">
            <a:solidFill>
              <a:schemeClr val="tx1"/>
            </a:solidFill>
            <a:prstDash val="solid"/>
            <a:headEnd type="none" w="med" len="med"/>
            <a:tailEnd type="none" w="med" len="med"/>
          </a:ln>
        </p:spPr>
      </p:sp>
      <p:sp>
        <p:nvSpPr>
          <p:cNvPr id="15374" name="Line 14"/>
          <p:cNvSpPr/>
          <p:nvPr/>
        </p:nvSpPr>
        <p:spPr>
          <a:xfrm>
            <a:off x="5638800" y="3124200"/>
            <a:ext cx="1371600" cy="381000"/>
          </a:xfrm>
          <a:prstGeom prst="line">
            <a:avLst/>
          </a:prstGeom>
          <a:ln w="38100" cap="flat" cmpd="sng">
            <a:solidFill>
              <a:schemeClr val="tx1"/>
            </a:solidFill>
            <a:prstDash val="solid"/>
            <a:headEnd type="none" w="med" len="med"/>
            <a:tailEnd type="none" w="med" len="med"/>
          </a:ln>
        </p:spPr>
      </p:sp>
      <p:sp>
        <p:nvSpPr>
          <p:cNvPr id="15375" name="Line 15"/>
          <p:cNvSpPr/>
          <p:nvPr/>
        </p:nvSpPr>
        <p:spPr>
          <a:xfrm flipH="1">
            <a:off x="3048000" y="4495800"/>
            <a:ext cx="1066800" cy="457200"/>
          </a:xfrm>
          <a:prstGeom prst="line">
            <a:avLst/>
          </a:prstGeom>
          <a:ln w="38100" cap="flat" cmpd="sng">
            <a:solidFill>
              <a:schemeClr val="tx1"/>
            </a:solidFill>
            <a:prstDash val="solid"/>
            <a:headEnd type="none" w="med" len="med"/>
            <a:tailEnd type="none" w="med" len="med"/>
          </a:ln>
        </p:spPr>
      </p:sp>
      <p:sp>
        <p:nvSpPr>
          <p:cNvPr id="15376" name="Line 16"/>
          <p:cNvSpPr/>
          <p:nvPr/>
        </p:nvSpPr>
        <p:spPr>
          <a:xfrm>
            <a:off x="4114800" y="4495800"/>
            <a:ext cx="762000" cy="457200"/>
          </a:xfrm>
          <a:prstGeom prst="line">
            <a:avLst/>
          </a:prstGeom>
          <a:ln w="38100" cap="flat" cmpd="sng">
            <a:solidFill>
              <a:schemeClr val="tx1"/>
            </a:solidFill>
            <a:prstDash val="solid"/>
            <a:headEnd type="none" w="med" len="med"/>
            <a:tailEnd type="none" w="med" len="med"/>
          </a:ln>
        </p:spPr>
      </p:sp>
      <p:sp>
        <p:nvSpPr>
          <p:cNvPr id="15377" name="Line 17"/>
          <p:cNvSpPr/>
          <p:nvPr/>
        </p:nvSpPr>
        <p:spPr>
          <a:xfrm flipH="1">
            <a:off x="6096000" y="4419600"/>
            <a:ext cx="762000" cy="533400"/>
          </a:xfrm>
          <a:prstGeom prst="line">
            <a:avLst/>
          </a:prstGeom>
          <a:ln w="38100" cap="flat" cmpd="sng">
            <a:solidFill>
              <a:schemeClr val="tx1"/>
            </a:solidFill>
            <a:prstDash val="solid"/>
            <a:headEnd type="none" w="med" len="med"/>
            <a:tailEnd type="none" w="med" len="med"/>
          </a:ln>
        </p:spPr>
      </p:sp>
      <p:sp>
        <p:nvSpPr>
          <p:cNvPr id="15378" name="Line 18"/>
          <p:cNvSpPr/>
          <p:nvPr/>
        </p:nvSpPr>
        <p:spPr>
          <a:xfrm>
            <a:off x="6858000" y="4419600"/>
            <a:ext cx="838200" cy="457200"/>
          </a:xfrm>
          <a:prstGeom prst="line">
            <a:avLst/>
          </a:prstGeom>
          <a:ln w="38100" cap="flat" cmpd="sng">
            <a:solidFill>
              <a:schemeClr val="tx1"/>
            </a:solidFill>
            <a:prstDash val="solid"/>
            <a:headEnd type="none" w="med" len="med"/>
            <a:tailEnd type="none"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WordArt 4"/>
          <p:cNvSpPr>
            <a:spLocks noTextEdit="1"/>
          </p:cNvSpPr>
          <p:nvPr/>
        </p:nvSpPr>
        <p:spPr>
          <a:xfrm>
            <a:off x="457200" y="274638"/>
            <a:ext cx="8229600" cy="1143000"/>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mj-lt"/>
                <a:ea typeface="+mj-lt"/>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mj-lt"/>
              <a:ea typeface="+mj-lt"/>
            </a:endParaRPr>
          </a:p>
        </p:txBody>
      </p:sp>
      <p:sp>
        <p:nvSpPr>
          <p:cNvPr id="16387" name="Rectangle 5"/>
          <p:cNvSpPr>
            <a:spLocks noGrp="1"/>
          </p:cNvSpPr>
          <p:nvPr>
            <p:ph idx="1"/>
          </p:nvPr>
        </p:nvSpPr>
        <p:spPr/>
        <p:txBody>
          <a:bodyPr vert="horz" wrap="square" lIns="91440" tIns="45720" rIns="91440" bIns="45720" anchor="t" anchorCtr="0"/>
          <a:p>
            <a:pPr>
              <a:lnSpc>
                <a:spcPct val="80000"/>
              </a:lnSpc>
            </a:pPr>
            <a:r>
              <a:rPr lang="en-US" altLang="en-US" sz="2400" b="1" dirty="0"/>
              <a:t>THỂ LỆ CUỘC THI:</a:t>
            </a:r>
            <a:endParaRPr lang="en-US" altLang="en-US" sz="2400" b="1" dirty="0"/>
          </a:p>
          <a:p>
            <a:pPr>
              <a:lnSpc>
                <a:spcPct val="80000"/>
              </a:lnSpc>
            </a:pPr>
            <a:r>
              <a:rPr lang="en-US" altLang="en-US" sz="2400" dirty="0"/>
              <a:t>Lớp chia làm 3 nhóm.</a:t>
            </a:r>
            <a:endParaRPr lang="en-US" altLang="en-US" sz="2400" dirty="0"/>
          </a:p>
          <a:p>
            <a:pPr>
              <a:lnSpc>
                <a:spcPct val="80000"/>
              </a:lnSpc>
            </a:pPr>
            <a:r>
              <a:rPr lang="en-US" altLang="en-US" sz="2400" dirty="0"/>
              <a:t>Phương tiện học tập nhóm: phiếu học tập.</a:t>
            </a:r>
            <a:endParaRPr lang="en-US" altLang="en-US" sz="2400" dirty="0"/>
          </a:p>
          <a:p>
            <a:pPr>
              <a:lnSpc>
                <a:spcPct val="80000"/>
              </a:lnSpc>
            </a:pPr>
            <a:r>
              <a:rPr lang="en-US" altLang="en-US" sz="2400" dirty="0"/>
              <a:t>Nội dung: gói câu hỏi gồm 10 câu liên quan tới sự phát triển từ vựng, trau dồi vốn từ. Câu trả lời là dạng điền vào chỗ trống hoặc lựa chọn đúng, sai.</a:t>
            </a:r>
            <a:endParaRPr lang="en-US" altLang="en-US" sz="2400" dirty="0"/>
          </a:p>
          <a:p>
            <a:pPr>
              <a:lnSpc>
                <a:spcPct val="80000"/>
              </a:lnSpc>
            </a:pPr>
            <a:r>
              <a:rPr lang="en-US" altLang="en-US" sz="2400" dirty="0"/>
              <a:t>Hình thức tham gia: sau khi câu hỏi hiện trên máy chiếu, các nhóm thảo luận vào phiếu học tập và xung phong trả lời.Thời gian suy nghĩ cho 1 câu hỏi là 15 giây, sau 15 giây mà chưa có câu trả lời, hoặc trả lời sai thì phần trả lời thuộc về  bạn khác trong nhóm hoặc nhóm khác.</a:t>
            </a:r>
            <a:endParaRPr lang="en-US" altLang="en-US" sz="2400" dirty="0"/>
          </a:p>
          <a:p>
            <a:pPr>
              <a:lnSpc>
                <a:spcPct val="80000"/>
              </a:lnSpc>
            </a:pPr>
            <a:r>
              <a:rPr lang="en-US" altLang="en-US" sz="2400" dirty="0"/>
              <a:t>Mỗi câu trả lời đúng được 5 điểm.</a:t>
            </a:r>
            <a:endParaRPr lang="en-US" altLang="en-US" sz="2400" dirty="0"/>
          </a:p>
          <a:p>
            <a:pPr>
              <a:lnSpc>
                <a:spcPct val="80000"/>
              </a:lnSpc>
            </a:pPr>
            <a:r>
              <a:rPr lang="en-US" altLang="en-US" sz="2400" dirty="0"/>
              <a:t>Thư ký của lớp sẽ tính điểm cho mỗi nhóm ở mỗi phần thi.</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out)">
                                      <p:cBhvr>
                                        <p:cTn id="7" dur="500"/>
                                        <p:tgtEl>
                                          <p:spTgt spid="16386"/>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6386"/>
                                        </p:tgtEl>
                                        <p:attrNameLst>
                                          <p:attrName>style.color</p:attrName>
                                        </p:attrNameLst>
                                      </p:cBhvr>
                                      <p:by>
                                        <p:hsl h="-7199925" s="0" l="0"/>
                                      </p:by>
                                    </p:animClr>
                                    <p:animClr clrSpc="hsl" dir="cw">
                                      <p:cBhvr>
                                        <p:cTn id="10" dur="500" fill="hold"/>
                                        <p:tgtEl>
                                          <p:spTgt spid="16386"/>
                                        </p:tgtEl>
                                        <p:attrNameLst>
                                          <p:attrName>fillcolor</p:attrName>
                                        </p:attrNameLst>
                                      </p:cBhvr>
                                      <p:by>
                                        <p:hsl h="-7199925" s="0" l="0"/>
                                      </p:by>
                                    </p:animClr>
                                    <p:animClr clrSpc="hsl" dir="cw">
                                      <p:cBhvr>
                                        <p:cTn id="11" dur="500" fill="hold"/>
                                        <p:tgtEl>
                                          <p:spTgt spid="16386"/>
                                        </p:tgtEl>
                                        <p:attrNameLst>
                                          <p:attrName>stroke.color</p:attrName>
                                        </p:attrNameLst>
                                      </p:cBhvr>
                                      <p:by>
                                        <p:hsl h="-7199925" s="0" l="0"/>
                                      </p:by>
                                    </p:animClr>
                                    <p:set>
                                      <p:cBhvr>
                                        <p:cTn id="12" dur="500" fill="hold"/>
                                        <p:tgtEl>
                                          <p:spTgt spid="163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7411"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17412"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17413"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7414"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7415"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7417"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56025" y="1701800"/>
            <a:ext cx="166211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1</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Từ vựng tiếng Việt phát triển ng</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y c</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ng phong phú về</a:t>
            </a:r>
            <a:r>
              <a:rPr lang="en-US" altLang="en-US" sz="2400" b="1" dirty="0">
                <a:latin typeface="Times New Roman" panose="02020603050405020304" pitchFamily="18" charset="0"/>
                <a:ea typeface="Times New Roman" panose="02020603050405020304" pitchFamily="18" charset="0"/>
              </a:rPr>
              <a:t>…</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Số lượng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nghĩa</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out)">
                                      <p:cBhvr>
                                        <p:cTn id="7" dur="500"/>
                                        <p:tgtEl>
                                          <p:spTgt spid="17412"/>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7412"/>
                                        </p:tgtEl>
                                        <p:attrNameLst>
                                          <p:attrName>style.color</p:attrName>
                                        </p:attrNameLst>
                                      </p:cBhvr>
                                      <p:by>
                                        <p:hsl h="-7199925" s="0" l="0"/>
                                      </p:by>
                                    </p:animClr>
                                    <p:animClr clrSpc="hsl" dir="cw">
                                      <p:cBhvr>
                                        <p:cTn id="10" dur="500" fill="hold"/>
                                        <p:tgtEl>
                                          <p:spTgt spid="17412"/>
                                        </p:tgtEl>
                                        <p:attrNameLst>
                                          <p:attrName>fillcolor</p:attrName>
                                        </p:attrNameLst>
                                      </p:cBhvr>
                                      <p:by>
                                        <p:hsl h="-7199925" s="0" l="0"/>
                                      </p:by>
                                    </p:animClr>
                                    <p:animClr clrSpc="hsl" dir="cw">
                                      <p:cBhvr>
                                        <p:cTn id="11" dur="500" fill="hold"/>
                                        <p:tgtEl>
                                          <p:spTgt spid="17412"/>
                                        </p:tgtEl>
                                        <p:attrNameLst>
                                          <p:attrName>stroke.color</p:attrName>
                                        </p:attrNameLst>
                                      </p:cBhvr>
                                      <p:by>
                                        <p:hsl h="-7199925" s="0" l="0"/>
                                      </p:by>
                                    </p:animClr>
                                    <p:set>
                                      <p:cBhvr>
                                        <p:cTn id="12" dur="500" fill="hold"/>
                                        <p:tgtEl>
                                          <p:spTgt spid="17412"/>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54"/>
                                            </p:txEl>
                                          </p:spTgt>
                                        </p:tgtEl>
                                        <p:attrNameLst>
                                          <p:attrName>style.visibility</p:attrName>
                                        </p:attrNameLst>
                                      </p:cBhvr>
                                      <p:to>
                                        <p:strVal val="visible"/>
                                      </p:to>
                                    </p:set>
                                    <p:anim calcmode="lin" valueType="num">
                                      <p:cBhvr additive="base">
                                        <p:cTn id="23" dur="500" fill="hold"/>
                                        <p:tgtEl>
                                          <p:spTgt spid="4111">
                                            <p:txEl>
                                              <p:charRg st="0" end="5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5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8435" name="AutoShape 3"/>
          <p:cNvSpPr/>
          <p:nvPr/>
        </p:nvSpPr>
        <p:spPr>
          <a:xfrm>
            <a:off x="0" y="3810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18436"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18437"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8438"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8439"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8441"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2</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Tạo từ  mới để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tăng vốn từ cũng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một cách để</a:t>
            </a:r>
            <a:r>
              <a:rPr lang="en-US" altLang="en-US" sz="2400" b="1" dirty="0">
                <a:latin typeface="Times New Roman" panose="02020603050405020304" pitchFamily="18" charset="0"/>
                <a:ea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1752600" y="3540125"/>
            <a:ext cx="46259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phát triển từ vựng tiếng Việt</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out)">
                                      <p:cBhvr>
                                        <p:cTn id="7" dur="500"/>
                                        <p:tgtEl>
                                          <p:spTgt spid="18436"/>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8436"/>
                                        </p:tgtEl>
                                        <p:attrNameLst>
                                          <p:attrName>style.color</p:attrName>
                                        </p:attrNameLst>
                                      </p:cBhvr>
                                      <p:by>
                                        <p:hsl h="-7199925" s="0" l="0"/>
                                      </p:by>
                                    </p:animClr>
                                    <p:animClr clrSpc="hsl" dir="cw">
                                      <p:cBhvr>
                                        <p:cTn id="10" dur="500" fill="hold"/>
                                        <p:tgtEl>
                                          <p:spTgt spid="18436"/>
                                        </p:tgtEl>
                                        <p:attrNameLst>
                                          <p:attrName>fillcolor</p:attrName>
                                        </p:attrNameLst>
                                      </p:cBhvr>
                                      <p:by>
                                        <p:hsl h="-7199925" s="0" l="0"/>
                                      </p:by>
                                    </p:animClr>
                                    <p:animClr clrSpc="hsl" dir="cw">
                                      <p:cBhvr>
                                        <p:cTn id="11" dur="500" fill="hold"/>
                                        <p:tgtEl>
                                          <p:spTgt spid="18436"/>
                                        </p:tgtEl>
                                        <p:attrNameLst>
                                          <p:attrName>stroke.color</p:attrName>
                                        </p:attrNameLst>
                                      </p:cBhvr>
                                      <p:by>
                                        <p:hsl h="-7199925" s="0" l="0"/>
                                      </p:by>
                                    </p:animClr>
                                    <p:set>
                                      <p:cBhvr>
                                        <p:cTn id="12" dur="500" fill="hold"/>
                                        <p:tgtEl>
                                          <p:spTgt spid="18436"/>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53"/>
                                            </p:txEl>
                                          </p:spTgt>
                                        </p:tgtEl>
                                        <p:attrNameLst>
                                          <p:attrName>style.visibility</p:attrName>
                                        </p:attrNameLst>
                                      </p:cBhvr>
                                      <p:to>
                                        <p:strVal val="visible"/>
                                      </p:to>
                                    </p:set>
                                    <p:anim calcmode="lin" valueType="num">
                                      <p:cBhvr additive="base">
                                        <p:cTn id="23" dur="500" fill="hold"/>
                                        <p:tgtEl>
                                          <p:spTgt spid="4111">
                                            <p:txEl>
                                              <p:charRg st="0" end="5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5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9459"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19460"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19461"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9462"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9463"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9465"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3</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Có 2 phương thức phát triển nghĩa của từ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ẩn dụ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hoán dụ. Đúng hay sai?</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Đúng</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out)">
                                      <p:cBhvr>
                                        <p:cTn id="7" dur="500"/>
                                        <p:tgtEl>
                                          <p:spTgt spid="19460"/>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9460"/>
                                        </p:tgtEl>
                                        <p:attrNameLst>
                                          <p:attrName>style.color</p:attrName>
                                        </p:attrNameLst>
                                      </p:cBhvr>
                                      <p:by>
                                        <p:hsl h="-7199925" s="0" l="0"/>
                                      </p:by>
                                    </p:animClr>
                                    <p:animClr clrSpc="hsl" dir="cw">
                                      <p:cBhvr>
                                        <p:cTn id="10" dur="500" fill="hold"/>
                                        <p:tgtEl>
                                          <p:spTgt spid="19460"/>
                                        </p:tgtEl>
                                        <p:attrNameLst>
                                          <p:attrName>fillcolor</p:attrName>
                                        </p:attrNameLst>
                                      </p:cBhvr>
                                      <p:by>
                                        <p:hsl h="-7199925" s="0" l="0"/>
                                      </p:by>
                                    </p:animClr>
                                    <p:animClr clrSpc="hsl" dir="cw">
                                      <p:cBhvr>
                                        <p:cTn id="11" dur="500" fill="hold"/>
                                        <p:tgtEl>
                                          <p:spTgt spid="19460"/>
                                        </p:tgtEl>
                                        <p:attrNameLst>
                                          <p:attrName>stroke.color</p:attrName>
                                        </p:attrNameLst>
                                      </p:cBhvr>
                                      <p:by>
                                        <p:hsl h="-7199925" s="0" l="0"/>
                                      </p:by>
                                    </p:animClr>
                                    <p:set>
                                      <p:cBhvr>
                                        <p:cTn id="12" dur="500" fill="hold"/>
                                        <p:tgtEl>
                                          <p:spTgt spid="19460"/>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76"/>
                                            </p:txEl>
                                          </p:spTgt>
                                        </p:tgtEl>
                                        <p:attrNameLst>
                                          <p:attrName>style.visibility</p:attrName>
                                        </p:attrNameLst>
                                      </p:cBhvr>
                                      <p:to>
                                        <p:strVal val="visible"/>
                                      </p:to>
                                    </p:set>
                                    <p:anim calcmode="lin" valueType="num">
                                      <p:cBhvr additive="base">
                                        <p:cTn id="23" dur="500" fill="hold"/>
                                        <p:tgtEl>
                                          <p:spTgt spid="4111">
                                            <p:txEl>
                                              <p:charRg st="0" end="7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7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0483"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0484"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0485"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0486"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0487"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0489"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4</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1187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Việc vay mượn tiếng nước ngo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i có phải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do tiếng Việt ta nghèo hay không? Trong số ngôn ngữ vay mượn thì ngôn ngữ ta vay mượn nhiều nhất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Hán Việt? Đúng hay sai?</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2057400" y="3505200"/>
            <a:ext cx="43211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Không phải do tiếng ta nghèo</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Đúng </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out)">
                                      <p:cBhvr>
                                        <p:cTn id="7" dur="500"/>
                                        <p:tgtEl>
                                          <p:spTgt spid="20484"/>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0484"/>
                                        </p:tgtEl>
                                        <p:attrNameLst>
                                          <p:attrName>style.color</p:attrName>
                                        </p:attrNameLst>
                                      </p:cBhvr>
                                      <p:by>
                                        <p:hsl h="-7199925" s="0" l="0"/>
                                      </p:by>
                                    </p:animClr>
                                    <p:animClr clrSpc="hsl" dir="cw">
                                      <p:cBhvr>
                                        <p:cTn id="10" dur="500" fill="hold"/>
                                        <p:tgtEl>
                                          <p:spTgt spid="20484"/>
                                        </p:tgtEl>
                                        <p:attrNameLst>
                                          <p:attrName>fillcolor</p:attrName>
                                        </p:attrNameLst>
                                      </p:cBhvr>
                                      <p:by>
                                        <p:hsl h="-7199925" s="0" l="0"/>
                                      </p:by>
                                    </p:animClr>
                                    <p:animClr clrSpc="hsl" dir="cw">
                                      <p:cBhvr>
                                        <p:cTn id="11" dur="500" fill="hold"/>
                                        <p:tgtEl>
                                          <p:spTgt spid="20484"/>
                                        </p:tgtEl>
                                        <p:attrNameLst>
                                          <p:attrName>stroke.color</p:attrName>
                                        </p:attrNameLst>
                                      </p:cBhvr>
                                      <p:by>
                                        <p:hsl h="-7199925" s="0" l="0"/>
                                      </p:by>
                                    </p:animClr>
                                    <p:set>
                                      <p:cBhvr>
                                        <p:cTn id="12" dur="500" fill="hold"/>
                                        <p:tgtEl>
                                          <p:spTgt spid="20484"/>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169"/>
                                            </p:txEl>
                                          </p:spTgt>
                                        </p:tgtEl>
                                        <p:attrNameLst>
                                          <p:attrName>style.visibility</p:attrName>
                                        </p:attrNameLst>
                                      </p:cBhvr>
                                      <p:to>
                                        <p:strVal val="visible"/>
                                      </p:to>
                                    </p:set>
                                    <p:anim calcmode="lin" valueType="num">
                                      <p:cBhvr additive="base">
                                        <p:cTn id="23" dur="500" fill="hold"/>
                                        <p:tgtEl>
                                          <p:spTgt spid="4111">
                                            <p:txEl>
                                              <p:charRg st="0" end="16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169"/>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3"/>
          <p:cNvSpPr>
            <a:spLocks noGrp="1"/>
          </p:cNvSpPr>
          <p:nvPr>
            <p:ph idx="1"/>
          </p:nvPr>
        </p:nvSpPr>
        <p:spPr/>
        <p:txBody>
          <a:bodyPr vert="horz" wrap="square" lIns="91440" tIns="45720" rIns="91440" bIns="45720" anchor="t" anchorCtr="0"/>
          <a:p>
            <a:pPr>
              <a:lnSpc>
                <a:spcPct val="90000"/>
              </a:lnSpc>
            </a:pPr>
            <a:r>
              <a:rPr lang="en-US" altLang="en-US" sz="2400" b="1" dirty="0">
                <a:latin typeface="Times New Roman" panose="02020603050405020304" pitchFamily="18" charset="0"/>
              </a:rPr>
              <a:t>THỂ LỆ CUỘC THI:</a:t>
            </a:r>
            <a:endParaRPr lang="en-US" altLang="en-US" sz="2400" b="1" dirty="0">
              <a:latin typeface="Times New Roman" panose="02020603050405020304" pitchFamily="18" charset="0"/>
            </a:endParaRPr>
          </a:p>
          <a:p>
            <a:pPr>
              <a:lnSpc>
                <a:spcPct val="90000"/>
              </a:lnSpc>
              <a:buFontTx/>
              <a:buChar char="-"/>
            </a:pPr>
            <a:r>
              <a:rPr lang="en-US" altLang="en-US" sz="2400" dirty="0">
                <a:latin typeface="Times New Roman" panose="02020603050405020304" pitchFamily="18" charset="0"/>
              </a:rPr>
              <a:t>Lớp chia làm 3 nhóm.</a:t>
            </a:r>
            <a:endParaRPr lang="en-US" altLang="en-US" sz="2400" dirty="0">
              <a:latin typeface="Times New Roman" panose="02020603050405020304" pitchFamily="18" charset="0"/>
            </a:endParaRPr>
          </a:p>
          <a:p>
            <a:pPr>
              <a:lnSpc>
                <a:spcPct val="90000"/>
              </a:lnSpc>
              <a:buFontTx/>
              <a:buChar char="-"/>
            </a:pPr>
            <a:r>
              <a:rPr lang="en-US" altLang="en-US" sz="2400" dirty="0">
                <a:latin typeface="Times New Roman" panose="02020603050405020304" pitchFamily="18" charset="0"/>
              </a:rPr>
              <a:t>Phương tiện học tập nhóm: phiếu học tập.</a:t>
            </a:r>
            <a:endParaRPr lang="en-US" altLang="en-US" sz="2400" dirty="0">
              <a:latin typeface="Times New Roman" panose="02020603050405020304" pitchFamily="18" charset="0"/>
            </a:endParaRPr>
          </a:p>
          <a:p>
            <a:pPr>
              <a:lnSpc>
                <a:spcPct val="90000"/>
              </a:lnSpc>
              <a:buFontTx/>
              <a:buChar char="-"/>
            </a:pPr>
            <a:r>
              <a:rPr lang="en-US" altLang="en-US" sz="2400" dirty="0">
                <a:latin typeface="Times New Roman" panose="02020603050405020304" pitchFamily="18" charset="0"/>
              </a:rPr>
              <a:t>Nội dung: gói câu hỏi gồm 10 câu liên quan tới từ vựng, nghĩa từ, trường từ…  </a:t>
            </a:r>
            <a:endParaRPr lang="en-US" altLang="en-US" sz="2400" dirty="0">
              <a:latin typeface="Times New Roman" panose="02020603050405020304" pitchFamily="18" charset="0"/>
            </a:endParaRPr>
          </a:p>
          <a:p>
            <a:pPr>
              <a:lnSpc>
                <a:spcPct val="90000"/>
              </a:lnSpc>
              <a:buFontTx/>
              <a:buChar char="-"/>
            </a:pPr>
            <a:r>
              <a:rPr lang="en-US" altLang="en-US" sz="2400" dirty="0">
                <a:latin typeface="Times New Roman" panose="02020603050405020304" pitchFamily="18" charset="0"/>
              </a:rPr>
              <a:t>Hình thức tham gia: sau khi câu hỏi hiện trên máy chiếu, các nhóm thảo luận vào phiếu học tập và xung phong trả lời.Thời gian suy nghĩ cho 1 câu hỏi là 15 giây, sau 15 giây mà chưa có câu trả lời, hoặc trả lời sai thì phần trả lời thuộc về  bạn khác trong nhóm hoặc nhóm khác.</a:t>
            </a:r>
            <a:endParaRPr lang="en-US" altLang="en-US" sz="2400" dirty="0">
              <a:latin typeface="Times New Roman" panose="02020603050405020304" pitchFamily="18" charset="0"/>
            </a:endParaRPr>
          </a:p>
          <a:p>
            <a:pPr>
              <a:lnSpc>
                <a:spcPct val="90000"/>
              </a:lnSpc>
              <a:buFontTx/>
              <a:buChar char="-"/>
            </a:pPr>
            <a:r>
              <a:rPr lang="en-US" altLang="en-US" sz="2400" dirty="0">
                <a:latin typeface="Times New Roman" panose="02020603050405020304" pitchFamily="18" charset="0"/>
              </a:rPr>
              <a:t>Mỗi câu trả lời đúng được 5 điểm.</a:t>
            </a:r>
            <a:endParaRPr lang="en-US" altLang="en-US" sz="2400" dirty="0">
              <a:latin typeface="Times New Roman" panose="02020603050405020304" pitchFamily="18" charset="0"/>
            </a:endParaRPr>
          </a:p>
          <a:p>
            <a:pPr>
              <a:lnSpc>
                <a:spcPct val="90000"/>
              </a:lnSpc>
              <a:buFontTx/>
              <a:buChar char="-"/>
            </a:pPr>
            <a:r>
              <a:rPr lang="en-US" altLang="en-US" sz="2400" dirty="0">
                <a:latin typeface="Times New Roman" panose="02020603050405020304" pitchFamily="18" charset="0"/>
              </a:rPr>
              <a:t>Thư ký của lớp sẽ tính điểm cho mỗi nhóm ở mỗi phần thi.</a:t>
            </a:r>
            <a:endParaRPr lang="en-US" altLang="en-US" sz="2400" dirty="0">
              <a:latin typeface="Times New Roman" panose="02020603050405020304" pitchFamily="18" charset="0"/>
            </a:endParaRPr>
          </a:p>
        </p:txBody>
      </p:sp>
      <p:sp>
        <p:nvSpPr>
          <p:cNvPr id="3075" name="WordArt 4"/>
          <p:cNvSpPr>
            <a:spLocks noTextEdit="1"/>
          </p:cNvSpPr>
          <p:nvPr/>
        </p:nvSpPr>
        <p:spPr>
          <a:xfrm>
            <a:off x="457200" y="274638"/>
            <a:ext cx="8229600" cy="1143000"/>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out)">
                                      <p:cBhvr>
                                        <p:cTn id="7" dur="500"/>
                                        <p:tgtEl>
                                          <p:spTgt spid="3075"/>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3075"/>
                                        </p:tgtEl>
                                        <p:attrNameLst>
                                          <p:attrName>style.color</p:attrName>
                                        </p:attrNameLst>
                                      </p:cBhvr>
                                      <p:by>
                                        <p:hsl h="-7199925" s="0" l="0"/>
                                      </p:by>
                                    </p:animClr>
                                    <p:animClr clrSpc="hsl" dir="cw">
                                      <p:cBhvr>
                                        <p:cTn id="10" dur="500" fill="hold"/>
                                        <p:tgtEl>
                                          <p:spTgt spid="3075"/>
                                        </p:tgtEl>
                                        <p:attrNameLst>
                                          <p:attrName>fillcolor</p:attrName>
                                        </p:attrNameLst>
                                      </p:cBhvr>
                                      <p:by>
                                        <p:hsl h="-7199925" s="0" l="0"/>
                                      </p:by>
                                    </p:animClr>
                                    <p:animClr clrSpc="hsl" dir="cw">
                                      <p:cBhvr>
                                        <p:cTn id="11" dur="500" fill="hold"/>
                                        <p:tgtEl>
                                          <p:spTgt spid="3075"/>
                                        </p:tgtEl>
                                        <p:attrNameLst>
                                          <p:attrName>stroke.color</p:attrName>
                                        </p:attrNameLst>
                                      </p:cBhvr>
                                      <p:by>
                                        <p:hsl h="-7199925" s="0" l="0"/>
                                      </p:by>
                                    </p:animClr>
                                    <p:set>
                                      <p:cBhvr>
                                        <p:cTn id="12" dur="5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1507"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1508"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1509"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1510"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1511"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1513"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5</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Thuật ngữ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ngữ biểu thị khái niệm</a:t>
            </a:r>
            <a:r>
              <a:rPr lang="en-US" altLang="en-US" sz="2400" b="1" dirty="0">
                <a:latin typeface="Times New Roman" panose="02020603050405020304" pitchFamily="18" charset="0"/>
                <a:ea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..thường được dùng trong các văn bản</a:t>
            </a:r>
            <a:r>
              <a:rPr lang="en-US" altLang="en-US" sz="2400" b="1" dirty="0">
                <a:latin typeface="Times New Roman" panose="02020603050405020304" pitchFamily="18" charset="0"/>
                <a:ea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Khoa học công nghệ</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1508"/>
                                        </p:tgtEl>
                                        <p:attrNameLst>
                                          <p:attrName>style.color</p:attrName>
                                        </p:attrNameLst>
                                      </p:cBhvr>
                                      <p:by>
                                        <p:hsl h="-7199925" s="0" l="0"/>
                                      </p:by>
                                    </p:animClr>
                                    <p:animClr clrSpc="hsl" dir="cw">
                                      <p:cBhvr>
                                        <p:cTn id="10" dur="500" fill="hold"/>
                                        <p:tgtEl>
                                          <p:spTgt spid="21508"/>
                                        </p:tgtEl>
                                        <p:attrNameLst>
                                          <p:attrName>fillcolor</p:attrName>
                                        </p:attrNameLst>
                                      </p:cBhvr>
                                      <p:by>
                                        <p:hsl h="-7199925" s="0" l="0"/>
                                      </p:by>
                                    </p:animClr>
                                    <p:animClr clrSpc="hsl" dir="cw">
                                      <p:cBhvr>
                                        <p:cTn id="11" dur="500" fill="hold"/>
                                        <p:tgtEl>
                                          <p:spTgt spid="21508"/>
                                        </p:tgtEl>
                                        <p:attrNameLst>
                                          <p:attrName>stroke.color</p:attrName>
                                        </p:attrNameLst>
                                      </p:cBhvr>
                                      <p:by>
                                        <p:hsl h="-7199925" s="0" l="0"/>
                                      </p:by>
                                    </p:animClr>
                                    <p:set>
                                      <p:cBhvr>
                                        <p:cTn id="12" dur="500" fill="hold"/>
                                        <p:tgtEl>
                                          <p:spTgt spid="21508"/>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78"/>
                                            </p:txEl>
                                          </p:spTgt>
                                        </p:tgtEl>
                                        <p:attrNameLst>
                                          <p:attrName>style.visibility</p:attrName>
                                        </p:attrNameLst>
                                      </p:cBhvr>
                                      <p:to>
                                        <p:strVal val="visible"/>
                                      </p:to>
                                    </p:set>
                                    <p:anim calcmode="lin" valueType="num">
                                      <p:cBhvr additive="base">
                                        <p:cTn id="23" dur="500" fill="hold"/>
                                        <p:tgtEl>
                                          <p:spTgt spid="4111">
                                            <p:txEl>
                                              <p:charRg st="0" end="7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78"/>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2531"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2532"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2533"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2534"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2535"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2537"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6</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Thuật ngữ có vai trò rất quan trọng trong đời sống, nhất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trong giai đoạn hiện nay. Đúng hay sai?</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Đúng</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out)">
                                      <p:cBhvr>
                                        <p:cTn id="7" dur="500"/>
                                        <p:tgtEl>
                                          <p:spTgt spid="22532"/>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2532"/>
                                        </p:tgtEl>
                                        <p:attrNameLst>
                                          <p:attrName>style.color</p:attrName>
                                        </p:attrNameLst>
                                      </p:cBhvr>
                                      <p:by>
                                        <p:hsl h="-7199925" s="0" l="0"/>
                                      </p:by>
                                    </p:animClr>
                                    <p:animClr clrSpc="hsl" dir="cw">
                                      <p:cBhvr>
                                        <p:cTn id="10" dur="500" fill="hold"/>
                                        <p:tgtEl>
                                          <p:spTgt spid="22532"/>
                                        </p:tgtEl>
                                        <p:attrNameLst>
                                          <p:attrName>fillcolor</p:attrName>
                                        </p:attrNameLst>
                                      </p:cBhvr>
                                      <p:by>
                                        <p:hsl h="-7199925" s="0" l="0"/>
                                      </p:by>
                                    </p:animClr>
                                    <p:animClr clrSpc="hsl" dir="cw">
                                      <p:cBhvr>
                                        <p:cTn id="11" dur="500" fill="hold"/>
                                        <p:tgtEl>
                                          <p:spTgt spid="22532"/>
                                        </p:tgtEl>
                                        <p:attrNameLst>
                                          <p:attrName>stroke.color</p:attrName>
                                        </p:attrNameLst>
                                      </p:cBhvr>
                                      <p:by>
                                        <p:hsl h="-7199925" s="0" l="0"/>
                                      </p:by>
                                    </p:animClr>
                                    <p:set>
                                      <p:cBhvr>
                                        <p:cTn id="12" dur="500" fill="hold"/>
                                        <p:tgtEl>
                                          <p:spTgt spid="22532"/>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100"/>
                                            </p:txEl>
                                          </p:spTgt>
                                        </p:tgtEl>
                                        <p:attrNameLst>
                                          <p:attrName>style.visibility</p:attrName>
                                        </p:attrNameLst>
                                      </p:cBhvr>
                                      <p:to>
                                        <p:strVal val="visible"/>
                                      </p:to>
                                    </p:set>
                                    <p:anim calcmode="lin" valueType="num">
                                      <p:cBhvr additive="base">
                                        <p:cTn id="23" dur="500" fill="hold"/>
                                        <p:tgtEl>
                                          <p:spTgt spid="4111">
                                            <p:txEl>
                                              <p:charRg st="0" end="10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10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3555"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3556"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3557"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3558"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3559"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3561"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7</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Có 2 cách trau dồi vốn từ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457200" y="3124200"/>
            <a:ext cx="7239000" cy="22098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-Rèn luyện để nắm đầy đủ, chính xác nghĩa của từ v</a:t>
            </a:r>
            <a:r>
              <a:rPr lang="en-US" altLang="en-US" sz="2400" b="1" dirty="0">
                <a:latin typeface="Times New Roman" panose="02020603050405020304" pitchFamily="18" charset="0"/>
                <a:ea typeface="Times New Roman" panose="02020603050405020304" pitchFamily="18" charset="0"/>
              </a:rPr>
              <a:t>à</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 cách dùng từ.</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Rèn luyện để biết thêm những từ chưa biết,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Tăng vốn từ</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out)">
                                      <p:cBhvr>
                                        <p:cTn id="7" dur="500"/>
                                        <p:tgtEl>
                                          <p:spTgt spid="23556"/>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3556"/>
                                        </p:tgtEl>
                                        <p:attrNameLst>
                                          <p:attrName>style.color</p:attrName>
                                        </p:attrNameLst>
                                      </p:cBhvr>
                                      <p:by>
                                        <p:hsl h="-7199925" s="0" l="0"/>
                                      </p:by>
                                    </p:animClr>
                                    <p:animClr clrSpc="hsl" dir="cw">
                                      <p:cBhvr>
                                        <p:cTn id="10" dur="500" fill="hold"/>
                                        <p:tgtEl>
                                          <p:spTgt spid="23556"/>
                                        </p:tgtEl>
                                        <p:attrNameLst>
                                          <p:attrName>fillcolor</p:attrName>
                                        </p:attrNameLst>
                                      </p:cBhvr>
                                      <p:by>
                                        <p:hsl h="-7199925" s="0" l="0"/>
                                      </p:by>
                                    </p:animClr>
                                    <p:animClr clrSpc="hsl" dir="cw">
                                      <p:cBhvr>
                                        <p:cTn id="11" dur="500" fill="hold"/>
                                        <p:tgtEl>
                                          <p:spTgt spid="23556"/>
                                        </p:tgtEl>
                                        <p:attrNameLst>
                                          <p:attrName>stroke.color</p:attrName>
                                        </p:attrNameLst>
                                      </p:cBhvr>
                                      <p:by>
                                        <p:hsl h="-7199925" s="0" l="0"/>
                                      </p:by>
                                    </p:animClr>
                                    <p:set>
                                      <p:cBhvr>
                                        <p:cTn id="12" dur="500" fill="hold"/>
                                        <p:tgtEl>
                                          <p:spTgt spid="23556"/>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32"/>
                                            </p:txEl>
                                          </p:spTgt>
                                        </p:tgtEl>
                                        <p:attrNameLst>
                                          <p:attrName>style.visibility</p:attrName>
                                        </p:attrNameLst>
                                      </p:cBhvr>
                                      <p:to>
                                        <p:strVal val="visible"/>
                                      </p:to>
                                    </p:set>
                                    <p:anim calcmode="lin" valueType="num">
                                      <p:cBhvr additive="base">
                                        <p:cTn id="23" dur="500" fill="hold"/>
                                        <p:tgtEl>
                                          <p:spTgt spid="4111">
                                            <p:txEl>
                                              <p:charRg st="0" end="3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3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4579"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4580"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4581"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4582"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4583"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4585"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62375" y="17018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8</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Các từ: đồng hồ điện, đồng hồ xăng, đồng hồ nước; được dùng theo nghĩa chuyển. Đúng hay sai?</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Đúng</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out)">
                                      <p:cBhvr>
                                        <p:cTn id="7" dur="500"/>
                                        <p:tgtEl>
                                          <p:spTgt spid="24580"/>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4580"/>
                                        </p:tgtEl>
                                        <p:attrNameLst>
                                          <p:attrName>style.color</p:attrName>
                                        </p:attrNameLst>
                                      </p:cBhvr>
                                      <p:by>
                                        <p:hsl h="-7199925" s="0" l="0"/>
                                      </p:by>
                                    </p:animClr>
                                    <p:animClr clrSpc="hsl" dir="cw">
                                      <p:cBhvr>
                                        <p:cTn id="10" dur="500" fill="hold"/>
                                        <p:tgtEl>
                                          <p:spTgt spid="24580"/>
                                        </p:tgtEl>
                                        <p:attrNameLst>
                                          <p:attrName>fillcolor</p:attrName>
                                        </p:attrNameLst>
                                      </p:cBhvr>
                                      <p:by>
                                        <p:hsl h="-7199925" s="0" l="0"/>
                                      </p:by>
                                    </p:animClr>
                                    <p:animClr clrSpc="hsl" dir="cw">
                                      <p:cBhvr>
                                        <p:cTn id="11" dur="500" fill="hold"/>
                                        <p:tgtEl>
                                          <p:spTgt spid="24580"/>
                                        </p:tgtEl>
                                        <p:attrNameLst>
                                          <p:attrName>stroke.color</p:attrName>
                                        </p:attrNameLst>
                                      </p:cBhvr>
                                      <p:by>
                                        <p:hsl h="-7199925" s="0" l="0"/>
                                      </p:by>
                                    </p:animClr>
                                    <p:set>
                                      <p:cBhvr>
                                        <p:cTn id="12" dur="500" fill="hold"/>
                                        <p:tgtEl>
                                          <p:spTgt spid="24580"/>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93"/>
                                            </p:txEl>
                                          </p:spTgt>
                                        </p:tgtEl>
                                        <p:attrNameLst>
                                          <p:attrName>style.visibility</p:attrName>
                                        </p:attrNameLst>
                                      </p:cBhvr>
                                      <p:to>
                                        <p:strVal val="visible"/>
                                      </p:to>
                                    </p:set>
                                    <p:anim calcmode="lin" valueType="num">
                                      <p:cBhvr additive="base">
                                        <p:cTn id="23" dur="500" fill="hold"/>
                                        <p:tgtEl>
                                          <p:spTgt spid="4111">
                                            <p:txEl>
                                              <p:charRg st="0" end="9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9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5603"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5604"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5605"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5606"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5607"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5609"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733800" y="1752600"/>
            <a:ext cx="1647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9</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Các từ: x</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phòng, ô tô, ra-đi-ô, c</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phê, ca nô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mượn của các ngôn ngữ</a:t>
            </a:r>
            <a:r>
              <a:rPr lang="en-US" altLang="en-US" sz="2400" b="1" dirty="0">
                <a:latin typeface="Times New Roman" panose="02020603050405020304" pitchFamily="18" charset="0"/>
                <a:ea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Châu Âu</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out)">
                                      <p:cBhvr>
                                        <p:cTn id="7" dur="500"/>
                                        <p:tgtEl>
                                          <p:spTgt spid="25604"/>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5604"/>
                                        </p:tgtEl>
                                        <p:attrNameLst>
                                          <p:attrName>style.color</p:attrName>
                                        </p:attrNameLst>
                                      </p:cBhvr>
                                      <p:by>
                                        <p:hsl h="-7199925" s="0" l="0"/>
                                      </p:by>
                                    </p:animClr>
                                    <p:animClr clrSpc="hsl" dir="cw">
                                      <p:cBhvr>
                                        <p:cTn id="10" dur="500" fill="hold"/>
                                        <p:tgtEl>
                                          <p:spTgt spid="25604"/>
                                        </p:tgtEl>
                                        <p:attrNameLst>
                                          <p:attrName>fillcolor</p:attrName>
                                        </p:attrNameLst>
                                      </p:cBhvr>
                                      <p:by>
                                        <p:hsl h="-7199925" s="0" l="0"/>
                                      </p:by>
                                    </p:animClr>
                                    <p:animClr clrSpc="hsl" dir="cw">
                                      <p:cBhvr>
                                        <p:cTn id="11" dur="500" fill="hold"/>
                                        <p:tgtEl>
                                          <p:spTgt spid="25604"/>
                                        </p:tgtEl>
                                        <p:attrNameLst>
                                          <p:attrName>stroke.color</p:attrName>
                                        </p:attrNameLst>
                                      </p:cBhvr>
                                      <p:by>
                                        <p:hsl h="-7199925" s="0" l="0"/>
                                      </p:by>
                                    </p:animClr>
                                    <p:set>
                                      <p:cBhvr>
                                        <p:cTn id="12" dur="500" fill="hold"/>
                                        <p:tgtEl>
                                          <p:spTgt spid="25604"/>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77"/>
                                            </p:txEl>
                                          </p:spTgt>
                                        </p:tgtEl>
                                        <p:attrNameLst>
                                          <p:attrName>style.visibility</p:attrName>
                                        </p:attrNameLst>
                                      </p:cBhvr>
                                      <p:to>
                                        <p:strVal val="visible"/>
                                      </p:to>
                                    </p:set>
                                    <p:anim calcmode="lin" valueType="num">
                                      <p:cBhvr additive="base">
                                        <p:cTn id="23" dur="500" fill="hold"/>
                                        <p:tgtEl>
                                          <p:spTgt spid="4111">
                                            <p:txEl>
                                              <p:charRg st="0" end="7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77"/>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26627" name="AutoShape 3"/>
          <p:cNvSpPr/>
          <p:nvPr/>
        </p:nvSpPr>
        <p:spPr>
          <a:xfrm>
            <a:off x="0" y="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vi-VN" altLang="en-US" sz="1800" dirty="0">
              <a:latin typeface="Calibri" panose="020F0502020204030204" pitchFamily="34" charset="0"/>
              <a:ea typeface="Arial" panose="020B0604020202020204" pitchFamily="34" charset="0"/>
            </a:endParaRPr>
          </a:p>
        </p:txBody>
      </p:sp>
      <p:sp>
        <p:nvSpPr>
          <p:cNvPr id="26628" name="WordArt 4"/>
          <p:cNvSpPr>
            <a:spLocks noTextEdit="1"/>
          </p:cNvSpPr>
          <p:nvPr/>
        </p:nvSpPr>
        <p:spPr>
          <a:xfrm>
            <a:off x="2209800" y="533400"/>
            <a:ext cx="4891088" cy="547688"/>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THỬ TÀI CỦA BẠN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6629"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26630"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26631"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latin typeface="Calibri" panose="020F0502020204030204" pitchFamily="34" charset="0"/>
                <a:cs typeface="Arial" panose="020B0604020202020204" pitchFamily="34" charset="0"/>
              </a:rPr>
              <a:t>(</a:t>
            </a:r>
            <a:r>
              <a:rPr lang="en-US" altLang="en-US" sz="1200" dirty="0">
                <a:latin typeface=".VnTime" panose="020B7200000000000000" pitchFamily="34" charset="0"/>
                <a:cs typeface="Arial" panose="020B0604020202020204" pitchFamily="34" charset="0"/>
              </a:rPr>
              <a:t>Gâ phÝm </a:t>
            </a:r>
            <a:r>
              <a:rPr lang="en-US" altLang="en-US" sz="1200" dirty="0">
                <a:solidFill>
                  <a:srgbClr val="FF6600"/>
                </a:solidFill>
                <a:latin typeface=".VnTime" panose="020B7200000000000000" pitchFamily="34" charset="0"/>
                <a:cs typeface="Arial" panose="020B0604020202020204" pitchFamily="34" charset="0"/>
              </a:rPr>
              <a:t>ENTER</a:t>
            </a:r>
            <a:r>
              <a:rPr lang="en-US" altLang="en-US" sz="1200" dirty="0">
                <a:latin typeface=".VnTime" panose="020B7200000000000000" pitchFamily="34" charset="0"/>
                <a:cs typeface="Arial" panose="020B0604020202020204" pitchFamily="34" charset="0"/>
              </a:rPr>
              <a:t> ®Ó xem ®¸p ¸n)</a:t>
            </a:r>
            <a:endParaRPr lang="en-US" altLang="en-US" sz="1200" dirty="0">
              <a:latin typeface=".VnTime" panose="020B7200000000000000" pitchFamily="34" charset="0"/>
              <a:ea typeface="Arial" panose="020B0604020202020204"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6633"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673475" y="1701800"/>
            <a:ext cx="18256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800" b="1" dirty="0">
                <a:solidFill>
                  <a:srgbClr val="FF3300"/>
                </a:solidFill>
                <a:latin typeface="Times New Roman" panose="02020603050405020304" pitchFamily="18" charset="0"/>
                <a:cs typeface="Times New Roman" panose="02020603050405020304" pitchFamily="18" charset="0"/>
              </a:rPr>
              <a:t>Câu hỏi 10</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
        <p:nvSpPr>
          <p:cNvPr id="4111" name="Rectangle 15"/>
          <p:cNvSpPr/>
          <p:nvPr/>
        </p:nvSpPr>
        <p:spPr>
          <a:xfrm>
            <a:off x="381000" y="2362200"/>
            <a:ext cx="8534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Thạch nhũ, bazơ, ôxit,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thuật ngữ của môn</a:t>
            </a:r>
            <a:r>
              <a:rPr lang="en-US" altLang="en-US" sz="2400" b="1" dirty="0">
                <a:latin typeface="Times New Roman" panose="02020603050405020304" pitchFamily="18" charset="0"/>
                <a:ea typeface="Times New Roman" panose="02020603050405020304" pitchFamily="18" charset="0"/>
              </a:rPr>
              <a:t>…</a:t>
            </a:r>
            <a:endParaRPr lang="en-US" altLang="en-US" sz="2400" b="1" dirty="0">
              <a:latin typeface="Calibri" panose="020F0502020204030204" pitchFamily="34" charset="0"/>
              <a:ea typeface="Arial" panose="020B0604020202020204" pitchFamily="34" charset="0"/>
            </a:endParaRPr>
          </a:p>
        </p:txBody>
      </p:sp>
      <p:sp>
        <p:nvSpPr>
          <p:cNvPr id="4112" name="Oval 16"/>
          <p:cNvSpPr/>
          <p:nvPr/>
        </p:nvSpPr>
        <p:spPr>
          <a:xfrm>
            <a:off x="7848600" y="3581400"/>
            <a:ext cx="8255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66FFFF"/>
                </a:solidFill>
                <a:latin typeface=".VnAvant" pitchFamily="34" charset="0"/>
                <a:cs typeface="Arial" panose="020B0604020202020204" pitchFamily="34" charset="0"/>
              </a:rPr>
              <a:t>15</a:t>
            </a:r>
            <a:endParaRPr lang="en-US" altLang="en-US" sz="4000" b="1" dirty="0">
              <a:solidFill>
                <a:srgbClr val="66FFFF"/>
              </a:solidFill>
              <a:latin typeface=".VnAvant" pitchFamily="34" charset="0"/>
              <a:ea typeface="Arial" panose="020B0604020202020204"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600" dirty="0">
                <a:latin typeface="Calibri" panose="020F0502020204030204" pitchFamily="34" charset="0"/>
                <a:cs typeface="Arial" panose="020B0604020202020204" pitchFamily="34" charset="0"/>
              </a:rPr>
              <a:t>Start</a:t>
            </a:r>
            <a:endParaRPr lang="en-US" altLang="en-US" sz="1600" dirty="0">
              <a:latin typeface="Calibri" panose="020F0502020204030204" pitchFamily="34" charset="0"/>
              <a:ea typeface="Arial" panose="020B0604020202020204" pitchFamily="34" charset="0"/>
            </a:endParaRPr>
          </a:p>
        </p:txBody>
      </p:sp>
      <p:sp>
        <p:nvSpPr>
          <p:cNvPr id="4114" name="AutoShape 18"/>
          <p:cNvSpPr/>
          <p:nvPr/>
        </p:nvSpPr>
        <p:spPr>
          <a:xfrm>
            <a:off x="3124200" y="3540125"/>
            <a:ext cx="3254375"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Địa lý, Hóa học</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out)">
                                      <p:cBhvr>
                                        <p:cTn id="7" dur="500"/>
                                        <p:tgtEl>
                                          <p:spTgt spid="26628"/>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26628"/>
                                        </p:tgtEl>
                                        <p:attrNameLst>
                                          <p:attrName>style.color</p:attrName>
                                        </p:attrNameLst>
                                      </p:cBhvr>
                                      <p:by>
                                        <p:hsl h="-7199925" s="0" l="0"/>
                                      </p:by>
                                    </p:animClr>
                                    <p:animClr clrSpc="hsl" dir="cw">
                                      <p:cBhvr>
                                        <p:cTn id="10" dur="500" fill="hold"/>
                                        <p:tgtEl>
                                          <p:spTgt spid="26628"/>
                                        </p:tgtEl>
                                        <p:attrNameLst>
                                          <p:attrName>fillcolor</p:attrName>
                                        </p:attrNameLst>
                                      </p:cBhvr>
                                      <p:by>
                                        <p:hsl h="-7199925" s="0" l="0"/>
                                      </p:by>
                                    </p:animClr>
                                    <p:animClr clrSpc="hsl" dir="cw">
                                      <p:cBhvr>
                                        <p:cTn id="11" dur="500" fill="hold"/>
                                        <p:tgtEl>
                                          <p:spTgt spid="26628"/>
                                        </p:tgtEl>
                                        <p:attrNameLst>
                                          <p:attrName>stroke.color</p:attrName>
                                        </p:attrNameLst>
                                      </p:cBhvr>
                                      <p:by>
                                        <p:hsl h="-7199925" s="0" l="0"/>
                                      </p:by>
                                    </p:animClr>
                                    <p:set>
                                      <p:cBhvr>
                                        <p:cTn id="12" dur="500" fill="hold"/>
                                        <p:tgtEl>
                                          <p:spTgt spid="26628"/>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45"/>
                                            </p:txEl>
                                          </p:spTgt>
                                        </p:tgtEl>
                                        <p:attrNameLst>
                                          <p:attrName>style.visibility</p:attrName>
                                        </p:attrNameLst>
                                      </p:cBhvr>
                                      <p:to>
                                        <p:strVal val="visible"/>
                                      </p:to>
                                    </p:set>
                                    <p:anim calcmode="lin" valueType="num">
                                      <p:cBhvr additive="base">
                                        <p:cTn id="23" dur="500" fill="hold"/>
                                        <p:tgtEl>
                                          <p:spTgt spid="4111">
                                            <p:txEl>
                                              <p:charRg st="0" end="4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4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p:txBody>
          <a:bodyPr vert="horz" wrap="square" lIns="91440" tIns="45720" rIns="91440" bIns="45720" anchor="ctr" anchorCtr="0"/>
          <a:p>
            <a:endParaRPr lang="vi-VN" altLang="en-US" dirty="0"/>
          </a:p>
        </p:txBody>
      </p:sp>
      <p:sp>
        <p:nvSpPr>
          <p:cNvPr id="27651" name="Rectangle 3"/>
          <p:cNvSpPr>
            <a:spLocks noGrp="1"/>
          </p:cNvSpPr>
          <p:nvPr>
            <p:ph idx="1"/>
          </p:nvPr>
        </p:nvSpPr>
        <p:spPr/>
        <p:txBody>
          <a:bodyPr vert="horz" wrap="square" lIns="91440" tIns="45720" rIns="91440" bIns="45720" anchor="t" anchorCtr="0"/>
          <a:p>
            <a:endParaRPr lang="vi-V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p:nvPr/>
        </p:nvSpPr>
        <p:spPr>
          <a:xfrm>
            <a:off x="2819400" y="381000"/>
            <a:ext cx="35814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latin typeface="Times New Roman" panose="02020603050405020304" pitchFamily="18" charset="0"/>
              </a:rPr>
              <a:t>Sự phát triển từ vựng</a:t>
            </a:r>
            <a:endParaRPr lang="en-US" altLang="en-US" sz="2800" b="1" dirty="0">
              <a:latin typeface="Times New Roman" panose="02020603050405020304" pitchFamily="18" charset="0"/>
            </a:endParaRPr>
          </a:p>
        </p:txBody>
      </p:sp>
      <p:sp>
        <p:nvSpPr>
          <p:cNvPr id="28675" name="Rectangle 3"/>
          <p:cNvSpPr/>
          <p:nvPr/>
        </p:nvSpPr>
        <p:spPr>
          <a:xfrm>
            <a:off x="990600" y="2362200"/>
            <a:ext cx="2590800" cy="838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Phát triển về nghĩa</a:t>
            </a:r>
            <a:endParaRPr lang="en-US" altLang="en-US" sz="2400" b="1" dirty="0">
              <a:latin typeface="Times New Roman" panose="02020603050405020304" pitchFamily="18" charset="0"/>
            </a:endParaRPr>
          </a:p>
        </p:txBody>
      </p:sp>
      <p:sp>
        <p:nvSpPr>
          <p:cNvPr id="28676" name="Rectangle 4"/>
          <p:cNvSpPr/>
          <p:nvPr/>
        </p:nvSpPr>
        <p:spPr>
          <a:xfrm>
            <a:off x="4648200" y="2286000"/>
            <a:ext cx="3124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Phát triển về số lượng</a:t>
            </a:r>
            <a:endParaRPr lang="en-US" altLang="en-US" sz="2400" b="1" dirty="0">
              <a:latin typeface="Times New Roman" panose="02020603050405020304" pitchFamily="18" charset="0"/>
            </a:endParaRPr>
          </a:p>
        </p:txBody>
      </p:sp>
      <p:sp>
        <p:nvSpPr>
          <p:cNvPr id="28677" name="Line 5"/>
          <p:cNvSpPr/>
          <p:nvPr/>
        </p:nvSpPr>
        <p:spPr>
          <a:xfrm flipV="1">
            <a:off x="2971800" y="1295400"/>
            <a:ext cx="1524000" cy="990600"/>
          </a:xfrm>
          <a:prstGeom prst="line">
            <a:avLst/>
          </a:prstGeom>
          <a:ln w="38100" cap="flat" cmpd="sng">
            <a:solidFill>
              <a:schemeClr val="tx1"/>
            </a:solidFill>
            <a:prstDash val="solid"/>
            <a:headEnd type="none" w="med" len="med"/>
            <a:tailEnd type="none" w="med" len="med"/>
          </a:ln>
        </p:spPr>
      </p:sp>
      <p:sp>
        <p:nvSpPr>
          <p:cNvPr id="28678" name="Line 6"/>
          <p:cNvSpPr/>
          <p:nvPr/>
        </p:nvSpPr>
        <p:spPr>
          <a:xfrm>
            <a:off x="4495800" y="1295400"/>
            <a:ext cx="1295400" cy="914400"/>
          </a:xfrm>
          <a:prstGeom prst="line">
            <a:avLst/>
          </a:prstGeom>
          <a:ln w="38100" cap="flat" cmpd="sng">
            <a:solidFill>
              <a:schemeClr val="tx1"/>
            </a:solidFill>
            <a:prstDash val="solid"/>
            <a:headEnd type="none" w="med" len="med"/>
            <a:tailEnd type="none" w="med" len="med"/>
          </a:ln>
        </p:spPr>
      </p:sp>
      <p:sp>
        <p:nvSpPr>
          <p:cNvPr id="28679" name="Rectangle 7"/>
          <p:cNvSpPr/>
          <p:nvPr/>
        </p:nvSpPr>
        <p:spPr>
          <a:xfrm>
            <a:off x="4038600" y="3657600"/>
            <a:ext cx="1524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Tạo từ mới</a:t>
            </a:r>
            <a:endParaRPr lang="en-US" altLang="en-US" sz="2400" b="1" dirty="0">
              <a:latin typeface="Times New Roman" panose="02020603050405020304" pitchFamily="18" charset="0"/>
            </a:endParaRPr>
          </a:p>
        </p:txBody>
      </p:sp>
      <p:sp>
        <p:nvSpPr>
          <p:cNvPr id="28680" name="Rectangle 8"/>
          <p:cNvSpPr/>
          <p:nvPr/>
        </p:nvSpPr>
        <p:spPr>
          <a:xfrm>
            <a:off x="6248400" y="3581400"/>
            <a:ext cx="2209800" cy="990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Vay mượn ngôn</a:t>
            </a:r>
            <a:endParaRPr lang="en-US" altLang="en-US" sz="2400" b="1" dirty="0">
              <a:latin typeface="Times New Roman" panose="02020603050405020304" pitchFamily="18" charset="0"/>
            </a:endParaRPr>
          </a:p>
          <a:p>
            <a:pPr marL="0" lvl="0" indent="0" algn="ctr">
              <a:spcBef>
                <a:spcPct val="0"/>
              </a:spcBef>
              <a:buNone/>
            </a:pPr>
            <a:r>
              <a:rPr lang="en-US" altLang="en-US" sz="2400" b="1" dirty="0">
                <a:latin typeface="Times New Roman" panose="02020603050405020304" pitchFamily="18" charset="0"/>
              </a:rPr>
              <a:t> ngữ nước ngoài</a:t>
            </a:r>
            <a:endParaRPr lang="en-US" altLang="en-US" sz="2400" b="1" dirty="0">
              <a:latin typeface="Times New Roman" panose="02020603050405020304" pitchFamily="18" charset="0"/>
            </a:endParaRPr>
          </a:p>
        </p:txBody>
      </p:sp>
      <p:sp>
        <p:nvSpPr>
          <p:cNvPr id="28681" name="Rectangle 9"/>
          <p:cNvSpPr/>
          <p:nvPr/>
        </p:nvSpPr>
        <p:spPr>
          <a:xfrm>
            <a:off x="533400" y="3810000"/>
            <a:ext cx="12192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Thêm</a:t>
            </a:r>
            <a:endParaRPr lang="en-US" altLang="en-US" sz="2400" b="1" dirty="0">
              <a:latin typeface="Times New Roman" panose="02020603050405020304" pitchFamily="18" charset="0"/>
            </a:endParaRPr>
          </a:p>
          <a:p>
            <a:pPr marL="0" lvl="0" indent="0" algn="ctr">
              <a:spcBef>
                <a:spcPct val="0"/>
              </a:spcBef>
              <a:buNone/>
            </a:pPr>
            <a:r>
              <a:rPr lang="en-US" altLang="en-US" sz="2400" b="1" dirty="0">
                <a:latin typeface="Times New Roman" panose="02020603050405020304" pitchFamily="18" charset="0"/>
              </a:rPr>
              <a:t> nghĩa</a:t>
            </a:r>
            <a:endParaRPr lang="en-US" altLang="en-US" sz="2400" b="1" dirty="0">
              <a:latin typeface="Times New Roman" panose="02020603050405020304" pitchFamily="18" charset="0"/>
            </a:endParaRPr>
          </a:p>
        </p:txBody>
      </p:sp>
      <p:sp>
        <p:nvSpPr>
          <p:cNvPr id="28682" name="Rectangle 10"/>
          <p:cNvSpPr/>
          <p:nvPr/>
        </p:nvSpPr>
        <p:spPr>
          <a:xfrm>
            <a:off x="2362200" y="3733800"/>
            <a:ext cx="1143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Chuyển </a:t>
            </a:r>
            <a:endParaRPr lang="en-US" altLang="en-US" sz="2400" b="1" dirty="0">
              <a:latin typeface="Times New Roman" panose="02020603050405020304" pitchFamily="18" charset="0"/>
            </a:endParaRPr>
          </a:p>
          <a:p>
            <a:pPr marL="0" lvl="0" indent="0" algn="ctr">
              <a:spcBef>
                <a:spcPct val="0"/>
              </a:spcBef>
              <a:buNone/>
            </a:pPr>
            <a:r>
              <a:rPr lang="en-US" altLang="en-US" sz="2400" b="1" dirty="0">
                <a:latin typeface="Times New Roman" panose="02020603050405020304" pitchFamily="18" charset="0"/>
              </a:rPr>
              <a:t>nghĩa</a:t>
            </a:r>
            <a:endParaRPr lang="en-US" altLang="en-US" sz="2400" b="1" dirty="0">
              <a:latin typeface="Times New Roman" panose="02020603050405020304" pitchFamily="18" charset="0"/>
            </a:endParaRPr>
          </a:p>
        </p:txBody>
      </p:sp>
      <p:sp>
        <p:nvSpPr>
          <p:cNvPr id="28683" name="Rectangle 11"/>
          <p:cNvSpPr/>
          <p:nvPr/>
        </p:nvSpPr>
        <p:spPr>
          <a:xfrm>
            <a:off x="4572000" y="5105400"/>
            <a:ext cx="1828800" cy="838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Từ Hán Việt</a:t>
            </a:r>
            <a:endParaRPr lang="en-US" altLang="en-US" sz="2400" b="1" dirty="0">
              <a:latin typeface="Times New Roman" panose="02020603050405020304" pitchFamily="18" charset="0"/>
            </a:endParaRPr>
          </a:p>
        </p:txBody>
      </p:sp>
      <p:sp>
        <p:nvSpPr>
          <p:cNvPr id="28684" name="Rectangle 12"/>
          <p:cNvSpPr/>
          <p:nvPr/>
        </p:nvSpPr>
        <p:spPr>
          <a:xfrm>
            <a:off x="7162800" y="5029200"/>
            <a:ext cx="1371600" cy="990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latin typeface="Times New Roman" panose="02020603050405020304" pitchFamily="18" charset="0"/>
              </a:rPr>
              <a:t>Ngôn ngữ</a:t>
            </a:r>
            <a:endParaRPr lang="en-US" altLang="en-US" sz="2400" b="1" dirty="0">
              <a:latin typeface="Times New Roman" panose="02020603050405020304" pitchFamily="18" charset="0"/>
            </a:endParaRPr>
          </a:p>
          <a:p>
            <a:pPr marL="0" lvl="0" indent="0" algn="ctr">
              <a:spcBef>
                <a:spcPct val="0"/>
              </a:spcBef>
              <a:buNone/>
            </a:pPr>
            <a:r>
              <a:rPr lang="en-US" altLang="en-US" sz="2400" b="1" dirty="0">
                <a:latin typeface="Times New Roman" panose="02020603050405020304" pitchFamily="18" charset="0"/>
              </a:rPr>
              <a:t>Châu Âu</a:t>
            </a:r>
            <a:endParaRPr lang="en-US" altLang="en-US" sz="2400" b="1" dirty="0">
              <a:latin typeface="Times New Roman" panose="02020603050405020304" pitchFamily="18" charset="0"/>
            </a:endParaRPr>
          </a:p>
        </p:txBody>
      </p:sp>
      <p:sp>
        <p:nvSpPr>
          <p:cNvPr id="28685" name="Line 13"/>
          <p:cNvSpPr/>
          <p:nvPr/>
        </p:nvSpPr>
        <p:spPr>
          <a:xfrm flipH="1">
            <a:off x="4572000" y="3200400"/>
            <a:ext cx="1219200" cy="457200"/>
          </a:xfrm>
          <a:prstGeom prst="line">
            <a:avLst/>
          </a:prstGeom>
          <a:ln w="38100" cap="flat" cmpd="sng">
            <a:solidFill>
              <a:schemeClr val="tx1"/>
            </a:solidFill>
            <a:prstDash val="solid"/>
            <a:headEnd type="none" w="med" len="med"/>
            <a:tailEnd type="none" w="med" len="med"/>
          </a:ln>
        </p:spPr>
      </p:sp>
      <p:sp>
        <p:nvSpPr>
          <p:cNvPr id="28686" name="Line 14"/>
          <p:cNvSpPr/>
          <p:nvPr/>
        </p:nvSpPr>
        <p:spPr>
          <a:xfrm>
            <a:off x="5791200" y="3200400"/>
            <a:ext cx="1371600" cy="381000"/>
          </a:xfrm>
          <a:prstGeom prst="line">
            <a:avLst/>
          </a:prstGeom>
          <a:ln w="38100" cap="flat" cmpd="sng">
            <a:solidFill>
              <a:schemeClr val="tx1"/>
            </a:solidFill>
            <a:prstDash val="solid"/>
            <a:headEnd type="none" w="med" len="med"/>
            <a:tailEnd type="none" w="med" len="med"/>
          </a:ln>
        </p:spPr>
      </p:sp>
      <p:sp>
        <p:nvSpPr>
          <p:cNvPr id="28687" name="Line 17"/>
          <p:cNvSpPr/>
          <p:nvPr/>
        </p:nvSpPr>
        <p:spPr>
          <a:xfrm flipH="1">
            <a:off x="6019800" y="4572000"/>
            <a:ext cx="1219200" cy="533400"/>
          </a:xfrm>
          <a:prstGeom prst="line">
            <a:avLst/>
          </a:prstGeom>
          <a:ln w="38100" cap="flat" cmpd="sng">
            <a:solidFill>
              <a:schemeClr val="tx1"/>
            </a:solidFill>
            <a:prstDash val="solid"/>
            <a:headEnd type="none" w="med" len="med"/>
            <a:tailEnd type="none" w="med" len="med"/>
          </a:ln>
        </p:spPr>
      </p:sp>
      <p:sp>
        <p:nvSpPr>
          <p:cNvPr id="28688" name="Line 18"/>
          <p:cNvSpPr/>
          <p:nvPr/>
        </p:nvSpPr>
        <p:spPr>
          <a:xfrm>
            <a:off x="7162800" y="4572000"/>
            <a:ext cx="838200" cy="457200"/>
          </a:xfrm>
          <a:prstGeom prst="line">
            <a:avLst/>
          </a:prstGeom>
          <a:ln w="38100" cap="flat" cmpd="sng">
            <a:solidFill>
              <a:schemeClr val="tx1"/>
            </a:solidFill>
            <a:prstDash val="solid"/>
            <a:headEnd type="none" w="med" len="med"/>
            <a:tailEnd type="none" w="med" len="med"/>
          </a:ln>
        </p:spPr>
      </p:sp>
      <p:sp>
        <p:nvSpPr>
          <p:cNvPr id="28689" name="Line 19"/>
          <p:cNvSpPr/>
          <p:nvPr/>
        </p:nvSpPr>
        <p:spPr>
          <a:xfrm flipV="1">
            <a:off x="1143000" y="3200400"/>
            <a:ext cx="990600" cy="533400"/>
          </a:xfrm>
          <a:prstGeom prst="line">
            <a:avLst/>
          </a:prstGeom>
          <a:ln w="38100" cap="flat" cmpd="sng">
            <a:solidFill>
              <a:schemeClr val="tx1"/>
            </a:solidFill>
            <a:prstDash val="solid"/>
            <a:headEnd type="none" w="med" len="med"/>
            <a:tailEnd type="none" w="med" len="med"/>
          </a:ln>
        </p:spPr>
      </p:sp>
      <p:sp>
        <p:nvSpPr>
          <p:cNvPr id="28690" name="Line 20"/>
          <p:cNvSpPr/>
          <p:nvPr/>
        </p:nvSpPr>
        <p:spPr>
          <a:xfrm>
            <a:off x="2133600" y="3200400"/>
            <a:ext cx="762000" cy="533400"/>
          </a:xfrm>
          <a:prstGeom prst="line">
            <a:avLst/>
          </a:prstGeom>
          <a:ln w="38100" cap="flat" cmpd="sng">
            <a:solidFill>
              <a:schemeClr val="tx1"/>
            </a:solidFill>
            <a:prstDash val="solid"/>
            <a:headEnd type="none" w="med" len="med"/>
            <a:tailEnd type="none" w="med" len="med"/>
          </a:ln>
        </p:spPr>
      </p:sp>
      <p:sp>
        <p:nvSpPr>
          <p:cNvPr id="28691" name="Rectangle 21"/>
          <p:cNvSpPr/>
          <p:nvPr/>
        </p:nvSpPr>
        <p:spPr>
          <a:xfrm>
            <a:off x="1066800" y="5029200"/>
            <a:ext cx="1143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rPr>
              <a:t>Ẩn dụ</a:t>
            </a:r>
            <a:endParaRPr lang="en-US" altLang="en-US" sz="2400" b="1" dirty="0">
              <a:latin typeface="Times New Roman" panose="02020603050405020304" pitchFamily="18" charset="0"/>
            </a:endParaRPr>
          </a:p>
        </p:txBody>
      </p:sp>
      <p:sp>
        <p:nvSpPr>
          <p:cNvPr id="28692" name="Rectangle 22"/>
          <p:cNvSpPr/>
          <p:nvPr/>
        </p:nvSpPr>
        <p:spPr>
          <a:xfrm>
            <a:off x="2819400" y="5029200"/>
            <a:ext cx="11430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rPr>
              <a:t>Hoán dụ</a:t>
            </a:r>
            <a:endParaRPr lang="en-US" altLang="en-US" sz="2400" b="1" dirty="0">
              <a:latin typeface="Times New Roman" panose="02020603050405020304" pitchFamily="18" charset="0"/>
            </a:endParaRPr>
          </a:p>
        </p:txBody>
      </p:sp>
      <p:sp>
        <p:nvSpPr>
          <p:cNvPr id="28693" name="Line 23"/>
          <p:cNvSpPr/>
          <p:nvPr/>
        </p:nvSpPr>
        <p:spPr>
          <a:xfrm flipV="1">
            <a:off x="1752600" y="4648200"/>
            <a:ext cx="990600" cy="381000"/>
          </a:xfrm>
          <a:prstGeom prst="line">
            <a:avLst/>
          </a:prstGeom>
          <a:ln w="38100" cap="flat" cmpd="sng">
            <a:solidFill>
              <a:schemeClr val="tx1"/>
            </a:solidFill>
            <a:prstDash val="solid"/>
            <a:headEnd type="none" w="med" len="med"/>
            <a:tailEnd type="none" w="med" len="med"/>
          </a:ln>
        </p:spPr>
      </p:sp>
      <p:sp>
        <p:nvSpPr>
          <p:cNvPr id="28694" name="Line 24"/>
          <p:cNvSpPr/>
          <p:nvPr/>
        </p:nvSpPr>
        <p:spPr>
          <a:xfrm>
            <a:off x="2667000" y="4648200"/>
            <a:ext cx="762000" cy="381000"/>
          </a:xfrm>
          <a:prstGeom prst="line">
            <a:avLst/>
          </a:prstGeom>
          <a:ln w="38100" cap="flat" cmpd="sng">
            <a:solidFill>
              <a:schemeClr val="tx1"/>
            </a:solidFill>
            <a:prstDash val="solid"/>
            <a:headEnd type="none" w="med" len="med"/>
            <a:tailEnd type="non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ctr" anchorCtr="0"/>
          <a:p>
            <a:endParaRPr lang="vi-VN" altLang="en-US" dirty="0"/>
          </a:p>
        </p:txBody>
      </p:sp>
      <p:sp>
        <p:nvSpPr>
          <p:cNvPr id="29699" name="Rectangle 3"/>
          <p:cNvSpPr>
            <a:spLocks noGrp="1"/>
          </p:cNvSpPr>
          <p:nvPr>
            <p:ph idx="1"/>
          </p:nvPr>
        </p:nvSpPr>
        <p:spPr/>
        <p:txBody>
          <a:bodyPr vert="horz" wrap="square" lIns="91440" tIns="45720" rIns="91440" bIns="45720" anchor="t" anchorCtr="0"/>
          <a:p>
            <a:endParaRPr lang="vi-V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idx="1"/>
          </p:nvPr>
        </p:nvSpPr>
        <p:spPr/>
        <p:txBody>
          <a:bodyPr vert="horz" wrap="square" lIns="91440" tIns="45720" rIns="91440" bIns="45720" anchor="t" anchorCtr="0"/>
          <a:p>
            <a:pPr>
              <a:lnSpc>
                <a:spcPct val="90000"/>
              </a:lnSpc>
            </a:pPr>
            <a:r>
              <a:rPr lang="en-US" altLang="en-US" sz="2400" b="1" dirty="0">
                <a:latin typeface="Times New Roman" panose="02020603050405020304" pitchFamily="18" charset="0"/>
              </a:rPr>
              <a:t>THỂ LỆ CUỘC THI:</a:t>
            </a:r>
            <a:endParaRPr lang="en-US" altLang="en-US" sz="2400" b="1" dirty="0">
              <a:latin typeface="Times New Roman" panose="02020603050405020304" pitchFamily="18" charset="0"/>
            </a:endParaRPr>
          </a:p>
          <a:p>
            <a:pPr>
              <a:lnSpc>
                <a:spcPct val="90000"/>
              </a:lnSpc>
            </a:pPr>
            <a:r>
              <a:rPr lang="en-US" altLang="en-US" sz="2400" dirty="0">
                <a:latin typeface="Times New Roman" panose="02020603050405020304" pitchFamily="18" charset="0"/>
              </a:rPr>
              <a:t>Lớp chia làm 3 nhóm.</a:t>
            </a:r>
            <a:endParaRPr lang="en-US" altLang="en-US" sz="2400" dirty="0">
              <a:latin typeface="Times New Roman" panose="02020603050405020304" pitchFamily="18" charset="0"/>
            </a:endParaRPr>
          </a:p>
          <a:p>
            <a:pPr>
              <a:lnSpc>
                <a:spcPct val="90000"/>
              </a:lnSpc>
            </a:pPr>
            <a:r>
              <a:rPr lang="en-US" altLang="en-US" sz="2400" dirty="0">
                <a:latin typeface="Times New Roman" panose="02020603050405020304" pitchFamily="18" charset="0"/>
              </a:rPr>
              <a:t>Phương tiện học tập nhóm: phiếu học tập.</a:t>
            </a:r>
            <a:endParaRPr lang="en-US" altLang="en-US" sz="2400" dirty="0">
              <a:latin typeface="Times New Roman" panose="02020603050405020304" pitchFamily="18" charset="0"/>
            </a:endParaRPr>
          </a:p>
          <a:p>
            <a:pPr>
              <a:lnSpc>
                <a:spcPct val="90000"/>
              </a:lnSpc>
            </a:pPr>
            <a:r>
              <a:rPr lang="en-US" altLang="en-US" sz="2400" dirty="0">
                <a:latin typeface="Times New Roman" panose="02020603050405020304" pitchFamily="18" charset="0"/>
              </a:rPr>
              <a:t>Nội dung: gói câu hỏi gồm 5 câu liên quan tới các biện pháp tu từ từ vựng. Mỗi câu hỏi nằm trong 1 nụ hoa.</a:t>
            </a:r>
            <a:endParaRPr lang="en-US" altLang="en-US" sz="2400" dirty="0">
              <a:latin typeface="Times New Roman" panose="02020603050405020304" pitchFamily="18" charset="0"/>
            </a:endParaRPr>
          </a:p>
          <a:p>
            <a:pPr>
              <a:lnSpc>
                <a:spcPct val="90000"/>
              </a:lnSpc>
            </a:pPr>
            <a:r>
              <a:rPr lang="en-US" altLang="en-US" sz="2400" dirty="0">
                <a:latin typeface="Times New Roman" panose="02020603050405020304" pitchFamily="18" charset="0"/>
              </a:rPr>
              <a:t>Hình thức tham gia: Các nhóm xung phong trả lời trước.  Sau khi câu hỏi hiện trên máy chiếu, các nhóm thảo luận vào phiếu học tập và trả lời.Thời gian suy nghĩ cho 1 câu hỏi là 15 giây, sau 15 giây mà chưa có câu trả lời, hoặc trả lời sai thì phần trả lời thuộc về  bạn khác trong nhóm hoặc nhóm khác.</a:t>
            </a:r>
            <a:endParaRPr lang="en-US" altLang="en-US" sz="2400" dirty="0">
              <a:latin typeface="Times New Roman" panose="02020603050405020304" pitchFamily="18" charset="0"/>
            </a:endParaRPr>
          </a:p>
          <a:p>
            <a:pPr>
              <a:lnSpc>
                <a:spcPct val="90000"/>
              </a:lnSpc>
            </a:pPr>
            <a:r>
              <a:rPr lang="en-US" altLang="en-US" sz="2400" dirty="0">
                <a:latin typeface="Times New Roman" panose="02020603050405020304" pitchFamily="18" charset="0"/>
              </a:rPr>
              <a:t>Mỗi câu trả lời đúng được 5 điểm và 1 bông hoa sẽ nở.</a:t>
            </a:r>
            <a:endParaRPr lang="en-US" altLang="en-US" sz="2400" dirty="0">
              <a:latin typeface="Times New Roman" panose="02020603050405020304" pitchFamily="18" charset="0"/>
            </a:endParaRPr>
          </a:p>
          <a:p>
            <a:pPr>
              <a:lnSpc>
                <a:spcPct val="90000"/>
              </a:lnSpc>
            </a:pPr>
            <a:r>
              <a:rPr lang="en-US" altLang="en-US" sz="2400" dirty="0">
                <a:latin typeface="Times New Roman" panose="02020603050405020304" pitchFamily="18" charset="0"/>
              </a:rPr>
              <a:t>Thư ký của lớp sẽ tính điểm cho mỗi nhóm.</a:t>
            </a:r>
            <a:endParaRPr lang="en-US" altLang="en-US" sz="2400" dirty="0">
              <a:latin typeface="Times New Roman" panose="02020603050405020304" pitchFamily="18" charset="0"/>
            </a:endParaRPr>
          </a:p>
        </p:txBody>
      </p:sp>
      <p:sp>
        <p:nvSpPr>
          <p:cNvPr id="30723" name="Rectangle 4"/>
          <p:cNvSpPr>
            <a:spLocks noGrp="1"/>
          </p:cNvSpPr>
          <p:nvPr>
            <p:ph type="title"/>
          </p:nvPr>
        </p:nvSpPr>
        <p:spPr/>
        <p:txBody>
          <a:bodyPr vert="horz" wrap="square" lIns="91440" tIns="45720" rIns="91440" bIns="45720" anchor="ctr" anchorCtr="0"/>
          <a:p>
            <a:r>
              <a:rPr lang="en-US" altLang="en-US" sz="4800" b="1" dirty="0">
                <a:solidFill>
                  <a:srgbClr val="FF0000"/>
                </a:solidFill>
                <a:latin typeface="Times New Roman" panose="02020603050405020304" pitchFamily="18" charset="0"/>
              </a:rPr>
              <a:t>GIÚP CÂY NỞ HOA</a:t>
            </a:r>
            <a:endParaRPr lang="en-US" altLang="en-US" sz="4800" b="1" dirty="0">
              <a:solidFill>
                <a:srgbClr val="FF000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p:txBody>
          <a:bodyPr vert="horz" wrap="square" lIns="91440" tIns="45720" rIns="91440" bIns="45720" anchor="ctr" anchorCtr="0"/>
          <a:p>
            <a:endParaRPr lang="vi-VN" altLang="en-US" dirty="0"/>
          </a:p>
        </p:txBody>
      </p:sp>
      <p:sp>
        <p:nvSpPr>
          <p:cNvPr id="4099" name="AutoShape 3"/>
          <p:cNvSpPr/>
          <p:nvPr/>
        </p:nvSpPr>
        <p:spPr>
          <a:xfrm>
            <a:off x="0" y="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4100"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4101"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4102"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4103"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2"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4110" name="Rectangle 14"/>
          <p:cNvSpPr/>
          <p:nvPr/>
        </p:nvSpPr>
        <p:spPr>
          <a:xfrm>
            <a:off x="3805238" y="1701800"/>
            <a:ext cx="1563687"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1</a:t>
            </a:r>
            <a:endParaRPr lang="en-US" altLang="en-US" sz="2800" b="1" dirty="0">
              <a:solidFill>
                <a:srgbClr val="FF3300"/>
              </a:solidFill>
            </a:endParaRPr>
          </a:p>
        </p:txBody>
      </p:sp>
      <p:sp>
        <p:nvSpPr>
          <p:cNvPr id="4111" name="Rectangle 15"/>
          <p:cNvSpPr/>
          <p:nvPr/>
        </p:nvSpPr>
        <p:spPr>
          <a:xfrm>
            <a:off x="381000" y="2362200"/>
            <a:ext cx="8534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 I.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đơn, từ phức?</a:t>
            </a:r>
            <a:endParaRPr lang="en-US" altLang="en-US" sz="2400" b="1" dirty="0">
              <a:latin typeface="Times New Roman" panose="02020603050405020304" pitchFamily="18" charset="0"/>
              <a:ea typeface="Times New Roman" panose="02020603050405020304" pitchFamily="18" charset="0"/>
            </a:endParaRPr>
          </a:p>
        </p:txBody>
      </p:sp>
      <p:sp>
        <p:nvSpPr>
          <p:cNvPr id="4112" name="Oval 16"/>
          <p:cNvSpPr/>
          <p:nvPr/>
        </p:nvSpPr>
        <p:spPr>
          <a:xfrm>
            <a:off x="79248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381000" y="3505200"/>
            <a:ext cx="73914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Từ đơn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chỉ gồm có 1 tiếng có nghĩa.</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 Từ phức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gồm có 2 hoặc nhiều tiếng có nghĩa</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      tạo 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out)">
                                      <p:cBhvr>
                                        <p:cTn id="7" dur="500"/>
                                        <p:tgtEl>
                                          <p:spTgt spid="4100"/>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4100"/>
                                        </p:tgtEl>
                                        <p:attrNameLst>
                                          <p:attrName>style.color</p:attrName>
                                        </p:attrNameLst>
                                      </p:cBhvr>
                                      <p:by>
                                        <p:hsl h="-7199925" s="0" l="0"/>
                                      </p:by>
                                    </p:animClr>
                                    <p:animClr clrSpc="hsl" dir="cw">
                                      <p:cBhvr>
                                        <p:cTn id="10" dur="500" fill="hold"/>
                                        <p:tgtEl>
                                          <p:spTgt spid="4100"/>
                                        </p:tgtEl>
                                        <p:attrNameLst>
                                          <p:attrName>fillcolor</p:attrName>
                                        </p:attrNameLst>
                                      </p:cBhvr>
                                      <p:by>
                                        <p:hsl h="-7199925" s="0" l="0"/>
                                      </p:by>
                                    </p:animClr>
                                    <p:animClr clrSpc="hsl" dir="cw">
                                      <p:cBhvr>
                                        <p:cTn id="11" dur="500" fill="hold"/>
                                        <p:tgtEl>
                                          <p:spTgt spid="4100"/>
                                        </p:tgtEl>
                                        <p:attrNameLst>
                                          <p:attrName>stroke.color</p:attrName>
                                        </p:attrNameLst>
                                      </p:cBhvr>
                                      <p:by>
                                        <p:hsl h="-7199925" s="0" l="0"/>
                                      </p:by>
                                    </p:animClr>
                                    <p:set>
                                      <p:cBhvr>
                                        <p:cTn id="12" dur="500" fill="hold"/>
                                        <p:tgtEl>
                                          <p:spTgt spid="4100"/>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10"/>
                                        </p:tgtEl>
                                        <p:attrNameLst>
                                          <p:attrName>style.visibility</p:attrName>
                                        </p:attrNameLst>
                                      </p:cBhvr>
                                      <p:to>
                                        <p:strVal val="visible"/>
                                      </p:to>
                                    </p:set>
                                    <p:anim calcmode="lin" valueType="num">
                                      <p:cBhvr additive="base">
                                        <p:cTn id="17" dur="500" fill="hold"/>
                                        <p:tgtEl>
                                          <p:spTgt spid="4110"/>
                                        </p:tgtEl>
                                        <p:attrNameLst>
                                          <p:attrName>ppt_x</p:attrName>
                                        </p:attrNameLst>
                                      </p:cBhvr>
                                      <p:tavLst>
                                        <p:tav tm="0">
                                          <p:val>
                                            <p:strVal val="#ppt_x"/>
                                          </p:val>
                                        </p:tav>
                                        <p:tav tm="100000">
                                          <p:val>
                                            <p:strVal val="#ppt_x"/>
                                          </p:val>
                                        </p:tav>
                                      </p:tavLst>
                                    </p:anim>
                                    <p:anim calcmode="lin" valueType="num">
                                      <p:cBhvr additive="base">
                                        <p:cTn id="1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11">
                                            <p:txEl>
                                              <p:charRg st="0" end="29"/>
                                            </p:txEl>
                                          </p:spTgt>
                                        </p:tgtEl>
                                        <p:attrNameLst>
                                          <p:attrName>style.visibility</p:attrName>
                                        </p:attrNameLst>
                                      </p:cBhvr>
                                      <p:to>
                                        <p:strVal val="visible"/>
                                      </p:to>
                                    </p:set>
                                    <p:anim calcmode="lin" valueType="num">
                                      <p:cBhvr additive="base">
                                        <p:cTn id="23" dur="500" fill="hold"/>
                                        <p:tgtEl>
                                          <p:spTgt spid="4111">
                                            <p:txEl>
                                              <p:charRg st="0" end="2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11">
                                            <p:txEl>
                                              <p:charRg st="0" end="29"/>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1000"/>
                                  </p:stCondLst>
                                  <p:childTnLst>
                                    <p:set>
                                      <p:cBhvr>
                                        <p:cTn id="27"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4113"/>
                                        </p:tgtEl>
                                        <p:attrNameLst>
                                          <p:attrName>style.color</p:attrName>
                                        </p:attrNameLst>
                                      </p:cBhvr>
                                      <p:to>
                                        <a:schemeClr val="accent2"/>
                                      </p:to>
                                    </p:animClr>
                                    <p:animClr clrSpc="rgb" dir="cw">
                                      <p:cBhvr>
                                        <p:cTn id="32" dur="500" fill="hold"/>
                                        <p:tgtEl>
                                          <p:spTgt spid="4113"/>
                                        </p:tgtEl>
                                        <p:attrNameLst>
                                          <p:attrName>fillcolor</p:attrName>
                                        </p:attrNameLst>
                                      </p:cBhvr>
                                      <p:to>
                                        <a:schemeClr val="accent2"/>
                                      </p:to>
                                    </p:animClr>
                                    <p:set>
                                      <p:cBhvr>
                                        <p:cTn id="33" dur="500" fill="hold"/>
                                        <p:tgtEl>
                                          <p:spTgt spid="4113"/>
                                        </p:tgtEl>
                                        <p:attrNameLst>
                                          <p:attrName>fill.type</p:attrName>
                                        </p:attrNameLst>
                                      </p:cBhvr>
                                      <p:to>
                                        <p:strVal val="solid"/>
                                      </p:to>
                                    </p:set>
                                    <p:set>
                                      <p:cBhvr>
                                        <p:cTn id="34" dur="500" fill="hold"/>
                                        <p:tgtEl>
                                          <p:spTgt spid="41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7" name="thoi gian bat dau.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14"/>
                                        </p:tgtEl>
                                        <p:attrNameLst>
                                          <p:attrName>style.visibility</p:attrName>
                                        </p:attrNameLst>
                                      </p:cBhvr>
                                      <p:to>
                                        <p:strVal val="visible"/>
                                      </p:to>
                                    </p:set>
                                    <p:animEffect transition="in" filter="fade">
                                      <p:cBhvr>
                                        <p:cTn id="39" dur="500"/>
                                        <p:tgtEl>
                                          <p:spTgt spid="4114"/>
                                        </p:tgtEl>
                                      </p:cBhvr>
                                    </p:animEffect>
                                  </p:childTnLst>
                                  <p:subTnLst>
                                    <p:audio>
                                      <p:cMediaNode>
                                        <p:cTn display="0" masterRel="sameClick">
                                          <p:stCondLst>
                                            <p:cond evt="begin" delay="0">
                                              <p:tn val="37"/>
                                            </p:cond>
                                          </p:stCondLst>
                                          <p:endCondLst>
                                            <p:cond evt="onStopAudio" delay="0">
                                              <p:tgtEl>
                                                <p:sldTgt/>
                                              </p:tgtEl>
                                            </p:cond>
                                          </p:endCondLst>
                                        </p:cTn>
                                        <p:tgtEl>
                                          <p:sndTgt r:embed="rId8" name="chimes.wav"/>
                                        </p:tgtEl>
                                      </p:cMediaNode>
                                    </p:audio>
                                  </p:subTnLst>
                                </p:cTn>
                              </p:par>
                            </p:childTnLst>
                          </p:cTn>
                        </p:par>
                        <p:par>
                          <p:cTn id="40" fill="hold">
                            <p:stCondLst>
                              <p:cond delay="500"/>
                            </p:stCondLst>
                            <p:childTnLst>
                              <p:par>
                                <p:cTn id="41" presetID="22" presetClass="emph" presetSubtype="0" repeatCount="indefinite" fill="hold" nodeType="afterEffect">
                                  <p:stCondLst>
                                    <p:cond delay="0"/>
                                  </p:stCondLst>
                                  <p:childTnLst>
                                    <p:animClr clrSpc="hsl" dir="cw">
                                      <p:cBhvr override="childStyle">
                                        <p:cTn id="42" dur="500" fill="hold"/>
                                        <p:tgtEl>
                                          <p:spTgt spid="4114"/>
                                        </p:tgtEl>
                                        <p:attrNameLst>
                                          <p:attrName>style.color</p:attrName>
                                        </p:attrNameLst>
                                      </p:cBhvr>
                                      <p:by>
                                        <p:hsl h="-7199925" s="0" l="0"/>
                                      </p:by>
                                    </p:animClr>
                                    <p:animClr clrSpc="hsl" dir="cw">
                                      <p:cBhvr>
                                        <p:cTn id="43" dur="500" fill="hold"/>
                                        <p:tgtEl>
                                          <p:spTgt spid="4114"/>
                                        </p:tgtEl>
                                        <p:attrNameLst>
                                          <p:attrName>fillcolor</p:attrName>
                                        </p:attrNameLst>
                                      </p:cBhvr>
                                      <p:by>
                                        <p:hsl h="-7199925" s="0" l="0"/>
                                      </p:by>
                                    </p:animClr>
                                    <p:animClr clrSpc="hsl" dir="cw">
                                      <p:cBhvr>
                                        <p:cTn id="44" dur="500" fill="hold"/>
                                        <p:tgtEl>
                                          <p:spTgt spid="4114"/>
                                        </p:tgtEl>
                                        <p:attrNameLst>
                                          <p:attrName>stroke.color</p:attrName>
                                        </p:attrNameLst>
                                      </p:cBhvr>
                                      <p:by>
                                        <p:hsl h="-7199925" s="0" l="0"/>
                                      </p:by>
                                    </p:animClr>
                                    <p:set>
                                      <p:cBhvr>
                                        <p:cTn id="45"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10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134" fill="hold"/>
                                        <p:tgtEl>
                                          <p:spTgt spid="4105"/>
                                        </p:tgtEl>
                                      </p:cBhvr>
                                    </p:cmd>
                                  </p:childTnLst>
                                </p:cTn>
                              </p:par>
                            </p:childTnLst>
                          </p:cTn>
                        </p:par>
                      </p:childTnLst>
                    </p:cTn>
                  </p:par>
                </p:childTnLst>
              </p:cTn>
              <p:nextCondLst>
                <p:cond evt="onClick" delay="0">
                  <p:tgtEl>
                    <p:spTgt spid="4105"/>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0" grpId="0"/>
      <p:bldP spid="4112" grpId="0" animBg="1"/>
      <p:bldP spid="4114" grpId="0" animBg="1"/>
      <p:bldP spid="41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381000" y="457200"/>
            <a:ext cx="8229600" cy="762000"/>
          </a:xfrm>
        </p:spPr>
        <p:txBody>
          <a:bodyPr vert="horz" wrap="square" lIns="91440" tIns="45720" rIns="91440" bIns="45720" anchor="ctr" anchorCtr="0"/>
          <a:p>
            <a:pPr eaLnBrk="1" hangingPunct="1"/>
            <a:r>
              <a:rPr lang="en-US" altLang="en-US" sz="4000" b="1" dirty="0">
                <a:solidFill>
                  <a:srgbClr val="0033CC"/>
                </a:solidFill>
                <a:latin typeface="Times New Roman" panose="02020603050405020304" pitchFamily="18" charset="0"/>
                <a:cs typeface="Times New Roman" panose="02020603050405020304" pitchFamily="18" charset="0"/>
              </a:rPr>
              <a:t>Trò chơi: “Giúp cây nở hoa”</a:t>
            </a:r>
            <a:endParaRPr lang="en-US" altLang="en-US" sz="4000" b="1" dirty="0">
              <a:solidFill>
                <a:srgbClr val="0033CC"/>
              </a:solidFill>
              <a:latin typeface="Times New Roman" panose="02020603050405020304" pitchFamily="18" charset="0"/>
              <a:ea typeface="Times New Roman" panose="02020603050405020304" pitchFamily="18" charset="0"/>
            </a:endParaRPr>
          </a:p>
        </p:txBody>
      </p:sp>
      <p:pic>
        <p:nvPicPr>
          <p:cNvPr id="31747" name="Picture 3" descr="redvine"/>
          <p:cNvPicPr>
            <a:picLocks noChangeAspect="1"/>
          </p:cNvPicPr>
          <p:nvPr/>
        </p:nvPicPr>
        <p:blipFill>
          <a:blip r:embed="rId1"/>
          <a:stretch>
            <a:fillRect/>
          </a:stretch>
        </p:blipFill>
        <p:spPr>
          <a:xfrm>
            <a:off x="304800" y="-152400"/>
            <a:ext cx="4486275" cy="504825"/>
          </a:xfrm>
          <a:prstGeom prst="rect">
            <a:avLst/>
          </a:prstGeom>
          <a:noFill/>
          <a:ln w="9525">
            <a:noFill/>
          </a:ln>
        </p:spPr>
      </p:pic>
      <p:pic>
        <p:nvPicPr>
          <p:cNvPr id="31748" name="Picture 4" descr="redvine"/>
          <p:cNvPicPr>
            <a:picLocks noChangeAspect="1"/>
          </p:cNvPicPr>
          <p:nvPr/>
        </p:nvPicPr>
        <p:blipFill>
          <a:blip r:embed="rId1"/>
          <a:stretch>
            <a:fillRect/>
          </a:stretch>
        </p:blipFill>
        <p:spPr>
          <a:xfrm>
            <a:off x="4343400" y="6505575"/>
            <a:ext cx="4486275" cy="504825"/>
          </a:xfrm>
          <a:prstGeom prst="rect">
            <a:avLst/>
          </a:prstGeom>
          <a:noFill/>
          <a:ln w="9525">
            <a:noFill/>
          </a:ln>
        </p:spPr>
      </p:pic>
      <p:pic>
        <p:nvPicPr>
          <p:cNvPr id="31749" name="Picture 5" descr="redvine"/>
          <p:cNvPicPr>
            <a:picLocks noChangeAspect="1"/>
          </p:cNvPicPr>
          <p:nvPr/>
        </p:nvPicPr>
        <p:blipFill>
          <a:blip r:embed="rId2"/>
          <a:stretch>
            <a:fillRect/>
          </a:stretch>
        </p:blipFill>
        <p:spPr>
          <a:xfrm>
            <a:off x="-504825" y="304800"/>
            <a:ext cx="504825" cy="5867400"/>
          </a:xfrm>
          <a:prstGeom prst="rect">
            <a:avLst/>
          </a:prstGeom>
          <a:noFill/>
          <a:ln w="9525">
            <a:noFill/>
          </a:ln>
        </p:spPr>
      </p:pic>
      <p:pic>
        <p:nvPicPr>
          <p:cNvPr id="31750" name="Picture 6" descr="redvine"/>
          <p:cNvPicPr>
            <a:picLocks noChangeAspect="1"/>
          </p:cNvPicPr>
          <p:nvPr/>
        </p:nvPicPr>
        <p:blipFill>
          <a:blip r:embed="rId2"/>
          <a:stretch>
            <a:fillRect/>
          </a:stretch>
        </p:blipFill>
        <p:spPr>
          <a:xfrm>
            <a:off x="8639175" y="381000"/>
            <a:ext cx="504825" cy="6477000"/>
          </a:xfrm>
          <a:prstGeom prst="rect">
            <a:avLst/>
          </a:prstGeom>
          <a:noFill/>
          <a:ln w="9525">
            <a:noFill/>
          </a:ln>
        </p:spPr>
      </p:pic>
      <p:pic>
        <p:nvPicPr>
          <p:cNvPr id="31751" name="Picture 7"/>
          <p:cNvPicPr>
            <a:picLocks noChangeAspect="1"/>
          </p:cNvPicPr>
          <p:nvPr/>
        </p:nvPicPr>
        <p:blipFill>
          <a:blip r:embed="rId3"/>
          <a:srcRect l="38126" t="35417" r="20625" b="17708"/>
          <a:stretch>
            <a:fillRect/>
          </a:stretch>
        </p:blipFill>
        <p:spPr>
          <a:xfrm>
            <a:off x="2286000" y="3636963"/>
            <a:ext cx="4724400" cy="3221037"/>
          </a:xfrm>
          <a:prstGeom prst="rect">
            <a:avLst/>
          </a:prstGeom>
          <a:noFill/>
          <a:ln w="9525">
            <a:noFill/>
          </a:ln>
        </p:spPr>
      </p:pic>
      <p:pic>
        <p:nvPicPr>
          <p:cNvPr id="31752" name="Picture 8" descr="redvine"/>
          <p:cNvPicPr>
            <a:picLocks noChangeAspect="1"/>
          </p:cNvPicPr>
          <p:nvPr/>
        </p:nvPicPr>
        <p:blipFill>
          <a:blip r:embed="rId1"/>
          <a:stretch>
            <a:fillRect/>
          </a:stretch>
        </p:blipFill>
        <p:spPr>
          <a:xfrm>
            <a:off x="0" y="6505575"/>
            <a:ext cx="4486275" cy="504825"/>
          </a:xfrm>
          <a:prstGeom prst="rect">
            <a:avLst/>
          </a:prstGeom>
          <a:noFill/>
          <a:ln w="9525">
            <a:noFill/>
          </a:ln>
        </p:spPr>
      </p:pic>
      <p:sp>
        <p:nvSpPr>
          <p:cNvPr id="31753" name="WordArt 9"/>
          <p:cNvSpPr>
            <a:spLocks noTextEdit="1"/>
          </p:cNvSpPr>
          <p:nvPr/>
        </p:nvSpPr>
        <p:spPr>
          <a:xfrm>
            <a:off x="1752600" y="5562600"/>
            <a:ext cx="304800" cy="647700"/>
          </a:xfrm>
          <a:prstGeom prst="rect">
            <a:avLst/>
          </a:prstGeom>
        </p:spPr>
        <p:txBody>
          <a:bodyPr wrap="none" fromWordArt="1">
            <a:prstTxWarp prst="textPlain">
              <a:avLst>
                <a:gd name="adj" fmla="val 50000"/>
              </a:avLst>
            </a:prstTxWarp>
            <a:normAutofit/>
          </a:bodyPr>
          <a:p>
            <a:pPr algn="ctr"/>
            <a:r>
              <a:rPr lang="en-US" sz="3600">
                <a:ln w="38100" cap="flat" cmpd="sng">
                  <a:solidFill>
                    <a:srgbClr val="0033CC"/>
                  </a:solidFill>
                  <a:prstDash val="solid"/>
                  <a:headEnd type="none" w="med" len="med"/>
                  <a:tailEnd type="none" w="med" len="med"/>
                </a:ln>
                <a:solidFill>
                  <a:srgbClr val="FF0000"/>
                </a:solidFill>
                <a:effectLst>
                  <a:outerShdw dist="45791" dir="2021404" algn="ctr" rotWithShape="0">
                    <a:srgbClr val="9999FF"/>
                  </a:outerShdw>
                </a:effectLst>
                <a:latin typeface="Arial" panose="020B0604020202020204" pitchFamily="34" charset="0"/>
                <a:ea typeface="Arial" panose="020B0604020202020204" pitchFamily="34" charset="0"/>
              </a:rPr>
              <a:t>1</a:t>
            </a:r>
            <a:endParaRPr lang="en-US" sz="3600">
              <a:ln w="38100" cap="flat" cmpd="sng">
                <a:solidFill>
                  <a:srgbClr val="0033CC"/>
                </a:solidFill>
                <a:prstDash val="solid"/>
                <a:headEnd type="none" w="med" len="med"/>
                <a:tailEnd type="none" w="med" len="med"/>
              </a:ln>
              <a:solidFill>
                <a:srgbClr val="FF0000"/>
              </a:solidFill>
              <a:effectLst>
                <a:outerShdw dist="45791" dir="2021404" algn="ctr" rotWithShape="0">
                  <a:srgbClr val="9999FF"/>
                </a:outerShdw>
              </a:effectLst>
              <a:latin typeface="Arial" panose="020B0604020202020204" pitchFamily="34" charset="0"/>
              <a:ea typeface="Arial" panose="020B0604020202020204" pitchFamily="34" charset="0"/>
            </a:endParaRPr>
          </a:p>
        </p:txBody>
      </p:sp>
      <p:sp>
        <p:nvSpPr>
          <p:cNvPr id="31754" name="WordArt 10"/>
          <p:cNvSpPr>
            <a:spLocks noTextEdit="1"/>
          </p:cNvSpPr>
          <p:nvPr/>
        </p:nvSpPr>
        <p:spPr>
          <a:xfrm>
            <a:off x="1981200" y="4267200"/>
            <a:ext cx="304800" cy="647700"/>
          </a:xfrm>
          <a:prstGeom prst="rect">
            <a:avLst/>
          </a:prstGeom>
        </p:spPr>
        <p:txBody>
          <a:bodyPr wrap="none" fromWordArt="1">
            <a:prstTxWarp prst="textPlain">
              <a:avLst>
                <a:gd name="adj" fmla="val 50000"/>
              </a:avLst>
            </a:prstTxWarp>
            <a:normAutofit/>
          </a:bodyPr>
          <a:p>
            <a:pPr algn="ctr"/>
            <a:r>
              <a:rPr lang="en-US" sz="3600">
                <a:ln w="38100" cap="flat" cmpd="sng">
                  <a:solidFill>
                    <a:srgbClr val="660066"/>
                  </a:solidFill>
                  <a:prstDash val="solid"/>
                  <a:headEnd type="none" w="med" len="med"/>
                  <a:tailEnd type="none" w="med" len="med"/>
                </a:ln>
                <a:solidFill>
                  <a:srgbClr val="FF00FF"/>
                </a:solidFill>
                <a:effectLst>
                  <a:outerShdw dist="45791" dir="2021404" algn="ctr" rotWithShape="0">
                    <a:srgbClr val="9999FF"/>
                  </a:outerShdw>
                </a:effectLst>
                <a:latin typeface="Arial" panose="020B0604020202020204" pitchFamily="34" charset="0"/>
                <a:ea typeface="Arial" panose="020B0604020202020204" pitchFamily="34" charset="0"/>
              </a:rPr>
              <a:t>2</a:t>
            </a:r>
            <a:endParaRPr lang="en-US" sz="3600">
              <a:ln w="38100" cap="flat" cmpd="sng">
                <a:solidFill>
                  <a:srgbClr val="660066"/>
                </a:solidFill>
                <a:prstDash val="solid"/>
                <a:headEnd type="none" w="med" len="med"/>
                <a:tailEnd type="none" w="med" len="med"/>
              </a:ln>
              <a:solidFill>
                <a:srgbClr val="FF00FF"/>
              </a:solidFill>
              <a:effectLst>
                <a:outerShdw dist="45791" dir="2021404" algn="ctr" rotWithShape="0">
                  <a:srgbClr val="9999FF"/>
                </a:outerShdw>
              </a:effectLst>
              <a:latin typeface="Arial" panose="020B0604020202020204" pitchFamily="34" charset="0"/>
              <a:ea typeface="Arial" panose="020B0604020202020204" pitchFamily="34" charset="0"/>
            </a:endParaRPr>
          </a:p>
        </p:txBody>
      </p:sp>
      <p:sp>
        <p:nvSpPr>
          <p:cNvPr id="31755" name="WordArt 11"/>
          <p:cNvSpPr>
            <a:spLocks noTextEdit="1"/>
          </p:cNvSpPr>
          <p:nvPr/>
        </p:nvSpPr>
        <p:spPr>
          <a:xfrm>
            <a:off x="3429000" y="3200400"/>
            <a:ext cx="304800" cy="647700"/>
          </a:xfrm>
          <a:prstGeom prst="rect">
            <a:avLst/>
          </a:prstGeom>
        </p:spPr>
        <p:txBody>
          <a:bodyPr wrap="none" fromWordArt="1">
            <a:prstTxWarp prst="textPlain">
              <a:avLst>
                <a:gd name="adj" fmla="val 50000"/>
              </a:avLst>
            </a:prstTxWarp>
            <a:normAutofit/>
          </a:bodyPr>
          <a:p>
            <a:pPr algn="ctr"/>
            <a:r>
              <a:rPr lang="en-US" sz="3600">
                <a:ln w="38100" cap="flat" cmpd="sng">
                  <a:solidFill>
                    <a:srgbClr val="FF0000"/>
                  </a:solidFill>
                  <a:prstDash val="solid"/>
                  <a:headEnd type="none" w="med" len="med"/>
                  <a:tailEnd type="none" w="med" len="med"/>
                </a:ln>
                <a:solidFill>
                  <a:srgbClr val="0000FF"/>
                </a:solidFill>
                <a:effectLst>
                  <a:outerShdw dist="45791" dir="2021404" algn="ctr" rotWithShape="0">
                    <a:srgbClr val="9999FF"/>
                  </a:outerShdw>
                </a:effectLst>
                <a:latin typeface="Arial" panose="020B0604020202020204" pitchFamily="34" charset="0"/>
                <a:ea typeface="Arial" panose="020B0604020202020204" pitchFamily="34" charset="0"/>
              </a:rPr>
              <a:t>3</a:t>
            </a:r>
            <a:endParaRPr lang="en-US" sz="3600">
              <a:ln w="38100" cap="flat" cmpd="sng">
                <a:solidFill>
                  <a:srgbClr val="FF0000"/>
                </a:solidFill>
                <a:prstDash val="solid"/>
                <a:headEnd type="none" w="med" len="med"/>
                <a:tailEnd type="none" w="med" len="med"/>
              </a:ln>
              <a:solidFill>
                <a:srgbClr val="0000FF"/>
              </a:solidFill>
              <a:effectLst>
                <a:outerShdw dist="45791" dir="2021404" algn="ctr" rotWithShape="0">
                  <a:srgbClr val="9999FF"/>
                </a:outerShdw>
              </a:effectLst>
              <a:latin typeface="Arial" panose="020B0604020202020204" pitchFamily="34" charset="0"/>
              <a:ea typeface="Arial" panose="020B0604020202020204" pitchFamily="34" charset="0"/>
            </a:endParaRPr>
          </a:p>
        </p:txBody>
      </p:sp>
      <p:sp>
        <p:nvSpPr>
          <p:cNvPr id="31756" name="WordArt 12"/>
          <p:cNvSpPr>
            <a:spLocks noTextEdit="1"/>
          </p:cNvSpPr>
          <p:nvPr/>
        </p:nvSpPr>
        <p:spPr>
          <a:xfrm>
            <a:off x="5181600" y="3124200"/>
            <a:ext cx="381000" cy="609600"/>
          </a:xfrm>
          <a:prstGeom prst="rect">
            <a:avLst/>
          </a:prstGeom>
        </p:spPr>
        <p:txBody>
          <a:bodyPr wrap="none" fromWordArt="1">
            <a:prstTxWarp prst="textPlain">
              <a:avLst>
                <a:gd name="adj" fmla="val 50000"/>
              </a:avLst>
            </a:prstTxWarp>
            <a:normAutofit/>
          </a:bodyPr>
          <a:p>
            <a:pPr algn="ctr"/>
            <a:r>
              <a:rPr lang="en-US" sz="3600">
                <a:ln w="38100" cap="flat" cmpd="sng">
                  <a:solidFill>
                    <a:srgbClr val="0033CC"/>
                  </a:solidFill>
                  <a:prstDash val="solid"/>
                  <a:headEnd type="none" w="med" len="med"/>
                  <a:tailEnd type="none" w="med" len="med"/>
                </a:ln>
                <a:solidFill>
                  <a:srgbClr val="FF00FF"/>
                </a:solidFill>
                <a:effectLst>
                  <a:outerShdw dist="45791" dir="2021404" algn="ctr" rotWithShape="0">
                    <a:srgbClr val="9999FF"/>
                  </a:outerShdw>
                </a:effectLst>
                <a:latin typeface="Arial" panose="020B0604020202020204" pitchFamily="34" charset="0"/>
                <a:ea typeface="Arial" panose="020B0604020202020204" pitchFamily="34" charset="0"/>
              </a:rPr>
              <a:t>4</a:t>
            </a:r>
            <a:endParaRPr lang="en-US" sz="3600">
              <a:ln w="38100" cap="flat" cmpd="sng">
                <a:solidFill>
                  <a:srgbClr val="0033CC"/>
                </a:solidFill>
                <a:prstDash val="solid"/>
                <a:headEnd type="none" w="med" len="med"/>
                <a:tailEnd type="none" w="med" len="med"/>
              </a:ln>
              <a:solidFill>
                <a:srgbClr val="FF00FF"/>
              </a:solidFill>
              <a:effectLst>
                <a:outerShdw dist="45791" dir="2021404" algn="ctr" rotWithShape="0">
                  <a:srgbClr val="9999FF"/>
                </a:outerShdw>
              </a:effectLst>
              <a:latin typeface="Arial" panose="020B0604020202020204" pitchFamily="34" charset="0"/>
              <a:ea typeface="Arial" panose="020B0604020202020204" pitchFamily="34" charset="0"/>
            </a:endParaRPr>
          </a:p>
        </p:txBody>
      </p:sp>
      <p:sp>
        <p:nvSpPr>
          <p:cNvPr id="31757" name="WordArt 13"/>
          <p:cNvSpPr>
            <a:spLocks noTextEdit="1"/>
          </p:cNvSpPr>
          <p:nvPr/>
        </p:nvSpPr>
        <p:spPr>
          <a:xfrm>
            <a:off x="6553200" y="4114800"/>
            <a:ext cx="457200" cy="723900"/>
          </a:xfrm>
          <a:prstGeom prst="rect">
            <a:avLst/>
          </a:prstGeom>
        </p:spPr>
        <p:txBody>
          <a:bodyPr wrap="none" fromWordArt="1">
            <a:prstTxWarp prst="textPlain">
              <a:avLst>
                <a:gd name="adj" fmla="val 50000"/>
              </a:avLst>
            </a:prstTxWarp>
            <a:normAutofit/>
          </a:bodyPr>
          <a:p>
            <a:pPr algn="ctr"/>
            <a:r>
              <a:rPr lang="en-US" sz="3600">
                <a:ln w="38100" cap="flat" cmpd="sng">
                  <a:solidFill>
                    <a:schemeClr val="bg1"/>
                  </a:solidFill>
                  <a:prstDash val="solid"/>
                  <a:headEnd type="none" w="med" len="med"/>
                  <a:tailEnd type="none" w="med" len="med"/>
                </a:ln>
                <a:solidFill>
                  <a:srgbClr val="FF0000"/>
                </a:solidFill>
                <a:effectLst>
                  <a:outerShdw dist="45791" dir="2021404" algn="ctr" rotWithShape="0">
                    <a:srgbClr val="9999FF"/>
                  </a:outerShdw>
                </a:effectLst>
                <a:latin typeface="Arial" panose="020B0604020202020204" pitchFamily="34" charset="0"/>
                <a:ea typeface="Arial" panose="020B0604020202020204" pitchFamily="34" charset="0"/>
              </a:rPr>
              <a:t>5</a:t>
            </a:r>
            <a:endParaRPr lang="en-US" sz="3600">
              <a:ln w="38100" cap="flat" cmpd="sng">
                <a:solidFill>
                  <a:schemeClr val="bg1"/>
                </a:solidFill>
                <a:prstDash val="solid"/>
                <a:headEnd type="none" w="med" len="med"/>
                <a:tailEnd type="none" w="med" len="med"/>
              </a:ln>
              <a:solidFill>
                <a:srgbClr val="FF0000"/>
              </a:solidFill>
              <a:effectLst>
                <a:outerShdw dist="45791" dir="2021404" algn="ctr" rotWithShape="0">
                  <a:srgbClr val="9999FF"/>
                </a:outerShdw>
              </a:effectLst>
              <a:latin typeface="Arial" panose="020B0604020202020204" pitchFamily="34" charset="0"/>
              <a:ea typeface="Arial" panose="020B0604020202020204" pitchFamily="34" charset="0"/>
            </a:endParaRPr>
          </a:p>
        </p:txBody>
      </p:sp>
      <p:sp>
        <p:nvSpPr>
          <p:cNvPr id="31758" name="WordArt 14"/>
          <p:cNvSpPr>
            <a:spLocks noTextEdit="1"/>
          </p:cNvSpPr>
          <p:nvPr/>
        </p:nvSpPr>
        <p:spPr>
          <a:xfrm>
            <a:off x="7162800" y="5562600"/>
            <a:ext cx="381000" cy="685800"/>
          </a:xfrm>
          <a:prstGeom prst="rect">
            <a:avLst/>
          </a:prstGeom>
        </p:spPr>
        <p:txBody>
          <a:bodyPr wrap="none" fromWordArt="1">
            <a:prstTxWarp prst="textPlain">
              <a:avLst>
                <a:gd name="adj" fmla="val 50000"/>
              </a:avLst>
            </a:prstTxWarp>
            <a:normAutofit/>
          </a:bodyPr>
          <a:p>
            <a:pPr algn="ctr"/>
            <a:r>
              <a:rPr lang="en-US" sz="3600">
                <a:ln w="38100" cap="flat" cmpd="sng">
                  <a:solidFill>
                    <a:srgbClr val="FF0000"/>
                  </a:solidFill>
                  <a:prstDash val="solid"/>
                  <a:headEnd type="none" w="med" len="med"/>
                  <a:tailEnd type="none" w="med" len="med"/>
                </a:ln>
                <a:solidFill>
                  <a:srgbClr val="00FFFF"/>
                </a:solidFill>
                <a:effectLst>
                  <a:outerShdw dist="45791" dir="2021404" algn="ctr" rotWithShape="0">
                    <a:srgbClr val="9999FF"/>
                  </a:outerShdw>
                </a:effectLst>
                <a:latin typeface="Arial" panose="020B0604020202020204" pitchFamily="34" charset="0"/>
                <a:ea typeface="Arial" panose="020B0604020202020204" pitchFamily="34" charset="0"/>
              </a:rPr>
              <a:t>6</a:t>
            </a:r>
            <a:endParaRPr lang="en-US" sz="3600">
              <a:ln w="38100" cap="flat" cmpd="sng">
                <a:solidFill>
                  <a:srgbClr val="FF0000"/>
                </a:solidFill>
                <a:prstDash val="solid"/>
                <a:headEnd type="none" w="med" len="med"/>
                <a:tailEnd type="none" w="med" len="med"/>
              </a:ln>
              <a:solidFill>
                <a:srgbClr val="00FFFF"/>
              </a:solidFill>
              <a:effectLst>
                <a:outerShdw dist="45791" dir="2021404" algn="ctr" rotWithShape="0">
                  <a:srgbClr val="9999FF"/>
                </a:outerShdw>
              </a:effectLst>
              <a:latin typeface="Arial" panose="020B0604020202020204" pitchFamily="34" charset="0"/>
              <a:ea typeface="Arial" panose="020B0604020202020204" pitchFamily="34" charset="0"/>
            </a:endParaRPr>
          </a:p>
        </p:txBody>
      </p:sp>
      <p:pic>
        <p:nvPicPr>
          <p:cNvPr id="31759" name="Picture 15" descr="redvine"/>
          <p:cNvPicPr>
            <a:picLocks noChangeAspect="1"/>
          </p:cNvPicPr>
          <p:nvPr/>
        </p:nvPicPr>
        <p:blipFill>
          <a:blip r:embed="rId1"/>
          <a:stretch>
            <a:fillRect/>
          </a:stretch>
        </p:blipFill>
        <p:spPr>
          <a:xfrm>
            <a:off x="4495800" y="-152400"/>
            <a:ext cx="4486275" cy="504825"/>
          </a:xfrm>
          <a:prstGeom prst="rect">
            <a:avLst/>
          </a:prstGeom>
          <a:noFill/>
          <a:ln w="9525">
            <a:noFill/>
          </a:ln>
        </p:spPr>
      </p:pic>
      <p:sp>
        <p:nvSpPr>
          <p:cNvPr id="78864" name="AutoShape 16"/>
          <p:cNvSpPr/>
          <p:nvPr>
            <p:ph idx="1"/>
          </p:nvPr>
        </p:nvSpPr>
        <p:spPr>
          <a:xfrm>
            <a:off x="-8001000" y="2209800"/>
            <a:ext cx="8001000" cy="1981200"/>
          </a:xfrm>
          <a:prstGeom prst="horizontalScroll">
            <a:avLst>
              <a:gd name="adj" fmla="val 12500"/>
            </a:avLst>
          </a:prstGeom>
          <a:solidFill>
            <a:schemeClr val="bg1">
              <a:alpha val="100000"/>
            </a:schemeClr>
          </a:solidFill>
          <a:ln w="57150">
            <a:solidFill>
              <a:srgbClr val="DF5213">
                <a:alpha val="100000"/>
              </a:srgbClr>
            </a:solidFill>
          </a:ln>
        </p:spPr>
        <p:txBody>
          <a:bodyPr vert="horz" wrap="square" lIns="91440" tIns="45720" rIns="91440" bIns="45720" anchor="t" anchorCtr="0"/>
          <a:p>
            <a:pPr algn="ctr" eaLnBrk="1" hangingPunct="1">
              <a:buNone/>
            </a:pPr>
            <a:r>
              <a:rPr lang="en-US" altLang="en-US" dirty="0">
                <a:solidFill>
                  <a:srgbClr val="0033CC"/>
                </a:solidFill>
                <a:latin typeface="Times New Roman" panose="02020603050405020304" pitchFamily="18" charset="0"/>
                <a:cs typeface="Times New Roman" panose="02020603050405020304" pitchFamily="18" charset="0"/>
              </a:rPr>
              <a:t>Kể tên các biện pháp tu từ từ vựng?</a:t>
            </a:r>
            <a:endParaRPr lang="en-US" altLang="en-US" dirty="0">
              <a:solidFill>
                <a:srgbClr val="0033CC"/>
              </a:solidFill>
              <a:latin typeface="Times New Roman" panose="02020603050405020304" pitchFamily="18" charset="0"/>
              <a:ea typeface="Times New Roman" panose="02020603050405020304" pitchFamily="18" charset="0"/>
              <a:hlinkClick r:id="" action="ppaction://noaction"/>
            </a:endParaRPr>
          </a:p>
        </p:txBody>
      </p:sp>
      <p:sp>
        <p:nvSpPr>
          <p:cNvPr id="78865" name="Rectangle 17"/>
          <p:cNvSpPr/>
          <p:nvPr/>
        </p:nvSpPr>
        <p:spPr>
          <a:xfrm>
            <a:off x="9237980" y="1473200"/>
            <a:ext cx="6767195" cy="1905000"/>
          </a:xfrm>
          <a:prstGeom prst="rect">
            <a:avLst/>
          </a:prstGeom>
          <a:solidFill>
            <a:schemeClr val="bg1"/>
          </a:solidFill>
          <a:ln w="57150" cap="flat" cmpd="sng">
            <a:solidFill>
              <a:srgbClr val="FF33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sz="3600" b="1" dirty="0">
                <a:solidFill>
                  <a:srgbClr val="FF0000"/>
                </a:solidFill>
                <a:latin typeface="Times New Roman" panose="02020603050405020304" pitchFamily="18" charset="0"/>
              </a:rPr>
              <a:t>So</a:t>
            </a:r>
            <a:r>
              <a:rPr lang="en-US" altLang="en-US" sz="3600" b="1" dirty="0">
                <a:solidFill>
                  <a:schemeClr val="bg1"/>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sánh, ẩn dụ, nhân hóa, điệp ngữ</a:t>
            </a:r>
            <a:endParaRPr lang="en-US" altLang="en-US" sz="3600" b="1" dirty="0">
              <a:solidFill>
                <a:srgbClr val="FF0000"/>
              </a:solidFill>
              <a:latin typeface="Times New Roman" panose="02020603050405020304" pitchFamily="18" charset="0"/>
            </a:endParaRPr>
          </a:p>
          <a:p>
            <a:pPr marL="342900" lvl="0" indent="-342900" algn="just" eaLnBrk="1" hangingPunct="1">
              <a:buNone/>
            </a:pPr>
            <a:r>
              <a:rPr lang="en-US" altLang="en-US" sz="3600" b="1" dirty="0">
                <a:solidFill>
                  <a:srgbClr val="FF0000"/>
                </a:solidFill>
                <a:latin typeface="Times New Roman" panose="02020603050405020304" pitchFamily="18" charset="0"/>
              </a:rPr>
              <a:t>Chơi chữ, nói quá, nói giảm nói tránh, hoán dụ</a:t>
            </a:r>
            <a:endParaRPr lang="en-US" altLang="en-US" sz="3600" b="1" dirty="0">
              <a:solidFill>
                <a:srgbClr val="FF0000"/>
              </a:solidFill>
              <a:latin typeface="Times New Roman" panose="02020603050405020304" pitchFamily="18" charset="0"/>
            </a:endParaRPr>
          </a:p>
        </p:txBody>
      </p:sp>
      <p:pic>
        <p:nvPicPr>
          <p:cNvPr id="78866" name="Picture 18" descr="rose4"/>
          <p:cNvPicPr>
            <a:picLocks noChangeAspect="1"/>
          </p:cNvPicPr>
          <p:nvPr/>
        </p:nvPicPr>
        <p:blipFill>
          <a:blip r:embed="rId4"/>
          <a:stretch>
            <a:fillRect/>
          </a:stretch>
        </p:blipFill>
        <p:spPr>
          <a:xfrm rot="-4682124">
            <a:off x="2401888" y="4532313"/>
            <a:ext cx="2417762" cy="3716337"/>
          </a:xfrm>
          <a:prstGeom prst="rect">
            <a:avLst/>
          </a:prstGeom>
          <a:noFill/>
          <a:ln w="9525">
            <a:noFill/>
          </a:ln>
        </p:spPr>
      </p:pic>
      <p:sp>
        <p:nvSpPr>
          <p:cNvPr id="78867" name="AutoShape 19"/>
          <p:cNvSpPr/>
          <p:nvPr/>
        </p:nvSpPr>
        <p:spPr>
          <a:xfrm>
            <a:off x="-7391400" y="1447800"/>
            <a:ext cx="7239000" cy="2743200"/>
          </a:xfrm>
          <a:prstGeom prst="horizontalScroll">
            <a:avLst>
              <a:gd name="adj" fmla="val 12500"/>
            </a:avLst>
          </a:prstGeom>
          <a:solidFill>
            <a:srgbClr val="FFFF99"/>
          </a:solidFill>
          <a:ln w="76200" cap="flat" cmpd="sng">
            <a:solidFill>
              <a:srgbClr val="FF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sz="3600" b="1" dirty="0">
                <a:solidFill>
                  <a:srgbClr val="660066"/>
                </a:solidFill>
                <a:latin typeface="Times New Roman" panose="02020603050405020304" pitchFamily="18" charset="0"/>
                <a:cs typeface="Times New Roman" panose="02020603050405020304" pitchFamily="18" charset="0"/>
              </a:rPr>
              <a:t>So sánh v</a:t>
            </a:r>
            <a:r>
              <a:rPr lang="en-US" altLang="en-US" sz="3600" b="1" dirty="0">
                <a:solidFill>
                  <a:srgbClr val="660066"/>
                </a:solidFill>
                <a:latin typeface="Times New Roman" panose="02020603050405020304" pitchFamily="18" charset="0"/>
                <a:ea typeface="Times New Roman" panose="02020603050405020304" pitchFamily="18" charset="0"/>
              </a:rPr>
              <a:t>à</a:t>
            </a:r>
            <a:r>
              <a:rPr lang="en-US" altLang="en-US" sz="3600" b="1" dirty="0">
                <a:solidFill>
                  <a:srgbClr val="660066"/>
                </a:solidFill>
                <a:latin typeface="Times New Roman" panose="02020603050405020304" pitchFamily="18" charset="0"/>
                <a:cs typeface="Times New Roman" panose="02020603050405020304" pitchFamily="18" charset="0"/>
              </a:rPr>
              <a:t> ẩn dụ giống nhau, khác nhau ở điểm n</a:t>
            </a:r>
            <a:r>
              <a:rPr lang="en-US" altLang="en-US" sz="3600" b="1" dirty="0">
                <a:solidFill>
                  <a:srgbClr val="660066"/>
                </a:solidFill>
                <a:latin typeface="Times New Roman" panose="02020603050405020304" pitchFamily="18" charset="0"/>
                <a:ea typeface="Times New Roman" panose="02020603050405020304" pitchFamily="18" charset="0"/>
              </a:rPr>
              <a:t>à</a:t>
            </a:r>
            <a:r>
              <a:rPr lang="en-US" altLang="en-US" sz="3600" b="1" dirty="0">
                <a:solidFill>
                  <a:srgbClr val="660066"/>
                </a:solidFill>
                <a:latin typeface="Times New Roman" panose="02020603050405020304" pitchFamily="18" charset="0"/>
                <a:cs typeface="Times New Roman" panose="02020603050405020304" pitchFamily="18" charset="0"/>
              </a:rPr>
              <a:t>o?</a:t>
            </a:r>
            <a:endParaRPr lang="en-US" altLang="en-US" sz="3600" b="1" dirty="0">
              <a:solidFill>
                <a:srgbClr val="660066"/>
              </a:solidFill>
              <a:latin typeface="Times New Roman" panose="02020603050405020304" pitchFamily="18" charset="0"/>
              <a:ea typeface="Times New Roman" panose="02020603050405020304" pitchFamily="18" charset="0"/>
              <a:hlinkClick r:id="" action="ppaction://noaction"/>
            </a:endParaRPr>
          </a:p>
        </p:txBody>
      </p:sp>
      <p:sp>
        <p:nvSpPr>
          <p:cNvPr id="78868" name="Rectangle 20" descr="Water droplets"/>
          <p:cNvSpPr/>
          <p:nvPr/>
        </p:nvSpPr>
        <p:spPr>
          <a:xfrm>
            <a:off x="9172575" y="2007235"/>
            <a:ext cx="6882765" cy="1548765"/>
          </a:xfrm>
          <a:prstGeom prst="rect">
            <a:avLst/>
          </a:prstGeom>
          <a:blipFill rotWithShape="1">
            <a:blip r:embed="rId5"/>
          </a:blipFill>
          <a:ln w="57150" cap="flat" cmpd="sng">
            <a:solidFill>
              <a:srgbClr val="FF33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sz="2800" b="1" dirty="0">
                <a:solidFill>
                  <a:schemeClr val="accent2"/>
                </a:solidFill>
                <a:latin typeface="Times New Roman" panose="02020603050405020304" pitchFamily="18" charset="0"/>
                <a:cs typeface="Times New Roman" panose="02020603050405020304" pitchFamily="18" charset="0"/>
              </a:rPr>
              <a:t>-Giống nhau: Ẩn dụ chính l</a:t>
            </a:r>
            <a:r>
              <a:rPr lang="en-US" altLang="en-US" sz="2800" b="1" dirty="0">
                <a:solidFill>
                  <a:schemeClr val="accent2"/>
                </a:solidFill>
                <a:latin typeface="Times New Roman" panose="02020603050405020304" pitchFamily="18" charset="0"/>
                <a:ea typeface="Times New Roman" panose="02020603050405020304" pitchFamily="18" charset="0"/>
              </a:rPr>
              <a:t>à</a:t>
            </a:r>
            <a:r>
              <a:rPr lang="en-US" altLang="en-US" sz="2800" b="1" dirty="0">
                <a:solidFill>
                  <a:schemeClr val="accent2"/>
                </a:solidFill>
                <a:latin typeface="Times New Roman" panose="02020603050405020304" pitchFamily="18" charset="0"/>
                <a:cs typeface="Times New Roman" panose="02020603050405020304" pitchFamily="18" charset="0"/>
              </a:rPr>
              <a:t> rút gọn của so sánh.</a:t>
            </a:r>
            <a:endParaRPr lang="en-US" altLang="en-US" sz="2800" b="1" dirty="0">
              <a:solidFill>
                <a:schemeClr val="accent2"/>
              </a:solidFill>
              <a:latin typeface="Times New Roman" panose="02020603050405020304" pitchFamily="18" charset="0"/>
              <a:cs typeface="Times New Roman" panose="02020603050405020304" pitchFamily="18" charset="0"/>
            </a:endParaRPr>
          </a:p>
          <a:p>
            <a:pPr marL="342900" lvl="0" indent="-342900" algn="ctr" eaLnBrk="1" hangingPunct="1">
              <a:buChar char="-"/>
            </a:pPr>
            <a:r>
              <a:rPr lang="en-US" altLang="en-US" sz="2800" b="1" dirty="0">
                <a:solidFill>
                  <a:schemeClr val="accent2"/>
                </a:solidFill>
                <a:latin typeface="Times New Roman" panose="02020603050405020304" pitchFamily="18" charset="0"/>
                <a:cs typeface="Times New Roman" panose="02020603050405020304" pitchFamily="18" charset="0"/>
              </a:rPr>
              <a:t>Khác nhau: So sánh có cả sự vật được so sánh v</a:t>
            </a:r>
            <a:r>
              <a:rPr lang="en-US" altLang="en-US" sz="2800" b="1" dirty="0">
                <a:solidFill>
                  <a:schemeClr val="accent2"/>
                </a:solidFill>
                <a:latin typeface="Times New Roman" panose="02020603050405020304" pitchFamily="18" charset="0"/>
                <a:ea typeface="Times New Roman" panose="02020603050405020304" pitchFamily="18" charset="0"/>
              </a:rPr>
              <a:t>à</a:t>
            </a:r>
            <a:r>
              <a:rPr lang="en-US" altLang="en-US" sz="2800" b="1" dirty="0">
                <a:solidFill>
                  <a:schemeClr val="accent2"/>
                </a:solidFill>
                <a:latin typeface="Times New Roman" panose="02020603050405020304" pitchFamily="18" charset="0"/>
                <a:cs typeface="Times New Roman" panose="02020603050405020304" pitchFamily="18" charset="0"/>
              </a:rPr>
              <a:t> sự vật dùng để so sánh, từ so sánh, còn ẩn dụ sự vật được so sánh, từ so sánh đã bị ẩn đi</a:t>
            </a:r>
            <a:endParaRPr lang="en-US" altLang="en-US" sz="2800" b="1" dirty="0">
              <a:solidFill>
                <a:schemeClr val="accent2"/>
              </a:solidFill>
              <a:latin typeface="Times New Roman" panose="02020603050405020304" pitchFamily="18" charset="0"/>
              <a:ea typeface="Times New Roman" panose="02020603050405020304" pitchFamily="18" charset="0"/>
            </a:endParaRPr>
          </a:p>
        </p:txBody>
      </p:sp>
      <p:pic>
        <p:nvPicPr>
          <p:cNvPr id="78869" name="Picture 21" descr="rose4"/>
          <p:cNvPicPr>
            <a:picLocks noChangeAspect="1"/>
          </p:cNvPicPr>
          <p:nvPr/>
        </p:nvPicPr>
        <p:blipFill>
          <a:blip r:embed="rId4"/>
          <a:stretch>
            <a:fillRect/>
          </a:stretch>
        </p:blipFill>
        <p:spPr>
          <a:xfrm rot="-3156401">
            <a:off x="2090738" y="3594100"/>
            <a:ext cx="2162175" cy="3906838"/>
          </a:xfrm>
          <a:prstGeom prst="rect">
            <a:avLst/>
          </a:prstGeom>
          <a:noFill/>
          <a:ln w="9525">
            <a:noFill/>
          </a:ln>
        </p:spPr>
      </p:pic>
      <p:sp>
        <p:nvSpPr>
          <p:cNvPr id="78870" name="AutoShape 22"/>
          <p:cNvSpPr/>
          <p:nvPr/>
        </p:nvSpPr>
        <p:spPr>
          <a:xfrm>
            <a:off x="-9448800" y="0"/>
            <a:ext cx="9220200" cy="1752600"/>
          </a:xfrm>
          <a:prstGeom prst="horizontalScroll">
            <a:avLst>
              <a:gd name="adj" fmla="val 12500"/>
            </a:avLst>
          </a:prstGeom>
          <a:solidFill>
            <a:schemeClr val="bg1"/>
          </a:solidFill>
          <a:ln w="76200"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b="1" dirty="0">
                <a:latin typeface="Times New Roman" panose="02020603050405020304" pitchFamily="18" charset="0"/>
                <a:cs typeface="Times New Roman" panose="02020603050405020304" pitchFamily="18" charset="0"/>
              </a:rPr>
              <a:t>Tác dụng của biện pháp nghệ thuật chơi chữ trong thơ, văn</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hlinkClick r:id="" action="ppaction://noaction"/>
            </a:endParaRPr>
          </a:p>
        </p:txBody>
      </p:sp>
      <p:sp>
        <p:nvSpPr>
          <p:cNvPr id="78871" name="Rectangle 23"/>
          <p:cNvSpPr/>
          <p:nvPr/>
        </p:nvSpPr>
        <p:spPr>
          <a:xfrm>
            <a:off x="9220200" y="152400"/>
            <a:ext cx="6845300" cy="1600200"/>
          </a:xfrm>
          <a:prstGeom prst="rect">
            <a:avLst/>
          </a:prstGeom>
          <a:solidFill>
            <a:schemeClr val="bg1"/>
          </a:solidFill>
          <a:ln w="57150" cap="flat" cmpd="sng">
            <a:solidFill>
              <a:srgbClr val="FF33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sz="2800" b="1" dirty="0">
                <a:latin typeface="Times New Roman" panose="02020603050405020304" pitchFamily="18" charset="0"/>
                <a:cs typeface="Times New Roman" panose="02020603050405020304" pitchFamily="18" charset="0"/>
              </a:rPr>
              <a:t>- Tạo sắc thái dí dỏm, h</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hước;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cho câu văn, câu thơ thêm hấp dẫn, sinh động.</a:t>
            </a:r>
            <a:endParaRPr lang="en-US" altLang="en-US" sz="2800" b="1" dirty="0">
              <a:latin typeface="Times New Roman" panose="02020603050405020304" pitchFamily="18" charset="0"/>
              <a:ea typeface="Times New Roman" panose="02020603050405020304" pitchFamily="18" charset="0"/>
            </a:endParaRPr>
          </a:p>
        </p:txBody>
      </p:sp>
      <p:pic>
        <p:nvPicPr>
          <p:cNvPr id="78872" name="Picture 24" descr="rose4"/>
          <p:cNvPicPr>
            <a:picLocks noChangeAspect="1"/>
          </p:cNvPicPr>
          <p:nvPr/>
        </p:nvPicPr>
        <p:blipFill>
          <a:blip r:embed="rId4"/>
          <a:stretch>
            <a:fillRect/>
          </a:stretch>
        </p:blipFill>
        <p:spPr>
          <a:xfrm rot="-1113611">
            <a:off x="2971800" y="3200400"/>
            <a:ext cx="2057400" cy="3408363"/>
          </a:xfrm>
          <a:prstGeom prst="rect">
            <a:avLst/>
          </a:prstGeom>
          <a:noFill/>
          <a:ln w="9525">
            <a:noFill/>
          </a:ln>
        </p:spPr>
      </p:pic>
      <p:sp>
        <p:nvSpPr>
          <p:cNvPr id="78873" name="AutoShape 25" descr="Blue tissue paper"/>
          <p:cNvSpPr/>
          <p:nvPr/>
        </p:nvSpPr>
        <p:spPr>
          <a:xfrm>
            <a:off x="-8382000" y="3276600"/>
            <a:ext cx="8153400" cy="1828800"/>
          </a:xfrm>
          <a:prstGeom prst="horizontalScroll">
            <a:avLst>
              <a:gd name="adj" fmla="val 12500"/>
            </a:avLst>
          </a:prstGeom>
          <a:blipFill rotWithShape="1">
            <a:blip r:embed="rId6"/>
          </a:blipFill>
          <a:ln w="28575" cap="flat" cmpd="sng">
            <a:solidFill>
              <a:srgbClr val="FF99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sz="2400" b="1" dirty="0">
                <a:solidFill>
                  <a:srgbClr val="F11736"/>
                </a:solidFill>
                <a:latin typeface="Times New Roman" panose="02020603050405020304" pitchFamily="18" charset="0"/>
                <a:cs typeface="Times New Roman" panose="02020603050405020304" pitchFamily="18" charset="0"/>
              </a:rPr>
              <a:t>Khi miêu tả chân dung Thúy Vân, Thúy Kiều, tác giả Nguyễn Du đã sử dụng chủ yếu biện pháp nghệ thuật gì?</a:t>
            </a:r>
            <a:r>
              <a:rPr lang="en-US" altLang="en-US" sz="2800" b="1" dirty="0">
                <a:solidFill>
                  <a:srgbClr val="F11736"/>
                </a:solidFill>
                <a:latin typeface="Times New Roman" panose="02020603050405020304" pitchFamily="18" charset="0"/>
                <a:cs typeface="Times New Roman" panose="02020603050405020304" pitchFamily="18" charset="0"/>
              </a:rPr>
              <a:t> </a:t>
            </a:r>
            <a:endParaRPr lang="en-US" altLang="en-US" sz="2800" b="1" dirty="0">
              <a:solidFill>
                <a:srgbClr val="F11736"/>
              </a:solidFill>
              <a:latin typeface="Times New Roman" panose="02020603050405020304" pitchFamily="18" charset="0"/>
              <a:ea typeface="Times New Roman" panose="02020603050405020304" pitchFamily="18" charset="0"/>
              <a:hlinkClick r:id="" action="ppaction://noaction"/>
            </a:endParaRPr>
          </a:p>
        </p:txBody>
      </p:sp>
      <p:sp>
        <p:nvSpPr>
          <p:cNvPr id="78874" name="Rectangle 26" descr="Blue tissue paper"/>
          <p:cNvSpPr/>
          <p:nvPr/>
        </p:nvSpPr>
        <p:spPr>
          <a:xfrm>
            <a:off x="9204325" y="3733800"/>
            <a:ext cx="6755130" cy="1066800"/>
          </a:xfrm>
          <a:prstGeom prst="rect">
            <a:avLst/>
          </a:prstGeom>
          <a:blipFill rotWithShape="1">
            <a:blip r:embed="rId6"/>
          </a:blipFill>
          <a:ln w="57150" cap="flat" cmpd="sng">
            <a:solidFill>
              <a:srgbClr val="FF33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sz="2800" b="1" dirty="0">
                <a:solidFill>
                  <a:srgbClr val="00FF00"/>
                </a:solidFill>
                <a:latin typeface="Times New Roman" panose="02020603050405020304" pitchFamily="18" charset="0"/>
                <a:cs typeface="Times New Roman" panose="02020603050405020304" pitchFamily="18" charset="0"/>
              </a:rPr>
              <a:t>Ẩn dụ, nhân hóa</a:t>
            </a:r>
            <a:endParaRPr lang="en-US" altLang="en-US" sz="2800" b="1" dirty="0">
              <a:solidFill>
                <a:srgbClr val="00FF00"/>
              </a:solidFill>
              <a:latin typeface="Times New Roman" panose="02020603050405020304" pitchFamily="18" charset="0"/>
              <a:ea typeface="Times New Roman" panose="02020603050405020304" pitchFamily="18" charset="0"/>
            </a:endParaRPr>
          </a:p>
        </p:txBody>
      </p:sp>
      <p:pic>
        <p:nvPicPr>
          <p:cNvPr id="78875" name="Picture 27" descr="rose4"/>
          <p:cNvPicPr>
            <a:picLocks noChangeAspect="1"/>
          </p:cNvPicPr>
          <p:nvPr/>
        </p:nvPicPr>
        <p:blipFill>
          <a:blip r:embed="rId4"/>
          <a:stretch>
            <a:fillRect/>
          </a:stretch>
        </p:blipFill>
        <p:spPr>
          <a:xfrm rot="1156469">
            <a:off x="3433763" y="2917825"/>
            <a:ext cx="2662237" cy="3711575"/>
          </a:xfrm>
          <a:prstGeom prst="rect">
            <a:avLst/>
          </a:prstGeom>
          <a:noFill/>
          <a:ln w="9525">
            <a:noFill/>
          </a:ln>
        </p:spPr>
      </p:pic>
      <p:grpSp>
        <p:nvGrpSpPr>
          <p:cNvPr id="2" name="Group 28"/>
          <p:cNvGrpSpPr/>
          <p:nvPr/>
        </p:nvGrpSpPr>
        <p:grpSpPr>
          <a:xfrm>
            <a:off x="-8229600" y="1981200"/>
            <a:ext cx="8229600" cy="2116138"/>
            <a:chOff x="432" y="579"/>
            <a:chExt cx="5184" cy="1333"/>
          </a:xfrm>
        </p:grpSpPr>
        <p:pic>
          <p:nvPicPr>
            <p:cNvPr id="31778" name="Picture 29" descr="rose4"/>
            <p:cNvPicPr>
              <a:picLocks noChangeAspect="1"/>
            </p:cNvPicPr>
            <p:nvPr/>
          </p:nvPicPr>
          <p:blipFill>
            <a:blip r:embed="rId4"/>
            <a:stretch>
              <a:fillRect/>
            </a:stretch>
          </p:blipFill>
          <p:spPr>
            <a:xfrm rot="2706099">
              <a:off x="2238" y="316"/>
              <a:ext cx="1333" cy="1858"/>
            </a:xfrm>
            <a:prstGeom prst="rect">
              <a:avLst/>
            </a:prstGeom>
            <a:noFill/>
            <a:ln w="9525">
              <a:noFill/>
            </a:ln>
          </p:spPr>
        </p:pic>
        <p:sp>
          <p:nvSpPr>
            <p:cNvPr id="31779" name="Rectangle 30"/>
            <p:cNvSpPr/>
            <p:nvPr/>
          </p:nvSpPr>
          <p:spPr>
            <a:xfrm>
              <a:off x="432" y="982"/>
              <a:ext cx="5184" cy="72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400" dirty="0">
                  <a:solidFill>
                    <a:srgbClr val="F11736"/>
                  </a:solidFill>
                  <a:latin typeface="Times New Roman" panose="02020603050405020304" pitchFamily="18" charset="0"/>
                  <a:cs typeface="Times New Roman" panose="02020603050405020304" pitchFamily="18" charset="0"/>
                </a:rPr>
                <a:t>Bông hoa may mắn</a:t>
              </a:r>
              <a:r>
                <a:rPr lang="en-US" altLang="en-US" sz="4400" dirty="0">
                  <a:solidFill>
                    <a:srgbClr val="F11736"/>
                  </a:solidFill>
                </a:rPr>
                <a:t>!</a:t>
              </a:r>
              <a:endParaRPr lang="en-US" altLang="en-US" sz="4400" dirty="0">
                <a:solidFill>
                  <a:srgbClr val="F11736"/>
                </a:solidFill>
              </a:endParaRPr>
            </a:p>
          </p:txBody>
        </p:sp>
      </p:grpSp>
      <p:pic>
        <p:nvPicPr>
          <p:cNvPr id="78879" name="Picture 31" descr="rose4"/>
          <p:cNvPicPr>
            <a:picLocks noChangeAspect="1"/>
          </p:cNvPicPr>
          <p:nvPr/>
        </p:nvPicPr>
        <p:blipFill>
          <a:blip r:embed="rId4"/>
          <a:stretch>
            <a:fillRect/>
          </a:stretch>
        </p:blipFill>
        <p:spPr>
          <a:xfrm rot="3251715">
            <a:off x="4281488" y="3643313"/>
            <a:ext cx="2486025" cy="3581400"/>
          </a:xfrm>
          <a:prstGeom prst="rect">
            <a:avLst/>
          </a:prstGeom>
          <a:noFill/>
          <a:ln w="9525">
            <a:noFill/>
          </a:ln>
        </p:spPr>
      </p:pic>
      <p:sp>
        <p:nvSpPr>
          <p:cNvPr id="78880" name="AutoShape 32"/>
          <p:cNvSpPr/>
          <p:nvPr/>
        </p:nvSpPr>
        <p:spPr>
          <a:xfrm>
            <a:off x="-9753600" y="4495800"/>
            <a:ext cx="9601200" cy="2057400"/>
          </a:xfrm>
          <a:prstGeom prst="horizontalScroll">
            <a:avLst>
              <a:gd name="adj" fmla="val 12500"/>
            </a:avLst>
          </a:prstGeom>
          <a:solidFill>
            <a:schemeClr val="bg1"/>
          </a:solidFill>
          <a:ln w="76200" cap="flat" cmpd="sng">
            <a:solidFill>
              <a:srgbClr val="FF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dirty="0">
                <a:latin typeface="Times New Roman" panose="02020603050405020304" pitchFamily="18" charset="0"/>
                <a:cs typeface="Times New Roman" panose="02020603050405020304" pitchFamily="18" charset="0"/>
              </a:rPr>
              <a:t>Biện pháp nói giảm nói tránh được sử dụng trong trường hợp n</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o?</a:t>
            </a:r>
            <a:endParaRPr lang="en-US" altLang="en-US" dirty="0">
              <a:latin typeface="Times New Roman" panose="02020603050405020304" pitchFamily="18" charset="0"/>
              <a:cs typeface="Times New Roman" panose="02020603050405020304" pitchFamily="18" charset="0"/>
            </a:endParaRPr>
          </a:p>
          <a:p>
            <a:pPr marL="342900" lvl="0" indent="-342900" algn="ctr" eaLnBrk="1" hangingPunct="1">
              <a:buNone/>
            </a:pP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ea typeface="Times New Roman" panose="02020603050405020304" pitchFamily="18" charset="0"/>
              <a:hlinkClick r:id="" action="ppaction://noaction"/>
            </a:endParaRPr>
          </a:p>
        </p:txBody>
      </p:sp>
      <p:sp>
        <p:nvSpPr>
          <p:cNvPr id="78881" name="Rectangle 33"/>
          <p:cNvSpPr/>
          <p:nvPr/>
        </p:nvSpPr>
        <p:spPr>
          <a:xfrm>
            <a:off x="9220200" y="4909185"/>
            <a:ext cx="6772910" cy="1633220"/>
          </a:xfrm>
          <a:prstGeom prst="rect">
            <a:avLst/>
          </a:prstGeom>
          <a:solidFill>
            <a:schemeClr val="bg1"/>
          </a:solidFill>
          <a:ln w="57150" cap="flat" cmpd="sng">
            <a:solidFill>
              <a:srgbClr val="FF33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buNone/>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Tránh nhắc đến những chuyện đau buồn, ghê sợ, nặng nề; tránh những điều thô tục, thiếu lịch sự</a:t>
            </a:r>
            <a:endParaRPr lang="en-US" altLang="en-US" b="1" dirty="0">
              <a:solidFill>
                <a:srgbClr val="00FF00"/>
              </a:solidFill>
              <a:latin typeface="Times New Roman" panose="02020603050405020304" pitchFamily="18" charset="0"/>
              <a:ea typeface="Times New Roman" panose="02020603050405020304" pitchFamily="18" charset="0"/>
            </a:endParaRPr>
          </a:p>
        </p:txBody>
      </p:sp>
      <p:pic>
        <p:nvPicPr>
          <p:cNvPr id="78882" name="Picture 34" descr="rose4"/>
          <p:cNvPicPr>
            <a:picLocks noChangeAspect="1"/>
          </p:cNvPicPr>
          <p:nvPr/>
        </p:nvPicPr>
        <p:blipFill>
          <a:blip r:embed="rId4"/>
          <a:stretch>
            <a:fillRect/>
          </a:stretch>
        </p:blipFill>
        <p:spPr>
          <a:xfrm rot="5279615">
            <a:off x="4606925" y="4078288"/>
            <a:ext cx="2587625" cy="3725862"/>
          </a:xfrm>
          <a:prstGeom prst="rect">
            <a:avLst/>
          </a:prstGeom>
          <a:noFill/>
          <a:ln w="9525">
            <a:noFill/>
          </a:ln>
        </p:spPr>
      </p:pic>
      <p:pic>
        <p:nvPicPr>
          <p:cNvPr id="78883" name="clap2916.wav">
            <a:hlinkClick r:id="" action="ppaction://media"/>
          </p:cNvPr>
          <p:cNvPicPr>
            <a:picLocks noRot="1" noChangeAspect="1"/>
          </p:cNvPicPr>
          <p:nvPr>
            <a:wavAudioFile r:embed="rId7" name="clap.wav"/>
          </p:nvPr>
        </p:nvPicPr>
        <p:blipFill>
          <a:blip r:embed="rId8"/>
          <a:stretch>
            <a:fillRect/>
          </a:stretch>
        </p:blipFill>
        <p:spPr>
          <a:xfrm>
            <a:off x="7620000" y="5867400"/>
            <a:ext cx="304800"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7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75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175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175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175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175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3.33333E-6 -3.33333E-6 L 0.9375 -0.00555 " pathEditMode="relative" rAng="0" ptsTypes="AA">
                                      <p:cBhvr>
                                        <p:cTn id="26" dur="2000" fill="hold"/>
                                        <p:tgtEl>
                                          <p:spTgt spid="78864"/>
                                        </p:tgtEl>
                                        <p:attrNameLst>
                                          <p:attrName>ppt_x</p:attrName>
                                          <p:attrName>ppt_y</p:attrName>
                                        </p:attrNameLst>
                                      </p:cBhvr>
                                      <p:rCtr x="46900" y="-300"/>
                                    </p:animMotion>
                                  </p:childTnLst>
                                  <p:subTnLst>
                                    <p:set>
                                      <p:cBhvr override="childStyle">
                                        <p:cTn dur="1" fill="hold" display="0" masterRel="nextClick" afterEffect="1"/>
                                        <p:tgtEl>
                                          <p:spTgt spid="78864"/>
                                        </p:tgtEl>
                                        <p:attrNameLst>
                                          <p:attrName>style.visibility</p:attrName>
                                        </p:attrNameLst>
                                      </p:cBhvr>
                                      <p:to>
                                        <p:strVal val="hidden"/>
                                      </p:to>
                                    </p:set>
                                  </p:subTnLst>
                                </p:cTn>
                              </p:par>
                              <p:par>
                                <p:cTn id="27" presetID="9" presetClass="emph" presetSubtype="0" nodeType="withEffect">
                                  <p:stCondLst>
                                    <p:cond delay="0"/>
                                  </p:stCondLst>
                                  <p:childTnLst>
                                    <p:set>
                                      <p:cBhvr rctx="PPT">
                                        <p:cTn id="28" dur="indefinite"/>
                                        <p:tgtEl>
                                          <p:spTgt spid="31753"/>
                                        </p:tgtEl>
                                        <p:attrNameLst>
                                          <p:attrName>style.opacity</p:attrName>
                                        </p:attrNameLst>
                                      </p:cBhvr>
                                      <p:to>
                                        <p:strVal val="0.5"/>
                                      </p:to>
                                    </p:set>
                                    <p:animEffect filter="image" prLst="opacity: 0.5">
                                      <p:cBhvr rctx="IE">
                                        <p:cTn id="29" dur="indefinite"/>
                                        <p:tgtEl>
                                          <p:spTgt spid="31753"/>
                                        </p:tgtEl>
                                      </p:cBhvr>
                                    </p:animEffect>
                                  </p:childTnLst>
                                </p:cTn>
                              </p:par>
                              <p:par>
                                <p:cTn id="30" presetID="0" presetClass="path" presetSubtype="0" accel="50000" decel="50000" fill="hold" nodeType="withEffect">
                                  <p:stCondLst>
                                    <p:cond delay="0"/>
                                  </p:stCondLst>
                                  <p:childTnLst>
                                    <p:animMotion origin="layout" path="M -1.38889E-6 1.48148E-6 L 0.93038 -0.00324 " pathEditMode="relative" rAng="0" ptsTypes="AA">
                                      <p:cBhvr>
                                        <p:cTn id="31" dur="2000" fill="hold"/>
                                        <p:tgtEl>
                                          <p:spTgt spid="78864">
                                            <p:txEl>
                                              <p:charRg st="0" end="36"/>
                                            </p:txEl>
                                          </p:spTgt>
                                        </p:tgtEl>
                                        <p:attrNameLst>
                                          <p:attrName>ppt_x</p:attrName>
                                          <p:attrName>ppt_y</p:attrName>
                                        </p:attrNameLst>
                                      </p:cBhvr>
                                      <p:rCtr x="46500" y="-200"/>
                                    </p:animMotion>
                                  </p:childTnLst>
                                  <p:subTnLst>
                                    <p:set>
                                      <p:cBhvr override="childStyle">
                                        <p:cTn dur="1" fill="hold" display="0" masterRel="nextClick" afterEffect="1"/>
                                        <p:tgtEl>
                                          <p:spTgt spid="78864">
                                            <p:txEl>
                                              <p:charRg st="0" end="36"/>
                                            </p:txEl>
                                          </p:spTgt>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2.22045E-16 3.33333E-6 L -0.92917 0.01111 " pathEditMode="relative" rAng="0" ptsTypes="AA">
                                      <p:cBhvr>
                                        <p:cTn id="35" dur="2000" fill="hold"/>
                                        <p:tgtEl>
                                          <p:spTgt spid="78865"/>
                                        </p:tgtEl>
                                        <p:attrNameLst>
                                          <p:attrName>ppt_x</p:attrName>
                                          <p:attrName>ppt_y</p:attrName>
                                        </p:attrNameLst>
                                      </p:cBhvr>
                                      <p:rCtr x="-46500" y="600"/>
                                    </p:animMotion>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78865"/>
                                        </p:tgtEl>
                                      </p:cBhvr>
                                    </p:animEffect>
                                    <p:set>
                                      <p:cBhvr>
                                        <p:cTn id="40" dur="1" fill="hold">
                                          <p:stCondLst>
                                            <p:cond delay="499"/>
                                          </p:stCondLst>
                                        </p:cTn>
                                        <p:tgtEl>
                                          <p:spTgt spid="7886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78864">
                                            <p:txEl>
                                              <p:charRg st="0" end="36"/>
                                            </p:txEl>
                                          </p:spTgt>
                                        </p:tgtEl>
                                      </p:cBhvr>
                                    </p:animEffect>
                                    <p:set>
                                      <p:cBhvr>
                                        <p:cTn id="43" dur="1" fill="hold">
                                          <p:stCondLst>
                                            <p:cond delay="499"/>
                                          </p:stCondLst>
                                        </p:cTn>
                                        <p:tgtEl>
                                          <p:spTgt spid="78864">
                                            <p:txEl>
                                              <p:charRg st="0" end="36"/>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78864"/>
                                        </p:tgtEl>
                                      </p:cBhvr>
                                    </p:animEffect>
                                    <p:set>
                                      <p:cBhvr>
                                        <p:cTn id="46" dur="1" fill="hold">
                                          <p:stCondLst>
                                            <p:cond delay="499"/>
                                          </p:stCondLst>
                                        </p:cTn>
                                        <p:tgtEl>
                                          <p:spTgt spid="78864"/>
                                        </p:tgtEl>
                                        <p:attrNameLst>
                                          <p:attrName>style.visibility</p:attrName>
                                        </p:attrNameLst>
                                      </p:cBhvr>
                                      <p:to>
                                        <p:strVal val="hidden"/>
                                      </p:to>
                                    </p:set>
                                  </p:childTnLst>
                                </p:cTn>
                              </p:par>
                              <p:par>
                                <p:cTn id="47" presetID="1" presetClass="exit" presetSubtype="0" fill="hold" nodeType="withEffect">
                                  <p:stCondLst>
                                    <p:cond delay="0"/>
                                  </p:stCondLst>
                                  <p:childTnLst>
                                    <p:animEffect transition="out" filter="blinds(horizontal)">
                                      <p:cBhvr>
                                        <p:cTn id="48" dur="500"/>
                                        <p:tgtEl>
                                          <p:spTgt spid="31753"/>
                                        </p:tgtEl>
                                      </p:cBhvr>
                                    </p:animEffect>
                                    <p:set>
                                      <p:cBhvr>
                                        <p:cTn id="49" dur="1" fill="hold">
                                          <p:stCondLst>
                                            <p:cond delay="499"/>
                                          </p:stCondLst>
                                        </p:cTn>
                                        <p:tgtEl>
                                          <p:spTgt spid="3175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78866"/>
                                        </p:tgtEl>
                                        <p:attrNameLst>
                                          <p:attrName>style.visibility</p:attrName>
                                        </p:attrNameLst>
                                      </p:cBhvr>
                                      <p:to>
                                        <p:strVal val="visible"/>
                                      </p:to>
                                    </p:set>
                                  </p:childTnLst>
                                </p:cTn>
                              </p:par>
                            </p:childTnLst>
                          </p:cTn>
                        </p:par>
                      </p:childTnLst>
                    </p:cTn>
                  </p:par>
                </p:childTnLst>
              </p:cTn>
              <p:nextCondLst>
                <p:cond evt="onClick" delay="0">
                  <p:tgtEl>
                    <p:spTgt spid="31753"/>
                  </p:tgtEl>
                </p:cond>
              </p:nextCondLst>
            </p:seq>
            <p:seq concurrent="1" nextAc="seek">
              <p:cTn id="52" restart="whenNotActive" fill="hold" evtFilter="cancelBubble" nodeType="interactiveSeq">
                <p:stCondLst>
                  <p:cond evt="onClick" delay="0">
                    <p:tgtEl>
                      <p:spTgt spid="31754"/>
                    </p:tgtEl>
                  </p:cond>
                </p:stCondLst>
                <p:endSync evt="end" delay="0">
                  <p:rtn val="all"/>
                </p:endSync>
                <p:childTnLst>
                  <p:par>
                    <p:cTn id="53" fill="hold">
                      <p:stCondLst>
                        <p:cond delay="0"/>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3.33333E-6 2.22222E-6 L 0.9375 -0.26667 " pathEditMode="relative" rAng="0" ptsTypes="AA">
                                      <p:cBhvr>
                                        <p:cTn id="56" dur="2000" fill="hold"/>
                                        <p:tgtEl>
                                          <p:spTgt spid="78867"/>
                                        </p:tgtEl>
                                        <p:attrNameLst>
                                          <p:attrName>ppt_x</p:attrName>
                                          <p:attrName>ppt_y</p:attrName>
                                        </p:attrNameLst>
                                      </p:cBhvr>
                                      <p:rCtr x="46900" y="-13300"/>
                                    </p:animMotion>
                                  </p:childTnLst>
                                  <p:subTnLst>
                                    <p:set>
                                      <p:cBhvr override="childStyle">
                                        <p:cTn dur="1" fill="hold" display="0" masterRel="nextClick" afterEffect="1"/>
                                        <p:tgtEl>
                                          <p:spTgt spid="78867"/>
                                        </p:tgtEl>
                                        <p:attrNameLst>
                                          <p:attrName>style.visibility</p:attrName>
                                        </p:attrNameLst>
                                      </p:cBhvr>
                                      <p:to>
                                        <p:strVal val="hidden"/>
                                      </p:to>
                                    </p:set>
                                  </p:subTnLst>
                                </p:cTn>
                              </p:par>
                              <p:par>
                                <p:cTn id="57" presetID="9" presetClass="emph" presetSubtype="0" nodeType="withEffect">
                                  <p:stCondLst>
                                    <p:cond delay="0"/>
                                  </p:stCondLst>
                                  <p:childTnLst>
                                    <p:set>
                                      <p:cBhvr rctx="PPT">
                                        <p:cTn id="58" dur="indefinite"/>
                                        <p:tgtEl>
                                          <p:spTgt spid="31754"/>
                                        </p:tgtEl>
                                        <p:attrNameLst>
                                          <p:attrName>style.opacity</p:attrName>
                                        </p:attrNameLst>
                                      </p:cBhvr>
                                      <p:to>
                                        <p:strVal val="0.5"/>
                                      </p:to>
                                    </p:set>
                                    <p:animEffect filter="image" prLst="opacity: 0.5">
                                      <p:cBhvr rctx="IE">
                                        <p:cTn id="59" dur="indefinite"/>
                                        <p:tgtEl>
                                          <p:spTgt spid="31754"/>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3.33333E-6 -4.54209E-6 L -1.0125 -0.29417 " pathEditMode="relative" rAng="0" ptsTypes="AA">
                                      <p:cBhvr>
                                        <p:cTn id="63" dur="2000" fill="hold"/>
                                        <p:tgtEl>
                                          <p:spTgt spid="78868"/>
                                        </p:tgtEl>
                                        <p:attrNameLst>
                                          <p:attrName>ppt_x</p:attrName>
                                          <p:attrName>ppt_y</p:attrName>
                                        </p:attrNameLst>
                                      </p:cBhvr>
                                      <p:rCtr x="-50600" y="-14700"/>
                                    </p:animMotion>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animEffect transition="out" filter="blinds(horizontal)">
                                      <p:cBhvr>
                                        <p:cTn id="67" dur="500"/>
                                        <p:tgtEl>
                                          <p:spTgt spid="31754"/>
                                        </p:tgtEl>
                                      </p:cBhvr>
                                    </p:animEffect>
                                    <p:set>
                                      <p:cBhvr>
                                        <p:cTn id="68" dur="1" fill="hold">
                                          <p:stCondLst>
                                            <p:cond delay="499"/>
                                          </p:stCondLst>
                                        </p:cTn>
                                        <p:tgtEl>
                                          <p:spTgt spid="31754"/>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78867"/>
                                        </p:tgtEl>
                                      </p:cBhvr>
                                    </p:animEffect>
                                    <p:set>
                                      <p:cBhvr>
                                        <p:cTn id="71" dur="1" fill="hold">
                                          <p:stCondLst>
                                            <p:cond delay="499"/>
                                          </p:stCondLst>
                                        </p:cTn>
                                        <p:tgtEl>
                                          <p:spTgt spid="78867"/>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78868"/>
                                        </p:tgtEl>
                                      </p:cBhvr>
                                    </p:animEffect>
                                    <p:set>
                                      <p:cBhvr>
                                        <p:cTn id="74" dur="1" fill="hold">
                                          <p:stCondLst>
                                            <p:cond delay="499"/>
                                          </p:stCondLst>
                                        </p:cTn>
                                        <p:tgtEl>
                                          <p:spTgt spid="78868"/>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78869"/>
                                        </p:tgtEl>
                                        <p:attrNameLst>
                                          <p:attrName>style.visibility</p:attrName>
                                        </p:attrNameLst>
                                      </p:cBhvr>
                                      <p:to>
                                        <p:strVal val="visible"/>
                                      </p:to>
                                    </p:set>
                                  </p:childTnLst>
                                </p:cTn>
                              </p:par>
                            </p:childTnLst>
                          </p:cTn>
                        </p:par>
                      </p:childTnLst>
                    </p:cTn>
                  </p:par>
                </p:childTnLst>
              </p:cTn>
              <p:nextCondLst>
                <p:cond evt="onClick" delay="0">
                  <p:tgtEl>
                    <p:spTgt spid="31754"/>
                  </p:tgtEl>
                </p:cond>
              </p:nextCondLst>
            </p:seq>
            <p:seq concurrent="1" nextAc="seek">
              <p:cTn id="77" restart="whenNotActive" fill="hold" evtFilter="cancelBubble" nodeType="interactiveSeq">
                <p:stCondLst>
                  <p:cond evt="onClick" delay="0">
                    <p:tgtEl>
                      <p:spTgt spid="31755"/>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1.11022E-16 -1.23034E-6 L 1.02917 -0.00555 " pathEditMode="relative" rAng="0" ptsTypes="AA">
                                      <p:cBhvr>
                                        <p:cTn id="81" dur="2000" fill="hold"/>
                                        <p:tgtEl>
                                          <p:spTgt spid="78870"/>
                                        </p:tgtEl>
                                        <p:attrNameLst>
                                          <p:attrName>ppt_x</p:attrName>
                                          <p:attrName>ppt_y</p:attrName>
                                        </p:attrNameLst>
                                      </p:cBhvr>
                                      <p:rCtr x="51500" y="-300"/>
                                    </p:animMotion>
                                  </p:childTnLst>
                                  <p:subTnLst>
                                    <p:set>
                                      <p:cBhvr override="childStyle">
                                        <p:cTn dur="1" fill="hold" display="0" masterRel="nextClick" afterEffect="1"/>
                                        <p:tgtEl>
                                          <p:spTgt spid="78870"/>
                                        </p:tgtEl>
                                        <p:attrNameLst>
                                          <p:attrName>style.visibility</p:attrName>
                                        </p:attrNameLst>
                                      </p:cBhvr>
                                      <p:to>
                                        <p:strVal val="hidden"/>
                                      </p:to>
                                    </p:set>
                                  </p:subTnLst>
                                </p:cTn>
                              </p:par>
                              <p:par>
                                <p:cTn id="82" presetID="9" presetClass="emph" presetSubtype="0" nodeType="withEffect">
                                  <p:stCondLst>
                                    <p:cond delay="0"/>
                                  </p:stCondLst>
                                  <p:childTnLst>
                                    <p:set>
                                      <p:cBhvr rctx="PPT">
                                        <p:cTn id="83" dur="indefinite"/>
                                        <p:tgtEl>
                                          <p:spTgt spid="31755"/>
                                        </p:tgtEl>
                                        <p:attrNameLst>
                                          <p:attrName>style.opacity</p:attrName>
                                        </p:attrNameLst>
                                      </p:cBhvr>
                                      <p:to>
                                        <p:strVal val="0.5"/>
                                      </p:to>
                                    </p:set>
                                    <p:animEffect filter="image" prLst="opacity: 0.5">
                                      <p:cBhvr rctx="IE">
                                        <p:cTn id="84" dur="indefinite"/>
                                        <p:tgtEl>
                                          <p:spTgt spid="31755"/>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nodeType="clickEffect">
                                  <p:stCondLst>
                                    <p:cond delay="0"/>
                                  </p:stCondLst>
                                  <p:childTnLst>
                                    <p:animMotion origin="layout" path="M -2.22045E-16 -8.14061E-7 L -0.96667 0.0111 " pathEditMode="relative" rAng="0" ptsTypes="AA">
                                      <p:cBhvr>
                                        <p:cTn id="88" dur="2000" fill="hold"/>
                                        <p:tgtEl>
                                          <p:spTgt spid="78871"/>
                                        </p:tgtEl>
                                        <p:attrNameLst>
                                          <p:attrName>ppt_x</p:attrName>
                                          <p:attrName>ppt_y</p:attrName>
                                        </p:attrNameLst>
                                      </p:cBhvr>
                                      <p:rCtr x="-48300" y="600"/>
                                    </p:animMotion>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nodeType="clickEffect">
                                  <p:stCondLst>
                                    <p:cond delay="0"/>
                                  </p:stCondLst>
                                  <p:childTnLst>
                                    <p:animEffect transition="out" filter="blinds(horizontal)">
                                      <p:cBhvr>
                                        <p:cTn id="92" dur="500"/>
                                        <p:tgtEl>
                                          <p:spTgt spid="78871"/>
                                        </p:tgtEl>
                                      </p:cBhvr>
                                    </p:animEffect>
                                    <p:set>
                                      <p:cBhvr>
                                        <p:cTn id="93" dur="1" fill="hold">
                                          <p:stCondLst>
                                            <p:cond delay="499"/>
                                          </p:stCondLst>
                                        </p:cTn>
                                        <p:tgtEl>
                                          <p:spTgt spid="78871"/>
                                        </p:tgtEl>
                                        <p:attrNameLst>
                                          <p:attrName>style.visibility</p:attrName>
                                        </p:attrNameLst>
                                      </p:cBhvr>
                                      <p:to>
                                        <p:strVal val="hidden"/>
                                      </p:to>
                                    </p:set>
                                  </p:childTnLst>
                                </p:cTn>
                              </p:par>
                              <p:par>
                                <p:cTn id="94" presetID="1" presetClass="exit" presetSubtype="0" fill="hold" nodeType="withEffect">
                                  <p:stCondLst>
                                    <p:cond delay="0"/>
                                  </p:stCondLst>
                                  <p:childTnLst>
                                    <p:animEffect transition="out" filter="blinds(horizontal)">
                                      <p:cBhvr>
                                        <p:cTn id="95" dur="500"/>
                                        <p:tgtEl>
                                          <p:spTgt spid="31755"/>
                                        </p:tgtEl>
                                      </p:cBhvr>
                                    </p:animEffect>
                                    <p:set>
                                      <p:cBhvr>
                                        <p:cTn id="96" dur="1" fill="hold">
                                          <p:stCondLst>
                                            <p:cond delay="499"/>
                                          </p:stCondLst>
                                        </p:cTn>
                                        <p:tgtEl>
                                          <p:spTgt spid="31755"/>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500"/>
                                        <p:tgtEl>
                                          <p:spTgt spid="78870"/>
                                        </p:tgtEl>
                                      </p:cBhvr>
                                    </p:animEffect>
                                    <p:set>
                                      <p:cBhvr>
                                        <p:cTn id="99" dur="1" fill="hold">
                                          <p:stCondLst>
                                            <p:cond delay="499"/>
                                          </p:stCondLst>
                                        </p:cTn>
                                        <p:tgtEl>
                                          <p:spTgt spid="78870"/>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78872"/>
                                        </p:tgtEl>
                                        <p:attrNameLst>
                                          <p:attrName>style.visibility</p:attrName>
                                        </p:attrNameLst>
                                      </p:cBhvr>
                                      <p:to>
                                        <p:strVal val="visible"/>
                                      </p:to>
                                    </p:set>
                                  </p:childTnLst>
                                </p:cTn>
                              </p:par>
                            </p:childTnLst>
                          </p:cTn>
                        </p:par>
                      </p:childTnLst>
                    </p:cTn>
                  </p:par>
                </p:childTnLst>
              </p:cTn>
              <p:nextCondLst>
                <p:cond evt="onClick" delay="0">
                  <p:tgtEl>
                    <p:spTgt spid="31755"/>
                  </p:tgtEl>
                </p:cond>
              </p:nextCondLst>
            </p:seq>
            <p:seq concurrent="1" nextAc="seek">
              <p:cTn id="102" restart="whenNotActive" fill="hold" evtFilter="cancelBubble" nodeType="interactiveSeq">
                <p:stCondLst>
                  <p:cond evt="onClick" delay="0">
                    <p:tgtEl>
                      <p:spTgt spid="31756"/>
                    </p:tgtEl>
                  </p:cond>
                </p:stCondLst>
                <p:endSync evt="end" delay="0">
                  <p:rtn val="all"/>
                </p:endSync>
                <p:childTnLst>
                  <p:par>
                    <p:cTn id="103" fill="hold">
                      <p:stCondLst>
                        <p:cond delay="0"/>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3.33333E-6 -3.69103E-6 L 0.99584 -0.52729 " pathEditMode="relative" rAng="0" ptsTypes="AA">
                                      <p:cBhvr>
                                        <p:cTn id="106" dur="2000" fill="hold"/>
                                        <p:tgtEl>
                                          <p:spTgt spid="78873"/>
                                        </p:tgtEl>
                                        <p:attrNameLst>
                                          <p:attrName>ppt_x</p:attrName>
                                          <p:attrName>ppt_y</p:attrName>
                                        </p:attrNameLst>
                                      </p:cBhvr>
                                      <p:rCtr x="49800" y="-26400"/>
                                    </p:animMotion>
                                  </p:childTnLst>
                                  <p:subTnLst>
                                    <p:set>
                                      <p:cBhvr override="childStyle">
                                        <p:cTn dur="1" fill="hold" display="0" masterRel="nextClick" afterEffect="1"/>
                                        <p:tgtEl>
                                          <p:spTgt spid="78873"/>
                                        </p:tgtEl>
                                        <p:attrNameLst>
                                          <p:attrName>style.visibility</p:attrName>
                                        </p:attrNameLst>
                                      </p:cBhvr>
                                      <p:to>
                                        <p:strVal val="hidden"/>
                                      </p:to>
                                    </p:set>
                                  </p:subTnLst>
                                </p:cTn>
                              </p:par>
                              <p:par>
                                <p:cTn id="107" presetID="9" presetClass="emph" presetSubtype="0" nodeType="withEffect">
                                  <p:stCondLst>
                                    <p:cond delay="0"/>
                                  </p:stCondLst>
                                  <p:childTnLst>
                                    <p:set>
                                      <p:cBhvr rctx="PPT">
                                        <p:cTn id="108" dur="indefinite"/>
                                        <p:tgtEl>
                                          <p:spTgt spid="31756"/>
                                        </p:tgtEl>
                                        <p:attrNameLst>
                                          <p:attrName>style.opacity</p:attrName>
                                        </p:attrNameLst>
                                      </p:cBhvr>
                                      <p:to>
                                        <p:strVal val="0.5"/>
                                      </p:to>
                                    </p:set>
                                    <p:animEffect filter="image" prLst="opacity: 0.5">
                                      <p:cBhvr rctx="IE">
                                        <p:cTn id="109" dur="indefinite"/>
                                        <p:tgtEl>
                                          <p:spTgt spid="31756"/>
                                        </p:tgtEl>
                                      </p:cBhvr>
                                    </p:animEffect>
                                  </p:childTnLst>
                                </p:cTn>
                              </p:par>
                            </p:childTnLst>
                          </p:cTn>
                        </p:par>
                      </p:childTnLst>
                    </p:cTn>
                  </p:par>
                  <p:par>
                    <p:cTn id="110" fill="hold">
                      <p:stCondLst>
                        <p:cond delay="indefinite"/>
                      </p:stCondLst>
                      <p:childTnLst>
                        <p:par>
                          <p:cTn id="111" fill="hold">
                            <p:stCondLst>
                              <p:cond delay="0"/>
                            </p:stCondLst>
                            <p:childTnLst>
                              <p:par>
                                <p:cTn id="112" presetID="0" presetClass="path" presetSubtype="0" accel="50000" decel="50000" fill="hold" nodeType="clickEffect">
                                  <p:stCondLst>
                                    <p:cond delay="0"/>
                                  </p:stCondLst>
                                  <p:childTnLst>
                                    <p:animMotion origin="layout" path="M -2.22045E-16 -2.0444E-6 L -0.9875 -0.26087 " pathEditMode="relative" rAng="0" ptsTypes="AA">
                                      <p:cBhvr>
                                        <p:cTn id="113" dur="2000" fill="hold"/>
                                        <p:tgtEl>
                                          <p:spTgt spid="78874"/>
                                        </p:tgtEl>
                                        <p:attrNameLst>
                                          <p:attrName>ppt_x</p:attrName>
                                          <p:attrName>ppt_y</p:attrName>
                                        </p:attrNameLst>
                                      </p:cBhvr>
                                      <p:rCtr x="-49400" y="-13000"/>
                                    </p:animMotion>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animEffect transition="out" filter="blinds(horizontal)">
                                      <p:cBhvr>
                                        <p:cTn id="117" dur="500"/>
                                        <p:tgtEl>
                                          <p:spTgt spid="31756"/>
                                        </p:tgtEl>
                                      </p:cBhvr>
                                    </p:animEffect>
                                    <p:set>
                                      <p:cBhvr>
                                        <p:cTn id="118" dur="1" fill="hold">
                                          <p:stCondLst>
                                            <p:cond delay="499"/>
                                          </p:stCondLst>
                                        </p:cTn>
                                        <p:tgtEl>
                                          <p:spTgt spid="31756"/>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78874"/>
                                        </p:tgtEl>
                                      </p:cBhvr>
                                    </p:animEffect>
                                    <p:set>
                                      <p:cBhvr>
                                        <p:cTn id="121" dur="1" fill="hold">
                                          <p:stCondLst>
                                            <p:cond delay="499"/>
                                          </p:stCondLst>
                                        </p:cTn>
                                        <p:tgtEl>
                                          <p:spTgt spid="78874"/>
                                        </p:tgtEl>
                                        <p:attrNameLst>
                                          <p:attrName>style.visibility</p:attrName>
                                        </p:attrNameLst>
                                      </p:cBhvr>
                                      <p:to>
                                        <p:strVal val="hidden"/>
                                      </p:to>
                                    </p:set>
                                  </p:childTnLst>
                                </p:cTn>
                              </p:par>
                              <p:par>
                                <p:cTn id="122" presetID="3" presetClass="exit" presetSubtype="10" fill="hold" nodeType="withEffect">
                                  <p:stCondLst>
                                    <p:cond delay="0"/>
                                  </p:stCondLst>
                                  <p:childTnLst>
                                    <p:animEffect transition="out" filter="blinds(horizontal)">
                                      <p:cBhvr>
                                        <p:cTn id="123" dur="500"/>
                                        <p:tgtEl>
                                          <p:spTgt spid="78873"/>
                                        </p:tgtEl>
                                      </p:cBhvr>
                                    </p:animEffect>
                                    <p:set>
                                      <p:cBhvr>
                                        <p:cTn id="124" dur="1" fill="hold">
                                          <p:stCondLst>
                                            <p:cond delay="499"/>
                                          </p:stCondLst>
                                        </p:cTn>
                                        <p:tgtEl>
                                          <p:spTgt spid="78873"/>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78875"/>
                                        </p:tgtEl>
                                        <p:attrNameLst>
                                          <p:attrName>style.visibility</p:attrName>
                                        </p:attrNameLst>
                                      </p:cBhvr>
                                      <p:to>
                                        <p:strVal val="visible"/>
                                      </p:to>
                                    </p:set>
                                  </p:childTnLst>
                                </p:cTn>
                              </p:par>
                            </p:childTnLst>
                          </p:cTn>
                        </p:par>
                      </p:childTnLst>
                    </p:cTn>
                  </p:par>
                </p:childTnLst>
              </p:cTn>
              <p:nextCondLst>
                <p:cond evt="onClick" delay="0">
                  <p:tgtEl>
                    <p:spTgt spid="31756"/>
                  </p:tgtEl>
                </p:cond>
              </p:nextCondLst>
            </p:seq>
            <p:seq concurrent="1" nextAc="seek">
              <p:cTn id="127" restart="whenNotActive" fill="hold" evtFilter="cancelBubble" nodeType="interactiveSeq">
                <p:stCondLst>
                  <p:cond evt="onClick" delay="0">
                    <p:tgtEl>
                      <p:spTgt spid="31757"/>
                    </p:tgtEl>
                  </p:cond>
                </p:stCondLst>
                <p:endSync evt="end" delay="0">
                  <p:rtn val="all"/>
                </p:endSync>
                <p:childTnLst>
                  <p:par>
                    <p:cTn id="128" fill="hold">
                      <p:stCondLst>
                        <p:cond delay="0"/>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3.33333E-6 4.44444E-6 L 1 -0.16667 " pathEditMode="relative" ptsTypes="AA">
                                      <p:cBhvr>
                                        <p:cTn id="131" dur="2000" fill="hold"/>
                                        <p:tgtEl>
                                          <p:spTgt spid="2"/>
                                        </p:tgtEl>
                                        <p:attrNameLst>
                                          <p:attrName>ppt_x</p:attrName>
                                          <p:attrName>ppt_y</p:attrName>
                                        </p:attrNameLst>
                                      </p:cBhvr>
                                    </p:animMotion>
                                  </p:childTnLst>
                                  <p:subTnLst>
                                    <p:set>
                                      <p:cBhvr override="childStyle">
                                        <p:cTn dur="1" fill="hold" display="0" masterRel="nextClick" afterEffect="1"/>
                                        <p:tgtEl>
                                          <p:spTgt spid="2"/>
                                        </p:tgtEl>
                                        <p:attrNameLst>
                                          <p:attrName>style.visibility</p:attrName>
                                        </p:attrNameLst>
                                      </p:cBhvr>
                                      <p:to>
                                        <p:strVal val="hidden"/>
                                      </p:to>
                                    </p:set>
                                  </p:subTnLst>
                                </p:cTn>
                              </p:par>
                              <p:par>
                                <p:cTn id="132" presetID="9" presetClass="emph" presetSubtype="0" nodeType="withEffect">
                                  <p:stCondLst>
                                    <p:cond delay="0"/>
                                  </p:stCondLst>
                                  <p:childTnLst>
                                    <p:set>
                                      <p:cBhvr rctx="PPT">
                                        <p:cTn id="133" dur="indefinite"/>
                                        <p:tgtEl>
                                          <p:spTgt spid="31757"/>
                                        </p:tgtEl>
                                        <p:attrNameLst>
                                          <p:attrName>style.opacity</p:attrName>
                                        </p:attrNameLst>
                                      </p:cBhvr>
                                      <p:to>
                                        <p:strVal val="0.5"/>
                                      </p:to>
                                    </p:set>
                                    <p:animEffect filter="image" prLst="opacity: 0.5">
                                      <p:cBhvr rctx="IE">
                                        <p:cTn id="134" dur="indefinite"/>
                                        <p:tgtEl>
                                          <p:spTgt spid="31757"/>
                                        </p:tgtEl>
                                      </p:cBhvr>
                                    </p:animEffect>
                                  </p:childTnLst>
                                </p:cTn>
                              </p:par>
                              <p:par>
                                <p:cTn id="135" presetID="1" presetClass="mediacall" presetSubtype="0" fill="hold" nodeType="withEffect">
                                  <p:stCondLst>
                                    <p:cond delay="0"/>
                                  </p:stCondLst>
                                  <p:childTnLst>
                                    <p:cmd type="call" cmd="playFrom(0.0)">
                                      <p:cBhvr>
                                        <p:cTn id="136" dur="1" fill="hold"/>
                                        <p:tgtEl>
                                          <p:spTgt spid="78883"/>
                                        </p:tgtEl>
                                      </p:cBhvr>
                                    </p:cmd>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animEffect transition="out" filter="blinds(horizontal)">
                                      <p:cBhvr>
                                        <p:cTn id="140" dur="500"/>
                                        <p:tgtEl>
                                          <p:spTgt spid="31757"/>
                                        </p:tgtEl>
                                      </p:cBhvr>
                                    </p:animEffect>
                                    <p:set>
                                      <p:cBhvr>
                                        <p:cTn id="141" dur="1" fill="hold">
                                          <p:stCondLst>
                                            <p:cond delay="499"/>
                                          </p:stCondLst>
                                        </p:cTn>
                                        <p:tgtEl>
                                          <p:spTgt spid="31757"/>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2"/>
                                        </p:tgtEl>
                                      </p:cBhvr>
                                    </p:animEffect>
                                    <p:set>
                                      <p:cBhvr>
                                        <p:cTn id="144" dur="1" fill="hold">
                                          <p:stCondLst>
                                            <p:cond delay="499"/>
                                          </p:stCondLst>
                                        </p:cTn>
                                        <p:tgtEl>
                                          <p:spTgt spid="2"/>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8879"/>
                                        </p:tgtEl>
                                        <p:attrNameLst>
                                          <p:attrName>style.visibility</p:attrName>
                                        </p:attrNameLst>
                                      </p:cBhvr>
                                      <p:to>
                                        <p:strVal val="visible"/>
                                      </p:to>
                                    </p:set>
                                  </p:childTnLst>
                                </p:cTn>
                              </p:par>
                            </p:childTnLst>
                          </p:cTn>
                        </p:par>
                      </p:childTnLst>
                    </p:cTn>
                  </p:par>
                </p:childTnLst>
              </p:cTn>
              <p:nextCondLst>
                <p:cond evt="onClick" delay="0">
                  <p:tgtEl>
                    <p:spTgt spid="31757"/>
                  </p:tgtEl>
                </p:cond>
              </p:nextCondLst>
            </p:seq>
            <p:seq concurrent="1" nextAc="seek">
              <p:cTn id="147" restart="whenNotActive" fill="hold" evtFilter="cancelBubble" nodeType="interactiveSeq">
                <p:stCondLst>
                  <p:cond evt="onClick" delay="0">
                    <p:tgtEl>
                      <p:spTgt spid="31758"/>
                    </p:tgtEl>
                  </p:cond>
                </p:stCondLst>
                <p:endSync evt="end" delay="0">
                  <p:rtn val="all"/>
                </p:endSync>
                <p:childTnLst>
                  <p:par>
                    <p:cTn id="148" fill="hold">
                      <p:stCondLst>
                        <p:cond delay="0"/>
                      </p:stCondLst>
                      <p:childTnLst>
                        <p:par>
                          <p:cTn id="149" fill="hold">
                            <p:stCondLst>
                              <p:cond delay="0"/>
                            </p:stCondLst>
                            <p:childTnLst>
                              <p:par>
                                <p:cTn id="150" presetID="0" presetClass="path" presetSubtype="0" accel="50000" decel="50000" fill="hold" nodeType="clickEffect">
                                  <p:stCondLst>
                                    <p:cond delay="0"/>
                                  </p:stCondLst>
                                  <p:childTnLst>
                                    <p:animMotion origin="layout" path="M 0 1.11111E-6 L 1.01667 -0.37222 " pathEditMode="relative" rAng="0" ptsTypes="AA">
                                      <p:cBhvr>
                                        <p:cTn id="151" dur="2000" fill="hold"/>
                                        <p:tgtEl>
                                          <p:spTgt spid="78880"/>
                                        </p:tgtEl>
                                        <p:attrNameLst>
                                          <p:attrName>ppt_x</p:attrName>
                                          <p:attrName>ppt_y</p:attrName>
                                        </p:attrNameLst>
                                      </p:cBhvr>
                                      <p:rCtr x="50800" y="-18600"/>
                                    </p:animMotion>
                                  </p:childTnLst>
                                  <p:subTnLst>
                                    <p:set>
                                      <p:cBhvr override="childStyle">
                                        <p:cTn dur="1" fill="hold" display="0" masterRel="nextClick" afterEffect="1"/>
                                        <p:tgtEl>
                                          <p:spTgt spid="78880"/>
                                        </p:tgtEl>
                                        <p:attrNameLst>
                                          <p:attrName>style.visibility</p:attrName>
                                        </p:attrNameLst>
                                      </p:cBhvr>
                                      <p:to>
                                        <p:strVal val="hidden"/>
                                      </p:to>
                                    </p:set>
                                  </p:subTnLst>
                                </p:cTn>
                              </p:par>
                              <p:par>
                                <p:cTn id="152" presetID="9" presetClass="emph" presetSubtype="0" nodeType="withEffect">
                                  <p:stCondLst>
                                    <p:cond delay="0"/>
                                  </p:stCondLst>
                                  <p:childTnLst>
                                    <p:set>
                                      <p:cBhvr rctx="PPT">
                                        <p:cTn id="153" dur="indefinite"/>
                                        <p:tgtEl>
                                          <p:spTgt spid="31758"/>
                                        </p:tgtEl>
                                        <p:attrNameLst>
                                          <p:attrName>style.opacity</p:attrName>
                                        </p:attrNameLst>
                                      </p:cBhvr>
                                      <p:to>
                                        <p:strVal val="0.5"/>
                                      </p:to>
                                    </p:set>
                                    <p:animEffect filter="image" prLst="opacity: 0.5">
                                      <p:cBhvr rctx="IE">
                                        <p:cTn id="154" dur="indefinite"/>
                                        <p:tgtEl>
                                          <p:spTgt spid="31758"/>
                                        </p:tgtEl>
                                      </p:cBhvr>
                                    </p:animEffect>
                                  </p:childTnLst>
                                </p:cTn>
                              </p:par>
                            </p:childTnLst>
                          </p:cTn>
                        </p:par>
                      </p:childTnLst>
                    </p:cTn>
                  </p:par>
                  <p:par>
                    <p:cTn id="155" fill="hold">
                      <p:stCondLst>
                        <p:cond delay="indefinite"/>
                      </p:stCondLst>
                      <p:childTnLst>
                        <p:par>
                          <p:cTn id="156" fill="hold">
                            <p:stCondLst>
                              <p:cond delay="0"/>
                            </p:stCondLst>
                            <p:childTnLst>
                              <p:par>
                                <p:cTn id="157" presetID="0" presetClass="path" presetSubtype="0" accel="50000" decel="50000" fill="hold" nodeType="clickEffect">
                                  <p:stCondLst>
                                    <p:cond delay="0"/>
                                  </p:stCondLst>
                                  <p:childTnLst>
                                    <p:animMotion origin="layout" path="M -2.22045E-16 3.33333E-6 L -0.96667 -0.45556 " pathEditMode="relative" rAng="0" ptsTypes="AA">
                                      <p:cBhvr>
                                        <p:cTn id="158" dur="2000" fill="hold"/>
                                        <p:tgtEl>
                                          <p:spTgt spid="78881"/>
                                        </p:tgtEl>
                                        <p:attrNameLst>
                                          <p:attrName>ppt_x</p:attrName>
                                          <p:attrName>ppt_y</p:attrName>
                                        </p:attrNameLst>
                                      </p:cBhvr>
                                      <p:rCtr x="-48300" y="-22800"/>
                                    </p:animMotion>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nodeType="clickEffect">
                                  <p:stCondLst>
                                    <p:cond delay="0"/>
                                  </p:stCondLst>
                                  <p:childTnLst>
                                    <p:animEffect transition="out" filter="blinds(horizontal)">
                                      <p:cBhvr>
                                        <p:cTn id="162" dur="500"/>
                                        <p:tgtEl>
                                          <p:spTgt spid="31758"/>
                                        </p:tgtEl>
                                      </p:cBhvr>
                                    </p:animEffect>
                                    <p:set>
                                      <p:cBhvr>
                                        <p:cTn id="163" dur="1" fill="hold">
                                          <p:stCondLst>
                                            <p:cond delay="499"/>
                                          </p:stCondLst>
                                        </p:cTn>
                                        <p:tgtEl>
                                          <p:spTgt spid="31758"/>
                                        </p:tgtEl>
                                        <p:attrNameLst>
                                          <p:attrName>style.visibility</p:attrName>
                                        </p:attrNameLst>
                                      </p:cBhvr>
                                      <p:to>
                                        <p:strVal val="hidden"/>
                                      </p:to>
                                    </p:set>
                                  </p:childTnLst>
                                </p:cTn>
                              </p:par>
                              <p:par>
                                <p:cTn id="164" presetID="3" presetClass="exit" presetSubtype="10" fill="hold" nodeType="withEffect">
                                  <p:stCondLst>
                                    <p:cond delay="0"/>
                                  </p:stCondLst>
                                  <p:childTnLst>
                                    <p:animEffect transition="out" filter="blinds(horizontal)">
                                      <p:cBhvr>
                                        <p:cTn id="165" dur="500"/>
                                        <p:tgtEl>
                                          <p:spTgt spid="78881"/>
                                        </p:tgtEl>
                                      </p:cBhvr>
                                    </p:animEffect>
                                    <p:set>
                                      <p:cBhvr>
                                        <p:cTn id="166" dur="1" fill="hold">
                                          <p:stCondLst>
                                            <p:cond delay="499"/>
                                          </p:stCondLst>
                                        </p:cTn>
                                        <p:tgtEl>
                                          <p:spTgt spid="78881"/>
                                        </p:tgtEl>
                                        <p:attrNameLst>
                                          <p:attrName>style.visibility</p:attrName>
                                        </p:attrNameLst>
                                      </p:cBhvr>
                                      <p:to>
                                        <p:strVal val="hidden"/>
                                      </p:to>
                                    </p:set>
                                  </p:childTnLst>
                                </p:cTn>
                              </p:par>
                              <p:par>
                                <p:cTn id="167" presetID="3" presetClass="exit" presetSubtype="10" fill="hold" nodeType="withEffect">
                                  <p:stCondLst>
                                    <p:cond delay="0"/>
                                  </p:stCondLst>
                                  <p:childTnLst>
                                    <p:animEffect transition="out" filter="blinds(horizontal)">
                                      <p:cBhvr>
                                        <p:cTn id="168" dur="500"/>
                                        <p:tgtEl>
                                          <p:spTgt spid="78880"/>
                                        </p:tgtEl>
                                      </p:cBhvr>
                                    </p:animEffect>
                                    <p:set>
                                      <p:cBhvr>
                                        <p:cTn id="169" dur="1" fill="hold">
                                          <p:stCondLst>
                                            <p:cond delay="499"/>
                                          </p:stCondLst>
                                        </p:cTn>
                                        <p:tgtEl>
                                          <p:spTgt spid="78880"/>
                                        </p:tgtEl>
                                        <p:attrNameLst>
                                          <p:attrName>style.visibility</p:attrName>
                                        </p:attrNameLst>
                                      </p:cBhvr>
                                      <p:to>
                                        <p:strVal val="hidden"/>
                                      </p:to>
                                    </p:set>
                                  </p:childTnLst>
                                </p:cTn>
                              </p:par>
                              <p:par>
                                <p:cTn id="170" presetID="1" presetClass="entr" presetSubtype="0" fill="hold" nodeType="withEffect">
                                  <p:stCondLst>
                                    <p:cond delay="0"/>
                                  </p:stCondLst>
                                  <p:childTnLst>
                                    <p:set>
                                      <p:cBhvr>
                                        <p:cTn id="171" dur="1" fill="hold">
                                          <p:stCondLst>
                                            <p:cond delay="0"/>
                                          </p:stCondLst>
                                        </p:cTn>
                                        <p:tgtEl>
                                          <p:spTgt spid="78882"/>
                                        </p:tgtEl>
                                        <p:attrNameLst>
                                          <p:attrName>style.visibility</p:attrName>
                                        </p:attrNameLst>
                                      </p:cBhvr>
                                      <p:to>
                                        <p:strVal val="visible"/>
                                      </p:to>
                                    </p:set>
                                  </p:childTnLst>
                                </p:cTn>
                              </p:par>
                            </p:childTnLst>
                          </p:cTn>
                        </p:par>
                      </p:childTnLst>
                    </p:cTn>
                  </p:par>
                </p:childTnLst>
              </p:cTn>
              <p:nextCondLst>
                <p:cond evt="onClick" delay="0">
                  <p:tgtEl>
                    <p:spTgt spid="31758"/>
                  </p:tgtEl>
                </p:cond>
              </p:nextCondLst>
            </p:seq>
            <p:audio>
              <p:cMediaNode vol="100000" showWhenStopped="0">
                <p:cTn id="172" repeatCount="2000" fill="hold" display="0">
                  <p:stCondLst>
                    <p:cond delay="indefinite"/>
                  </p:stCondLst>
                  <p:endCondLst>
                    <p:cond evt="onPrev" delay="0">
                      <p:tgtEl>
                        <p:sldTgt/>
                      </p:tgtEl>
                    </p:cond>
                    <p:cond evt="onStopAudio" delay="0">
                      <p:tgtEl>
                        <p:sldTgt/>
                      </p:tgtEl>
                    </p:cond>
                  </p:endCondLst>
                </p:cTn>
                <p:tgtEl>
                  <p:spTgt spid="78883"/>
                </p:tgtEl>
              </p:cMediaNode>
            </p:audio>
          </p:childTnLst>
        </p:cTn>
      </p:par>
    </p:tnLst>
    <p:bldLst>
      <p:bldP spid="78864" grpId="0" animBg="1" build="p"/>
      <p:bldP spid="78864" grpId="1" animBg="1" build="p"/>
      <p:bldP spid="78865" grpId="0" animBg="1"/>
      <p:bldP spid="78865" grpId="1" animBg="1"/>
      <p:bldP spid="78867" grpId="0" animBg="1"/>
      <p:bldP spid="78867" grpId="1" animBg="1"/>
      <p:bldP spid="78868" grpId="0" animBg="1"/>
      <p:bldP spid="78868" grpId="1" animBg="1"/>
      <p:bldP spid="78870" grpId="0" animBg="1"/>
      <p:bldP spid="78870" grpId="1" animBg="1"/>
      <p:bldP spid="78871" grpId="0" animBg="1"/>
      <p:bldP spid="78871" grpId="1" animBg="1"/>
      <p:bldP spid="78873" grpId="0" animBg="1"/>
      <p:bldP spid="78873" grpId="1" animBg="1"/>
      <p:bldP spid="78874" grpId="0" animBg="1"/>
      <p:bldP spid="78874" grpId="1" animBg="1"/>
      <p:bldP spid="78880" grpId="0" animBg="1"/>
      <p:bldP spid="78880" grpId="1" animBg="1"/>
      <p:bldP spid="78881" grpId="0" animBg="1"/>
      <p:bldP spid="7888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p:txBody>
          <a:bodyPr vert="horz" wrap="square" lIns="91440" tIns="45720" rIns="91440" bIns="45720" anchor="ctr" anchorCtr="0"/>
          <a:p>
            <a:endParaRPr lang="vi-VN" altLang="en-US" dirty="0"/>
          </a:p>
        </p:txBody>
      </p:sp>
      <p:sp>
        <p:nvSpPr>
          <p:cNvPr id="5123" name="AutoShape 3"/>
          <p:cNvSpPr/>
          <p:nvPr/>
        </p:nvSpPr>
        <p:spPr>
          <a:xfrm>
            <a:off x="0" y="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5124"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5125"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5126"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5127"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5129"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5130" name="Rectangle 14"/>
          <p:cNvSpPr/>
          <p:nvPr/>
        </p:nvSpPr>
        <p:spPr>
          <a:xfrm>
            <a:off x="3657600" y="1701800"/>
            <a:ext cx="1905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2</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533400" y="3505200"/>
            <a:ext cx="67056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 Có 2 loại từ phức: Từ ghép, từ láy</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endParaRPr lang="en-US" altLang="en-US" sz="2400" b="1" dirty="0">
              <a:latin typeface="Times New Roman" panose="02020603050405020304" pitchFamily="18" charset="0"/>
              <a:ea typeface="Times New Roman" panose="02020603050405020304" pitchFamily="18" charset="0"/>
            </a:endParaRPr>
          </a:p>
        </p:txBody>
      </p:sp>
      <p:sp>
        <p:nvSpPr>
          <p:cNvPr id="5134" name="TextBox 28"/>
          <p:cNvSpPr txBox="1"/>
          <p:nvPr/>
        </p:nvSpPr>
        <p:spPr>
          <a:xfrm>
            <a:off x="1752600" y="2438400"/>
            <a:ext cx="448786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Có mấy loại từ phức? Cho ví dụ?</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out)">
                                      <p:cBhvr>
                                        <p:cTn id="7" dur="500"/>
                                        <p:tgtEl>
                                          <p:spTgt spid="5124"/>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5124"/>
                                        </p:tgtEl>
                                        <p:attrNameLst>
                                          <p:attrName>style.color</p:attrName>
                                        </p:attrNameLst>
                                      </p:cBhvr>
                                      <p:by>
                                        <p:hsl h="-7199925" s="0" l="0"/>
                                      </p:by>
                                    </p:animClr>
                                    <p:animClr clrSpc="hsl" dir="cw">
                                      <p:cBhvr>
                                        <p:cTn id="10" dur="500" fill="hold"/>
                                        <p:tgtEl>
                                          <p:spTgt spid="5124"/>
                                        </p:tgtEl>
                                        <p:attrNameLst>
                                          <p:attrName>fillcolor</p:attrName>
                                        </p:attrNameLst>
                                      </p:cBhvr>
                                      <p:by>
                                        <p:hsl h="-7199925" s="0" l="0"/>
                                      </p:by>
                                    </p:animClr>
                                    <p:animClr clrSpc="hsl" dir="cw">
                                      <p:cBhvr>
                                        <p:cTn id="11" dur="500" fill="hold"/>
                                        <p:tgtEl>
                                          <p:spTgt spid="5124"/>
                                        </p:tgtEl>
                                        <p:attrNameLst>
                                          <p:attrName>stroke.color</p:attrName>
                                        </p:attrNameLst>
                                      </p:cBhvr>
                                      <p:by>
                                        <p:hsl h="-7199925" s="0" l="0"/>
                                      </p:by>
                                    </p:animClr>
                                    <p:set>
                                      <p:cBhvr>
                                        <p:cTn id="12" dur="500" fill="hold"/>
                                        <p:tgtEl>
                                          <p:spTgt spid="5124"/>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ctr" anchorCtr="0"/>
          <a:p>
            <a:endParaRPr lang="vi-VN" altLang="en-US" dirty="0"/>
          </a:p>
        </p:txBody>
      </p:sp>
      <p:sp>
        <p:nvSpPr>
          <p:cNvPr id="6147" name="AutoShape 3"/>
          <p:cNvSpPr/>
          <p:nvPr/>
        </p:nvSpPr>
        <p:spPr>
          <a:xfrm>
            <a:off x="0" y="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6148"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6149"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6150"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6151"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6153"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6154" name="Rectangle 14"/>
          <p:cNvSpPr/>
          <p:nvPr/>
        </p:nvSpPr>
        <p:spPr>
          <a:xfrm>
            <a:off x="3581400" y="1600200"/>
            <a:ext cx="1905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3</a:t>
            </a:r>
            <a:endParaRPr lang="en-US" altLang="en-US" sz="2800" b="1" dirty="0">
              <a:solidFill>
                <a:srgbClr val="FF3300"/>
              </a:solidFill>
            </a:endParaRPr>
          </a:p>
        </p:txBody>
      </p:sp>
      <p:sp>
        <p:nvSpPr>
          <p:cNvPr id="4112" name="Oval 16"/>
          <p:cNvSpPr/>
          <p:nvPr/>
        </p:nvSpPr>
        <p:spPr>
          <a:xfrm>
            <a:off x="7848600" y="3581400"/>
            <a:ext cx="9017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457200" y="2743200"/>
            <a:ext cx="7086600" cy="2667000"/>
          </a:xfrm>
          <a:prstGeom prst="roundRect">
            <a:avLst>
              <a:gd name="adj" fmla="val 10676"/>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ngữ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loại cụm từ có cấu tạo cố định, biểu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thị 1 ý nghĩa ho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chỉnh.</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 Cấu tạo: 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ngữ có cấu tạo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1 cụm từ, còn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tục ngữ cấu tạo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1 câu.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Về vai trò: 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ngữ tham gia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phần câu,</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Còn tục ngữ tự nó đã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1 cấu trúc ho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chỉnh.</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b="1"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ea typeface="Times New Roman" panose="02020603050405020304" pitchFamily="18" charset="0"/>
            </a:endParaRPr>
          </a:p>
        </p:txBody>
      </p:sp>
      <p:sp>
        <p:nvSpPr>
          <p:cNvPr id="6158" name="TextBox 30"/>
          <p:cNvSpPr txBox="1"/>
          <p:nvPr/>
        </p:nvSpPr>
        <p:spPr>
          <a:xfrm>
            <a:off x="609600" y="2209800"/>
            <a:ext cx="778637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II.Th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ngữ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gì? Th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ngữ khác tục ngữ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out)">
                                      <p:cBhvr>
                                        <p:cTn id="7" dur="500"/>
                                        <p:tgtEl>
                                          <p:spTgt spid="6148"/>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6148"/>
                                        </p:tgtEl>
                                        <p:attrNameLst>
                                          <p:attrName>style.color</p:attrName>
                                        </p:attrNameLst>
                                      </p:cBhvr>
                                      <p:by>
                                        <p:hsl h="-7199925" s="0" l="0"/>
                                      </p:by>
                                    </p:animClr>
                                    <p:animClr clrSpc="hsl" dir="cw">
                                      <p:cBhvr>
                                        <p:cTn id="10" dur="500" fill="hold"/>
                                        <p:tgtEl>
                                          <p:spTgt spid="6148"/>
                                        </p:tgtEl>
                                        <p:attrNameLst>
                                          <p:attrName>fillcolor</p:attrName>
                                        </p:attrNameLst>
                                      </p:cBhvr>
                                      <p:by>
                                        <p:hsl h="-7199925" s="0" l="0"/>
                                      </p:by>
                                    </p:animClr>
                                    <p:animClr clrSpc="hsl" dir="cw">
                                      <p:cBhvr>
                                        <p:cTn id="11" dur="500" fill="hold"/>
                                        <p:tgtEl>
                                          <p:spTgt spid="6148"/>
                                        </p:tgtEl>
                                        <p:attrNameLst>
                                          <p:attrName>stroke.color</p:attrName>
                                        </p:attrNameLst>
                                      </p:cBhvr>
                                      <p:by>
                                        <p:hsl h="-7199925" s="0" l="0"/>
                                      </p:by>
                                    </p:animClr>
                                    <p:set>
                                      <p:cBhvr>
                                        <p:cTn id="12" dur="500" fill="hold"/>
                                        <p:tgtEl>
                                          <p:spTgt spid="6148"/>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p:txBody>
          <a:bodyPr vert="horz" wrap="square" lIns="91440" tIns="45720" rIns="91440" bIns="45720" anchor="ctr" anchorCtr="0"/>
          <a:p>
            <a:endParaRPr lang="vi-VN" altLang="en-US" dirty="0"/>
          </a:p>
        </p:txBody>
      </p:sp>
      <p:sp>
        <p:nvSpPr>
          <p:cNvPr id="7171"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7172"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7173"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7174"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7175"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7177"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7178" name="Rectangle 14"/>
          <p:cNvSpPr/>
          <p:nvPr/>
        </p:nvSpPr>
        <p:spPr>
          <a:xfrm>
            <a:off x="3657600" y="1701800"/>
            <a:ext cx="1905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4</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1066800" y="3505200"/>
            <a:ext cx="59817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Nghĩa của từ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nội dung 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biểu thị.</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Một từ có thể có 1 hoặc nhiều nghĩa.</a:t>
            </a:r>
            <a:endParaRPr lang="en-US" altLang="en-US" sz="2400" b="1" dirty="0">
              <a:latin typeface="Times New Roman" panose="02020603050405020304" pitchFamily="18" charset="0"/>
              <a:ea typeface="Times New Roman" panose="02020603050405020304" pitchFamily="18" charset="0"/>
            </a:endParaRPr>
          </a:p>
        </p:txBody>
      </p:sp>
      <p:sp>
        <p:nvSpPr>
          <p:cNvPr id="7182" name="TextBox 32"/>
          <p:cNvSpPr txBox="1"/>
          <p:nvPr/>
        </p:nvSpPr>
        <p:spPr>
          <a:xfrm>
            <a:off x="863600" y="2667000"/>
            <a:ext cx="764413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III. Nghĩa của từ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gì? Một từ có thể có bao nhiêu nghĩa?</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out)">
                                      <p:cBhvr>
                                        <p:cTn id="7" dur="500"/>
                                        <p:tgtEl>
                                          <p:spTgt spid="7172"/>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7172"/>
                                        </p:tgtEl>
                                        <p:attrNameLst>
                                          <p:attrName>style.color</p:attrName>
                                        </p:attrNameLst>
                                      </p:cBhvr>
                                      <p:by>
                                        <p:hsl h="-7199925" s="0" l="0"/>
                                      </p:by>
                                    </p:animClr>
                                    <p:animClr clrSpc="hsl" dir="cw">
                                      <p:cBhvr>
                                        <p:cTn id="10" dur="500" fill="hold"/>
                                        <p:tgtEl>
                                          <p:spTgt spid="7172"/>
                                        </p:tgtEl>
                                        <p:attrNameLst>
                                          <p:attrName>fillcolor</p:attrName>
                                        </p:attrNameLst>
                                      </p:cBhvr>
                                      <p:by>
                                        <p:hsl h="-7199925" s="0" l="0"/>
                                      </p:by>
                                    </p:animClr>
                                    <p:animClr clrSpc="hsl" dir="cw">
                                      <p:cBhvr>
                                        <p:cTn id="11" dur="500" fill="hold"/>
                                        <p:tgtEl>
                                          <p:spTgt spid="7172"/>
                                        </p:tgtEl>
                                        <p:attrNameLst>
                                          <p:attrName>stroke.color</p:attrName>
                                        </p:attrNameLst>
                                      </p:cBhvr>
                                      <p:by>
                                        <p:hsl h="-7199925" s="0" l="0"/>
                                      </p:by>
                                    </p:animClr>
                                    <p:set>
                                      <p:cBhvr>
                                        <p:cTn id="12" dur="500" fill="hold"/>
                                        <p:tgtEl>
                                          <p:spTgt spid="7172"/>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8195"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8196"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8197"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8198"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8199"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8201"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8202" name="Rectangle 14"/>
          <p:cNvSpPr/>
          <p:nvPr/>
        </p:nvSpPr>
        <p:spPr>
          <a:xfrm>
            <a:off x="3657600" y="1701800"/>
            <a:ext cx="1905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5</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1066800" y="3505200"/>
            <a:ext cx="59817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 Chuyển nghĩa từ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hiện tượng thay đổi</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 nghĩa của từ tạo nên từ nhiều nghĩa.</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endParaRPr lang="en-US" altLang="en-US" sz="2400" b="1" dirty="0">
              <a:latin typeface="Times New Roman" panose="02020603050405020304" pitchFamily="18" charset="0"/>
              <a:ea typeface="Times New Roman" panose="02020603050405020304" pitchFamily="18" charset="0"/>
            </a:endParaRPr>
          </a:p>
        </p:txBody>
      </p:sp>
      <p:sp>
        <p:nvSpPr>
          <p:cNvPr id="8206" name="TextBox 32"/>
          <p:cNvSpPr txBox="1"/>
          <p:nvPr/>
        </p:nvSpPr>
        <p:spPr>
          <a:xfrm>
            <a:off x="685800" y="2514600"/>
            <a:ext cx="7615238" cy="8299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IV. Hiện tượng chuyển nghĩa của từ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từ nhiều nghĩa có liên quan gì tới nhau?</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500"/>
                                        <p:tgtEl>
                                          <p:spTgt spid="8196"/>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8196"/>
                                        </p:tgtEl>
                                        <p:attrNameLst>
                                          <p:attrName>style.color</p:attrName>
                                        </p:attrNameLst>
                                      </p:cBhvr>
                                      <p:by>
                                        <p:hsl h="-7199925" s="0" l="0"/>
                                      </p:by>
                                    </p:animClr>
                                    <p:animClr clrSpc="hsl" dir="cw">
                                      <p:cBhvr>
                                        <p:cTn id="10" dur="500" fill="hold"/>
                                        <p:tgtEl>
                                          <p:spTgt spid="8196"/>
                                        </p:tgtEl>
                                        <p:attrNameLst>
                                          <p:attrName>fillcolor</p:attrName>
                                        </p:attrNameLst>
                                      </p:cBhvr>
                                      <p:by>
                                        <p:hsl h="-7199925" s="0" l="0"/>
                                      </p:by>
                                    </p:animClr>
                                    <p:animClr clrSpc="hsl" dir="cw">
                                      <p:cBhvr>
                                        <p:cTn id="11" dur="500" fill="hold"/>
                                        <p:tgtEl>
                                          <p:spTgt spid="8196"/>
                                        </p:tgtEl>
                                        <p:attrNameLst>
                                          <p:attrName>stroke.color</p:attrName>
                                        </p:attrNameLst>
                                      </p:cBhvr>
                                      <p:by>
                                        <p:hsl h="-7199925" s="0" l="0"/>
                                      </p:by>
                                    </p:animClr>
                                    <p:set>
                                      <p:cBhvr>
                                        <p:cTn id="12" dur="500" fill="hold"/>
                                        <p:tgtEl>
                                          <p:spTgt spid="8196"/>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9219"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9220"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9221"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9222"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9223"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9225"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9226" name="Rectangle 14"/>
          <p:cNvSpPr/>
          <p:nvPr/>
        </p:nvSpPr>
        <p:spPr>
          <a:xfrm>
            <a:off x="3657600" y="1701800"/>
            <a:ext cx="1905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6</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457200" y="3276600"/>
            <a:ext cx="7010400" cy="22098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Từ đồng âm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những từ phát âm giống nhau </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 nhưng nghĩa khác xa nhau.</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Từ đồng nghĩa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những từ có nghĩa giống nhau </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hoặc gần giống nhau.</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en-US" altLang="en-US" sz="2400" b="1" dirty="0">
                <a:latin typeface="Times New Roman" panose="02020603050405020304" pitchFamily="18" charset="0"/>
                <a:cs typeface="Times New Roman" panose="02020603050405020304" pitchFamily="18" charset="0"/>
              </a:rPr>
              <a:t>- Từ trái nghĩa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những từ có nghĩa trái ngược nhau</a:t>
            </a:r>
            <a:endParaRPr lang="en-US" altLang="en-US" sz="2400"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endParaRPr lang="en-US" altLang="en-US" sz="2400" b="1" dirty="0">
              <a:latin typeface="Times New Roman" panose="02020603050405020304" pitchFamily="18" charset="0"/>
              <a:ea typeface="Times New Roman" panose="02020603050405020304" pitchFamily="18" charset="0"/>
            </a:endParaRPr>
          </a:p>
        </p:txBody>
      </p:sp>
      <p:sp>
        <p:nvSpPr>
          <p:cNvPr id="9230" name="TextBox 32"/>
          <p:cNvSpPr txBox="1"/>
          <p:nvPr/>
        </p:nvSpPr>
        <p:spPr>
          <a:xfrm>
            <a:off x="863600" y="2667000"/>
            <a:ext cx="822579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V. Nêu khái niệm từ đồng âm? Từ đồng nghĩa? Từ trái nghĩa?</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out)">
                                      <p:cBhvr>
                                        <p:cTn id="7" dur="500"/>
                                        <p:tgtEl>
                                          <p:spTgt spid="9220"/>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9220"/>
                                        </p:tgtEl>
                                        <p:attrNameLst>
                                          <p:attrName>style.color</p:attrName>
                                        </p:attrNameLst>
                                      </p:cBhvr>
                                      <p:by>
                                        <p:hsl h="-7199925" s="0" l="0"/>
                                      </p:by>
                                    </p:animClr>
                                    <p:animClr clrSpc="hsl" dir="cw">
                                      <p:cBhvr>
                                        <p:cTn id="10" dur="500" fill="hold"/>
                                        <p:tgtEl>
                                          <p:spTgt spid="9220"/>
                                        </p:tgtEl>
                                        <p:attrNameLst>
                                          <p:attrName>fillcolor</p:attrName>
                                        </p:attrNameLst>
                                      </p:cBhvr>
                                      <p:by>
                                        <p:hsl h="-7199925" s="0" l="0"/>
                                      </p:by>
                                    </p:animClr>
                                    <p:animClr clrSpc="hsl" dir="cw">
                                      <p:cBhvr>
                                        <p:cTn id="11" dur="500" fill="hold"/>
                                        <p:tgtEl>
                                          <p:spTgt spid="9220"/>
                                        </p:tgtEl>
                                        <p:attrNameLst>
                                          <p:attrName>stroke.color</p:attrName>
                                        </p:attrNameLst>
                                      </p:cBhvr>
                                      <p:by>
                                        <p:hsl h="-7199925" s="0" l="0"/>
                                      </p:by>
                                    </p:animClr>
                                    <p:set>
                                      <p:cBhvr>
                                        <p:cTn id="12" dur="500" fill="hold"/>
                                        <p:tgtEl>
                                          <p:spTgt spid="9220"/>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idx="4294967295"/>
          </p:nvPr>
        </p:nvSpPr>
        <p:spPr/>
        <p:txBody>
          <a:bodyPr vert="horz" wrap="square" lIns="91440" tIns="45720" rIns="91440" bIns="45720" anchor="ctr" anchorCtr="0"/>
          <a:p>
            <a:endParaRPr lang="vi-VN" altLang="en-US" dirty="0"/>
          </a:p>
        </p:txBody>
      </p:sp>
      <p:sp>
        <p:nvSpPr>
          <p:cNvPr id="10243" name="AutoShape 3"/>
          <p:cNvSpPr/>
          <p:nvPr/>
        </p:nvSpPr>
        <p:spPr>
          <a:xfrm>
            <a:off x="0" y="152400"/>
            <a:ext cx="9144000" cy="6477000"/>
          </a:xfrm>
          <a:prstGeom prst="roundRect">
            <a:avLst>
              <a:gd name="adj" fmla="val 16667"/>
            </a:avLst>
          </a:prstGeom>
          <a:solidFill>
            <a:schemeClr val="bg1"/>
          </a:solidFill>
          <a:ln w="57150" cap="flat" cmpd="thinThick">
            <a:solidFill>
              <a:srgbClr val="D657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p>
        </p:txBody>
      </p:sp>
      <p:sp>
        <p:nvSpPr>
          <p:cNvPr id="10244" name="WordArt 4"/>
          <p:cNvSpPr>
            <a:spLocks noTextEdit="1"/>
          </p:cNvSpPr>
          <p:nvPr/>
        </p:nvSpPr>
        <p:spPr>
          <a:xfrm>
            <a:off x="2209800" y="533400"/>
            <a:ext cx="5257800" cy="547688"/>
          </a:xfrm>
          <a:prstGeom prst="rect">
            <a:avLst/>
          </a:prstGeom>
        </p:spPr>
        <p:txBody>
          <a:bodyPr wrap="none" fromWordArt="1">
            <a:prstTxWarp prst="textPlain">
              <a:avLst>
                <a:gd name="adj" fmla="val 50000"/>
              </a:avLst>
            </a:prstTxWarp>
            <a:normAutofit/>
          </a:bodyPr>
          <a:p>
            <a:pPr algn="l"/>
            <a:r>
              <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AI NHANH HƠN</a:t>
            </a:r>
            <a:endParaRPr lang="en-US" sz="3600" b="1">
              <a:ln w="12700" cap="flat" cmpd="sng">
                <a:solidFill>
                  <a:srgbClr val="FF9900"/>
                </a:solidFill>
                <a:prstDash val="solid"/>
                <a:headEnd type="none" w="med" len="med"/>
                <a:tailEnd type="none" w="med" len="med"/>
              </a:ln>
              <a:solidFill>
                <a:srgbClr val="00008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10245" name="Picture 5" descr="an30"/>
          <p:cNvPicPr>
            <a:picLocks noChangeAspect="1"/>
          </p:cNvPicPr>
          <p:nvPr/>
        </p:nvPicPr>
        <p:blipFill>
          <a:blip r:embed="rId1"/>
          <a:stretch>
            <a:fillRect/>
          </a:stretch>
        </p:blipFill>
        <p:spPr>
          <a:xfrm>
            <a:off x="7594600" y="392113"/>
            <a:ext cx="1382713" cy="1168400"/>
          </a:xfrm>
          <a:prstGeom prst="rect">
            <a:avLst/>
          </a:prstGeom>
          <a:noFill/>
          <a:ln w="9525">
            <a:noFill/>
          </a:ln>
        </p:spPr>
      </p:pic>
      <p:pic>
        <p:nvPicPr>
          <p:cNvPr id="10246" name="Picture 6" descr="33"/>
          <p:cNvPicPr>
            <a:picLocks noChangeAspect="1"/>
          </p:cNvPicPr>
          <p:nvPr/>
        </p:nvPicPr>
        <p:blipFill>
          <a:blip r:embed="rId2"/>
          <a:stretch>
            <a:fillRect/>
          </a:stretch>
        </p:blipFill>
        <p:spPr>
          <a:xfrm>
            <a:off x="0" y="1447800"/>
            <a:ext cx="9163050" cy="76200"/>
          </a:xfrm>
          <a:prstGeom prst="rect">
            <a:avLst/>
          </a:prstGeom>
          <a:noFill/>
          <a:ln w="9525">
            <a:noFill/>
          </a:ln>
        </p:spPr>
      </p:pic>
      <p:sp>
        <p:nvSpPr>
          <p:cNvPr id="10247" name="Rectangle 8"/>
          <p:cNvSpPr/>
          <p:nvPr/>
        </p:nvSpPr>
        <p:spPr>
          <a:xfrm>
            <a:off x="1524000" y="5791200"/>
            <a:ext cx="2514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t>(</a:t>
            </a:r>
            <a:r>
              <a:rPr lang="en-US" altLang="en-US" sz="1200" dirty="0">
                <a:latin typeface=".VnTime" panose="020B7200000000000000" pitchFamily="34" charset="0"/>
              </a:rPr>
              <a:t>Gâ phÝm </a:t>
            </a:r>
            <a:r>
              <a:rPr lang="en-US" altLang="en-US" sz="1200" dirty="0">
                <a:solidFill>
                  <a:srgbClr val="FF6600"/>
                </a:solidFill>
                <a:latin typeface=".VnTime" panose="020B7200000000000000" pitchFamily="34" charset="0"/>
              </a:rPr>
              <a:t>ENTER</a:t>
            </a:r>
            <a:r>
              <a:rPr lang="en-US" altLang="en-US" sz="1200" dirty="0">
                <a:latin typeface=".VnTime" panose="020B7200000000000000" pitchFamily="34" charset="0"/>
              </a:rPr>
              <a:t> ®Ó xem ®¸p ¸n)</a:t>
            </a:r>
            <a:endParaRPr lang="en-US" altLang="en-US" sz="1200" dirty="0">
              <a:latin typeface=".VnTime" panose="020B7200000000000000" pitchFamily="34" charset="0"/>
            </a:endParaRPr>
          </a:p>
        </p:txBody>
      </p:sp>
      <p:pic>
        <p:nvPicPr>
          <p:cNvPr id="4105" name="gio bang.wav">
            <a:hlinkClick r:id="" action="ppaction://media"/>
          </p:cNvPr>
          <p:cNvPicPr>
            <a:picLocks noGrp="1" noRot="1" noChangeAspect="1"/>
          </p:cNvPicPr>
          <p:nvPr>
            <p:ph idx="1"/>
            <a:audioFile r:link="rId3"/>
            <p:extLst>
              <p:ext uri="{DAA4B4D4-6D71-4841-9C94-3DE7FCFB9230}">
                <p14:media xmlns:p14="http://schemas.microsoft.com/office/powerpoint/2010/main" r:link="rId4"/>
              </p:ext>
            </p:extLst>
          </p:nvPr>
        </p:nvPicPr>
        <p:blipFill>
          <a:blip r:embed="rId5"/>
          <a:srcRect/>
          <a:stretch>
            <a:fillRect/>
          </a:stretch>
        </p:blipFill>
        <p:spPr>
          <a:xfrm>
            <a:off x="3962400" y="5867400"/>
            <a:ext cx="304800" cy="304800"/>
          </a:xfrm>
        </p:spPr>
      </p:pic>
      <p:sp>
        <p:nvSpPr>
          <p:cNvPr id="10249" name="Text Box 10"/>
          <p:cNvSpPr txBox="1"/>
          <p:nvPr/>
        </p:nvSpPr>
        <p:spPr>
          <a:xfrm>
            <a:off x="4495800" y="5791200"/>
            <a:ext cx="8255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dirty="0">
                <a:latin typeface="Calibri" panose="020F0502020204030204" pitchFamily="34" charset="0"/>
                <a:cs typeface="Arial" panose="020B0604020202020204" pitchFamily="34" charset="0"/>
              </a:rPr>
              <a:t>Out</a:t>
            </a:r>
            <a:endParaRPr lang="en-US" altLang="en-US" sz="1800" dirty="0">
              <a:latin typeface="Calibri" panose="020F0502020204030204" pitchFamily="34" charset="0"/>
              <a:ea typeface="Arial" panose="020B0604020202020204" pitchFamily="34" charset="0"/>
            </a:endParaRPr>
          </a:p>
        </p:txBody>
      </p:sp>
      <p:sp>
        <p:nvSpPr>
          <p:cNvPr id="10250" name="Rectangle 14"/>
          <p:cNvSpPr/>
          <p:nvPr/>
        </p:nvSpPr>
        <p:spPr>
          <a:xfrm>
            <a:off x="3657600" y="1701800"/>
            <a:ext cx="1905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3300"/>
                </a:solidFill>
              </a:rPr>
              <a:t>Câu hỏi 7</a:t>
            </a:r>
            <a:endParaRPr lang="en-US" altLang="en-US" sz="2800" b="1" dirty="0">
              <a:solidFill>
                <a:srgbClr val="FF3300"/>
              </a:solidFill>
            </a:endParaRPr>
          </a:p>
        </p:txBody>
      </p:sp>
      <p:sp>
        <p:nvSpPr>
          <p:cNvPr id="4112" name="Oval 16"/>
          <p:cNvSpPr/>
          <p:nvPr/>
        </p:nvSpPr>
        <p:spPr>
          <a:xfrm>
            <a:off x="7848600" y="3581400"/>
            <a:ext cx="990600" cy="693738"/>
          </a:xfrm>
          <a:prstGeom prst="ellipse">
            <a:avLst/>
          </a:prstGeom>
          <a:solidFill>
            <a:srgbClr val="CC0099"/>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66FFFF"/>
                </a:solidFill>
                <a:latin typeface=".VnAvant" pitchFamily="34" charset="0"/>
              </a:rPr>
              <a:t>15</a:t>
            </a:r>
            <a:endParaRPr lang="en-US" altLang="en-US" sz="4000" b="1" dirty="0">
              <a:solidFill>
                <a:srgbClr val="66FFFF"/>
              </a:solidFill>
              <a:latin typeface=".VnAvant" pitchFamily="34" charset="0"/>
            </a:endParaRPr>
          </a:p>
        </p:txBody>
      </p:sp>
      <p:sp>
        <p:nvSpPr>
          <p:cNvPr id="4113" name="Oval 17"/>
          <p:cNvSpPr/>
          <p:nvPr/>
        </p:nvSpPr>
        <p:spPr>
          <a:xfrm>
            <a:off x="7924800" y="4495800"/>
            <a:ext cx="825500" cy="304800"/>
          </a:xfrm>
          <a:prstGeom prst="ellipse">
            <a:avLst/>
          </a:prstGeom>
          <a:solidFill>
            <a:schemeClr val="accent1"/>
          </a:solidFill>
          <a:ln w="9525"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600" dirty="0"/>
              <a:t>Start</a:t>
            </a:r>
            <a:endParaRPr lang="en-US" altLang="en-US" sz="1600" dirty="0"/>
          </a:p>
        </p:txBody>
      </p:sp>
      <p:sp>
        <p:nvSpPr>
          <p:cNvPr id="4114" name="AutoShape 18"/>
          <p:cNvSpPr/>
          <p:nvPr/>
        </p:nvSpPr>
        <p:spPr>
          <a:xfrm>
            <a:off x="1066800" y="3505200"/>
            <a:ext cx="5981700" cy="1752600"/>
          </a:xfrm>
          <a:prstGeom prst="roundRect">
            <a:avLst>
              <a:gd name="adj" fmla="val 16667"/>
            </a:avLst>
          </a:prstGeom>
          <a:solidFill>
            <a:srgbClr val="FFCC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har char="-"/>
            </a:pPr>
            <a:r>
              <a:rPr lang="en-US" altLang="en-US" sz="2400" b="1" dirty="0">
                <a:latin typeface="Times New Roman" panose="02020603050405020304" pitchFamily="18" charset="0"/>
                <a:cs typeface="Times New Roman" panose="02020603050405020304" pitchFamily="18" charset="0"/>
              </a:rPr>
              <a:t>Vận dụng để chơi chữ.</a:t>
            </a:r>
            <a:endParaRPr lang="en-US" altLang="en-US" sz="2400" b="1" dirty="0">
              <a:latin typeface="Times New Roman" panose="02020603050405020304" pitchFamily="18" charset="0"/>
              <a:ea typeface="Times New Roman" panose="02020603050405020304" pitchFamily="18" charset="0"/>
            </a:endParaRPr>
          </a:p>
        </p:txBody>
      </p:sp>
      <p:sp>
        <p:nvSpPr>
          <p:cNvPr id="10254" name="TextBox 32"/>
          <p:cNvSpPr txBox="1"/>
          <p:nvPr/>
        </p:nvSpPr>
        <p:spPr>
          <a:xfrm>
            <a:off x="863600" y="2667000"/>
            <a:ext cx="7361238" cy="8223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Sử dụng từ đồng âm, đồng nghĩa, trái nghĩa trong văn, </a:t>
            </a:r>
            <a:endParaRPr lang="en-US" altLang="en-US" sz="24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thơ có tác dụng gì?</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out)">
                                      <p:cBhvr>
                                        <p:cTn id="7" dur="500"/>
                                        <p:tgtEl>
                                          <p:spTgt spid="10244"/>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0244"/>
                                        </p:tgtEl>
                                        <p:attrNameLst>
                                          <p:attrName>style.color</p:attrName>
                                        </p:attrNameLst>
                                      </p:cBhvr>
                                      <p:by>
                                        <p:hsl h="-7199925" s="0" l="0"/>
                                      </p:by>
                                    </p:animClr>
                                    <p:animClr clrSpc="hsl" dir="cw">
                                      <p:cBhvr>
                                        <p:cTn id="10" dur="500" fill="hold"/>
                                        <p:tgtEl>
                                          <p:spTgt spid="10244"/>
                                        </p:tgtEl>
                                        <p:attrNameLst>
                                          <p:attrName>fillcolor</p:attrName>
                                        </p:attrNameLst>
                                      </p:cBhvr>
                                      <p:by>
                                        <p:hsl h="-7199925" s="0" l="0"/>
                                      </p:by>
                                    </p:animClr>
                                    <p:animClr clrSpc="hsl" dir="cw">
                                      <p:cBhvr>
                                        <p:cTn id="11" dur="500" fill="hold"/>
                                        <p:tgtEl>
                                          <p:spTgt spid="10244"/>
                                        </p:tgtEl>
                                        <p:attrNameLst>
                                          <p:attrName>stroke.color</p:attrName>
                                        </p:attrNameLst>
                                      </p:cBhvr>
                                      <p:by>
                                        <p:hsl h="-7199925" s="0" l="0"/>
                                      </p:by>
                                    </p:animClr>
                                    <p:set>
                                      <p:cBhvr>
                                        <p:cTn id="12" dur="500" fill="hold"/>
                                        <p:tgtEl>
                                          <p:spTgt spid="10244"/>
                                        </p:tgtEl>
                                        <p:attrNameLst>
                                          <p:attrName>fill.type</p:attrName>
                                        </p:attrNameLst>
                                      </p:cBhvr>
                                      <p:to>
                                        <p:strVal val="solid"/>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1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explode.wav"/>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4113"/>
                                        </p:tgtEl>
                                        <p:attrNameLst>
                                          <p:attrName>style.color</p:attrName>
                                        </p:attrNameLst>
                                      </p:cBhvr>
                                      <p:to>
                                        <a:schemeClr val="accent2"/>
                                      </p:to>
                                    </p:animClr>
                                    <p:animClr clrSpc="rgb" dir="cw">
                                      <p:cBhvr>
                                        <p:cTn id="20" dur="500" fill="hold"/>
                                        <p:tgtEl>
                                          <p:spTgt spid="4113"/>
                                        </p:tgtEl>
                                        <p:attrNameLst>
                                          <p:attrName>fillcolor</p:attrName>
                                        </p:attrNameLst>
                                      </p:cBhvr>
                                      <p:to>
                                        <a:schemeClr val="accent2"/>
                                      </p:to>
                                    </p:animClr>
                                    <p:set>
                                      <p:cBhvr>
                                        <p:cTn id="21" dur="500" fill="hold"/>
                                        <p:tgtEl>
                                          <p:spTgt spid="4113"/>
                                        </p:tgtEl>
                                        <p:attrNameLst>
                                          <p:attrName>fill.type</p:attrName>
                                        </p:attrNameLst>
                                      </p:cBhvr>
                                      <p:to>
                                        <p:strVal val="solid"/>
                                      </p:to>
                                    </p:set>
                                    <p:set>
                                      <p:cBhvr>
                                        <p:cTn id="22" dur="500" fill="hold"/>
                                        <p:tgtEl>
                                          <p:spTgt spid="41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7" name="thoi gian bat d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4"/>
                                        </p:tgtEl>
                                        <p:attrNameLst>
                                          <p:attrName>style.visibility</p:attrName>
                                        </p:attrNameLst>
                                      </p:cBhvr>
                                      <p:to>
                                        <p:strVal val="visible"/>
                                      </p:to>
                                    </p:set>
                                    <p:animEffect transition="in" filter="fade">
                                      <p:cBhvr>
                                        <p:cTn id="27" dur="500"/>
                                        <p:tgtEl>
                                          <p:spTgt spid="4114"/>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par>
                          <p:cTn id="28" fill="hold">
                            <p:stCondLst>
                              <p:cond delay="500"/>
                            </p:stCondLst>
                            <p:childTnLst>
                              <p:par>
                                <p:cTn id="29" presetID="22" presetClass="emph" presetSubtype="0" repeatCount="indefinite" fill="hold" nodeType="afterEffect">
                                  <p:stCondLst>
                                    <p:cond delay="0"/>
                                  </p:stCondLst>
                                  <p:childTnLst>
                                    <p:animClr clrSpc="hsl" dir="cw">
                                      <p:cBhvr override="childStyle">
                                        <p:cTn id="30" dur="500" fill="hold"/>
                                        <p:tgtEl>
                                          <p:spTgt spid="4114"/>
                                        </p:tgtEl>
                                        <p:attrNameLst>
                                          <p:attrName>style.color</p:attrName>
                                        </p:attrNameLst>
                                      </p:cBhvr>
                                      <p:by>
                                        <p:hsl h="-7199925" s="0" l="0"/>
                                      </p:by>
                                    </p:animClr>
                                    <p:animClr clrSpc="hsl" dir="cw">
                                      <p:cBhvr>
                                        <p:cTn id="31" dur="500" fill="hold"/>
                                        <p:tgtEl>
                                          <p:spTgt spid="4114"/>
                                        </p:tgtEl>
                                        <p:attrNameLst>
                                          <p:attrName>fillcolor</p:attrName>
                                        </p:attrNameLst>
                                      </p:cBhvr>
                                      <p:by>
                                        <p:hsl h="-7199925" s="0" l="0"/>
                                      </p:by>
                                    </p:animClr>
                                    <p:animClr clrSpc="hsl" dir="cw">
                                      <p:cBhvr>
                                        <p:cTn id="32" dur="500" fill="hold"/>
                                        <p:tgtEl>
                                          <p:spTgt spid="4114"/>
                                        </p:tgtEl>
                                        <p:attrNameLst>
                                          <p:attrName>stroke.color</p:attrName>
                                        </p:attrNameLst>
                                      </p:cBhvr>
                                      <p:by>
                                        <p:hsl h="-7199925" s="0" l="0"/>
                                      </p:by>
                                    </p:animClr>
                                    <p:set>
                                      <p:cBhvr>
                                        <p:cTn id="33"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105"/>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34" fill="hold"/>
                                        <p:tgtEl>
                                          <p:spTgt spid="4105"/>
                                        </p:tgtEl>
                                      </p:cBhvr>
                                    </p:cmd>
                                  </p:childTnLst>
                                </p:cTn>
                              </p:par>
                            </p:childTnLst>
                          </p:cTn>
                        </p:par>
                      </p:childTnLst>
                    </p:cTn>
                  </p:par>
                </p:childTnLst>
              </p:cTn>
              <p:nextCondLst>
                <p:cond evt="onClick" delay="0">
                  <p:tgtEl>
                    <p:spTgt spid="4105"/>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4105"/>
                </p:tgtEl>
              </p:cMediaNode>
            </p:audio>
          </p:childTnLst>
        </p:cTn>
      </p:par>
    </p:tnLst>
    <p:bldLst>
      <p:bldP spid="4112" grpId="0" animBg="1"/>
      <p:bldP spid="4114" grpId="0" animBg="1"/>
      <p:bldP spid="4114"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6750</Words>
  <Application>WPS Presentation</Application>
  <PresentationFormat/>
  <Paragraphs>471</Paragraphs>
  <Slides>30</Slides>
  <Notes>0</Notes>
  <HiddenSlides>0</HiddenSlides>
  <MMClips>21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SimSun</vt:lpstr>
      <vt:lpstr>Wingdings</vt:lpstr>
      <vt:lpstr>Times New Roman</vt:lpstr>
      <vt:lpstr>.VnTime</vt:lpstr>
      <vt:lpstr>Calibri</vt:lpstr>
      <vt:lpstr>.VnAvant</vt:lpstr>
      <vt:lpstr>Segoe Print</vt:lpstr>
      <vt:lpstr>Microsoft YaHei</vt:lpstr>
      <vt:lpstr>Arial Unicode MS</vt:lpstr>
      <vt:lpstr>Tahoma</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GIÚP CÂY NỞ HOA</vt:lpstr>
      <vt:lpstr>Trò chơi: “Giúp cây nở hoa”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Phạm Văn Thành</dc:creator>
  <cp:lastModifiedBy>thanh</cp:lastModifiedBy>
  <cp:revision>242</cp:revision>
  <dcterms:created xsi:type="dcterms:W3CDTF">2011-01-20T01:43:00Z</dcterms:created>
  <dcterms:modified xsi:type="dcterms:W3CDTF">2023-10-26T02:31:10Z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D9567A5F2D4A475B99EC969FF9BCB985_12</vt:lpwstr>
  </property>
  <property fmtid="{D5CDD505-2E9C-101B-9397-08002B2CF9AE}" pid="3" name="KSOProductBuildVer">
    <vt:lpwstr>1033-12.2.0.13266</vt:lpwstr>
  </property>
</Properties>
</file>