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91" r:id="rId3"/>
    <p:sldId id="260" r:id="rId4"/>
    <p:sldId id="293" r:id="rId5"/>
    <p:sldId id="294" r:id="rId6"/>
    <p:sldId id="295" r:id="rId7"/>
    <p:sldId id="296" r:id="rId8"/>
    <p:sldId id="322" r:id="rId9"/>
    <p:sldId id="328" r:id="rId10"/>
    <p:sldId id="297" r:id="rId11"/>
    <p:sldId id="308" r:id="rId12"/>
    <p:sldId id="327" r:id="rId13"/>
    <p:sldId id="298" r:id="rId14"/>
    <p:sldId id="300" r:id="rId15"/>
    <p:sldId id="299" r:id="rId16"/>
    <p:sldId id="301" r:id="rId17"/>
    <p:sldId id="302" r:id="rId18"/>
    <p:sldId id="303" r:id="rId19"/>
    <p:sldId id="310" r:id="rId20"/>
    <p:sldId id="311" r:id="rId21"/>
    <p:sldId id="304" r:id="rId22"/>
    <p:sldId id="305" r:id="rId23"/>
    <p:sldId id="306" r:id="rId24"/>
    <p:sldId id="307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0000CC"/>
    <a:srgbClr val="000000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Header Placeholder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4099" name="Date Placeholder 40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4100" name="Slide Image Placeholder 4099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Text Placeholder 410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102" name="Footer Placeholder 41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sz="1200" dirty="0"/>
          </a:p>
        </p:txBody>
      </p:sp>
      <p:sp>
        <p:nvSpPr>
          <p:cNvPr id="4103" name="Slide Number Placeholder 41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jpeg"/><Relationship Id="rId3" Type="http://schemas.openxmlformats.org/officeDocument/2006/relationships/hyperlink" Target="http://vi.wikipedia.org/wiki/H%C3%ACnh:Burning_Viet_Cong_base_camp.jpg" TargetMode="Externa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hyperlink" Target="http://vi.wikipedia.org/wiki/H%C3%ACnh:Burning_Viet_Cong_base_camp.jpg" TargetMode="Externa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Title 4608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en-SG" altLang="x-none"/>
          </a:p>
        </p:txBody>
      </p:sp>
      <p:pic>
        <p:nvPicPr>
          <p:cNvPr id="46083" name="Text Placeholder 46082" descr="3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6084" name="Text Box 46083"/>
          <p:cNvSpPr txBox="1"/>
          <p:nvPr/>
        </p:nvSpPr>
        <p:spPr>
          <a:xfrm>
            <a:off x="990600" y="766763"/>
            <a:ext cx="166528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</a:rPr>
              <a:t>TIẾT 56</a:t>
            </a:r>
            <a:endParaRPr lang="en-SG" altLang="x-none" sz="32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Rectangles 46084"/>
          <p:cNvSpPr/>
          <p:nvPr/>
        </p:nvSpPr>
        <p:spPr>
          <a:xfrm>
            <a:off x="2362200" y="762000"/>
            <a:ext cx="4105275" cy="276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9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.VnAristote" panose="020B7200000000000000" charset="0"/>
                <a:ea typeface=".VnAristote" panose="020B7200000000000000" charset="0"/>
              </a:rPr>
              <a:t>BÕp löa </a:t>
            </a:r>
            <a:endParaRPr lang="en-US" sz="9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.VnAristote" panose="020B7200000000000000" charset="0"/>
              <a:ea typeface=".VnAristote" panose="020B7200000000000000" charset="0"/>
            </a:endParaRPr>
          </a:p>
        </p:txBody>
      </p:sp>
      <p:sp>
        <p:nvSpPr>
          <p:cNvPr id="46086" name="Text Box 46085"/>
          <p:cNvSpPr txBox="1"/>
          <p:nvPr/>
        </p:nvSpPr>
        <p:spPr>
          <a:xfrm>
            <a:off x="6324600" y="28956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</a:rPr>
              <a:t>BẰNG VIỆT</a:t>
            </a:r>
            <a:r>
              <a:rPr sz="2000">
                <a:latin typeface="Times New Roman" panose="02020603050405020304" pitchFamily="18" charset="0"/>
              </a:rPr>
              <a:t> </a:t>
            </a:r>
            <a:endParaRPr lang="en-SG" altLang="x-none" sz="2000">
              <a:latin typeface="Times New Roman" panose="02020603050405020304" pitchFamily="18" charset="0"/>
            </a:endParaRPr>
          </a:p>
        </p:txBody>
      </p:sp>
      <p:sp>
        <p:nvSpPr>
          <p:cNvPr id="46087" name="Text Box 46086"/>
          <p:cNvSpPr txBox="1"/>
          <p:nvPr/>
        </p:nvSpPr>
        <p:spPr>
          <a:xfrm>
            <a:off x="990600" y="762000"/>
            <a:ext cx="16652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</a:rPr>
              <a:t>TIẾT 56</a:t>
            </a:r>
            <a:endParaRPr lang="en-SG" altLang="x-none" sz="32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8" name="Rectangles 46087"/>
          <p:cNvSpPr/>
          <p:nvPr/>
        </p:nvSpPr>
        <p:spPr>
          <a:xfrm>
            <a:off x="2362200" y="762000"/>
            <a:ext cx="4105275" cy="276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9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.VnAristote" panose="020B7200000000000000" charset="0"/>
                <a:ea typeface=".VnAristote" panose="020B7200000000000000" charset="0"/>
              </a:rPr>
              <a:t>BÕp löa </a:t>
            </a:r>
            <a:endParaRPr lang="en-US" sz="9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.VnAristote" panose="020B7200000000000000" charset="0"/>
              <a:ea typeface=".VnAristote" panose="020B7200000000000000" charset="0"/>
            </a:endParaRPr>
          </a:p>
        </p:txBody>
      </p:sp>
      <p:sp>
        <p:nvSpPr>
          <p:cNvPr id="46089" name="Text Box 46088"/>
          <p:cNvSpPr txBox="1"/>
          <p:nvPr/>
        </p:nvSpPr>
        <p:spPr>
          <a:xfrm>
            <a:off x="990600" y="762000"/>
            <a:ext cx="16652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</a:rPr>
              <a:t>TIẾT 56</a:t>
            </a:r>
            <a:endParaRPr lang="en-SG" altLang="x-none" sz="32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0" name="Text Box 46089"/>
          <p:cNvSpPr txBox="1"/>
          <p:nvPr/>
        </p:nvSpPr>
        <p:spPr>
          <a:xfrm>
            <a:off x="6324600" y="28956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</a:rPr>
              <a:t>BẰNG VIỆT</a:t>
            </a:r>
            <a:r>
              <a:rPr sz="2000">
                <a:latin typeface="Times New Roman" panose="02020603050405020304" pitchFamily="18" charset="0"/>
              </a:rPr>
              <a:t> </a:t>
            </a:r>
            <a:endParaRPr lang="en-SG" altLang="x-none" sz="2000">
              <a:latin typeface="Times New Roman" panose="02020603050405020304" pitchFamily="18" charset="0"/>
            </a:endParaRPr>
          </a:p>
        </p:txBody>
      </p:sp>
      <p:sp>
        <p:nvSpPr>
          <p:cNvPr id="46091" name="Rectangles 46090"/>
          <p:cNvSpPr/>
          <p:nvPr/>
        </p:nvSpPr>
        <p:spPr>
          <a:xfrm>
            <a:off x="2362200" y="762000"/>
            <a:ext cx="4105275" cy="276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9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.VnAristote" panose="020B7200000000000000" charset="0"/>
                <a:ea typeface=".VnAristote" panose="020B7200000000000000" charset="0"/>
              </a:rPr>
              <a:t>BÕp löa </a:t>
            </a:r>
            <a:endParaRPr lang="en-US" sz="9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.VnAristote" panose="020B7200000000000000" charset="0"/>
              <a:ea typeface=".VnAristote" panose="020B7200000000000000" charset="0"/>
            </a:endParaRPr>
          </a:p>
        </p:txBody>
      </p:sp>
      <p:sp>
        <p:nvSpPr>
          <p:cNvPr id="46092" name="Text Box 46091"/>
          <p:cNvSpPr txBox="1"/>
          <p:nvPr/>
        </p:nvSpPr>
        <p:spPr>
          <a:xfrm>
            <a:off x="990600" y="762000"/>
            <a:ext cx="16652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</a:rPr>
              <a:t>TIẾT 56</a:t>
            </a:r>
            <a:endParaRPr lang="en-SG" altLang="x-none" sz="32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3" name="Text Box 46092"/>
          <p:cNvSpPr txBox="1"/>
          <p:nvPr/>
        </p:nvSpPr>
        <p:spPr>
          <a:xfrm>
            <a:off x="6324600" y="28956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</a:rPr>
              <a:t>BẰNG VIỆT</a:t>
            </a:r>
            <a:r>
              <a:rPr sz="2000">
                <a:latin typeface="Times New Roman" panose="02020603050405020304" pitchFamily="18" charset="0"/>
              </a:rPr>
              <a:t> </a:t>
            </a:r>
            <a:endParaRPr lang="en-SG" altLang="x-none" sz="2000">
              <a:latin typeface="Times New Roman" panose="02020603050405020304" pitchFamily="18" charset="0"/>
            </a:endParaRPr>
          </a:p>
        </p:txBody>
      </p:sp>
      <p:sp>
        <p:nvSpPr>
          <p:cNvPr id="46094" name="Text Box 46093"/>
          <p:cNvSpPr txBox="1"/>
          <p:nvPr/>
        </p:nvSpPr>
        <p:spPr>
          <a:xfrm>
            <a:off x="990600" y="762000"/>
            <a:ext cx="16652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</a:rPr>
              <a:t>TIẾT 56</a:t>
            </a:r>
            <a:endParaRPr lang="en-SG" altLang="x-none" sz="32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95" name="Picture 4609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6" name="Rectangles 46095"/>
          <p:cNvSpPr/>
          <p:nvPr/>
        </p:nvSpPr>
        <p:spPr>
          <a:xfrm>
            <a:off x="2362200" y="762000"/>
            <a:ext cx="4105275" cy="276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9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.VnAristote" panose="020B7200000000000000" charset="0"/>
                <a:ea typeface=".VnAristote" panose="020B7200000000000000" charset="0"/>
              </a:rPr>
              <a:t>BÕp löa </a:t>
            </a:r>
            <a:endParaRPr lang="en-US" sz="9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.VnAristote" panose="020B7200000000000000" charset="0"/>
              <a:ea typeface=".VnAristote" panose="020B7200000000000000" charset="0"/>
            </a:endParaRPr>
          </a:p>
        </p:txBody>
      </p:sp>
      <p:sp>
        <p:nvSpPr>
          <p:cNvPr id="46097" name="Text Box 46096"/>
          <p:cNvSpPr txBox="1"/>
          <p:nvPr/>
        </p:nvSpPr>
        <p:spPr>
          <a:xfrm>
            <a:off x="6324600" y="28956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</a:rPr>
              <a:t>BẰNG VIỆT</a:t>
            </a:r>
            <a:r>
              <a:rPr sz="2000">
                <a:latin typeface="Times New Roman" panose="02020603050405020304" pitchFamily="18" charset="0"/>
              </a:rPr>
              <a:t> </a:t>
            </a:r>
            <a:endParaRPr lang="en-SG" altLang="x-none" sz="2000">
              <a:latin typeface="Times New Roman" panose="02020603050405020304" pitchFamily="18" charset="0"/>
            </a:endParaRPr>
          </a:p>
        </p:txBody>
      </p:sp>
      <p:sp>
        <p:nvSpPr>
          <p:cNvPr id="46098" name="Text Box 46097"/>
          <p:cNvSpPr txBox="1"/>
          <p:nvPr/>
        </p:nvSpPr>
        <p:spPr>
          <a:xfrm>
            <a:off x="990600" y="762000"/>
            <a:ext cx="16652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</a:rPr>
              <a:t>TIẾT 56</a:t>
            </a:r>
            <a:endParaRPr lang="en-SG" altLang="x-none" sz="32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99" name="Picture 46098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01" name="Text Box 46100"/>
          <p:cNvSpPr txBox="1"/>
          <p:nvPr/>
        </p:nvSpPr>
        <p:spPr>
          <a:xfrm>
            <a:off x="5486400" y="28956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</a:rPr>
              <a:t>BẰNG VIỆT</a:t>
            </a:r>
            <a:r>
              <a:rPr sz="2000">
                <a:latin typeface="Times New Roman" panose="02020603050405020304" pitchFamily="18" charset="0"/>
              </a:rPr>
              <a:t> </a:t>
            </a:r>
            <a:endParaRPr lang="en-SG" altLang="x-none" sz="2000">
              <a:latin typeface="Times New Roman" panose="02020603050405020304" pitchFamily="18" charset="0"/>
            </a:endParaRPr>
          </a:p>
        </p:txBody>
      </p:sp>
      <p:sp>
        <p:nvSpPr>
          <p:cNvPr id="46102" name="Text Box 46101"/>
          <p:cNvSpPr txBox="1"/>
          <p:nvPr/>
        </p:nvSpPr>
        <p:spPr>
          <a:xfrm>
            <a:off x="990600" y="609600"/>
            <a:ext cx="16652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</a:rPr>
              <a:t>TIẾT 56</a:t>
            </a:r>
            <a:endParaRPr lang="en-SG" altLang="x-none" sz="32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286000" y="1722755"/>
            <a:ext cx="5140960" cy="18046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/>
            <a:r>
              <a:rPr lang="en-US" sz="6000" b="1" i="1">
                <a:solidFill>
                  <a:srgbClr val="FFFF00"/>
                </a:solidFill>
                <a:latin typeface="Times New Roman" panose="02020603050405020304" pitchFamily="18" charset="0"/>
              </a:rPr>
              <a:t>BẾP LỬA</a:t>
            </a:r>
            <a:r>
              <a:rPr sz="2000">
                <a:latin typeface="Times New Roman" panose="02020603050405020304" pitchFamily="18" charset="0"/>
              </a:rPr>
              <a:t> </a:t>
            </a:r>
            <a:endParaRPr lang="en-SG" altLang="x-none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1" grpId="0"/>
      <p:bldP spid="4610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4" name="Content Placeholder 64513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6200" y="0"/>
            <a:ext cx="9144000" cy="6858000"/>
          </a:xfrm>
        </p:spPr>
      </p:pic>
      <p:sp>
        <p:nvSpPr>
          <p:cNvPr id="64515" name="Text Box 64514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64516" name="Content Placeholder 64515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pic>
        <p:nvPicPr>
          <p:cNvPr id="64519" name="Picture 64518" descr="137950812446066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33400"/>
            <a:ext cx="7848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Text Box 4"/>
          <p:cNvSpPr txBox="1"/>
          <p:nvPr/>
        </p:nvSpPr>
        <p:spPr>
          <a:xfrm>
            <a:off x="2438400" y="5943600"/>
            <a:ext cx="457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>
                <a:cs typeface="Times New Roman" panose="02020603050405020304" pitchFamily="18" charset="0"/>
              </a:rPr>
              <a:t>   </a:t>
            </a:r>
            <a:r>
              <a:rPr lang="vi-VN" altLang="x-none" sz="2800" b="1" dirty="0">
                <a:cs typeface="Times New Roman" panose="02020603050405020304" pitchFamily="18" charset="0"/>
              </a:rPr>
              <a:t>N</a:t>
            </a:r>
            <a:r>
              <a:rPr sz="2800" b="1" err="1">
                <a:cs typeface="Times New Roman" panose="02020603050405020304" pitchFamily="18" charset="0"/>
              </a:rPr>
              <a:t>ạn</a:t>
            </a:r>
            <a:r>
              <a:rPr sz="2800" b="1">
                <a:cs typeface="Times New Roman" panose="02020603050405020304" pitchFamily="18" charset="0"/>
              </a:rPr>
              <a:t> </a:t>
            </a:r>
            <a:r>
              <a:rPr sz="2800" b="1" err="1">
                <a:cs typeface="Times New Roman" panose="02020603050405020304" pitchFamily="18" charset="0"/>
              </a:rPr>
              <a:t>đói</a:t>
            </a:r>
            <a:r>
              <a:rPr sz="2800" b="1">
                <a:cs typeface="Times New Roman" panose="02020603050405020304" pitchFamily="18" charset="0"/>
              </a:rPr>
              <a:t> </a:t>
            </a:r>
            <a:r>
              <a:rPr lang="vi-VN" altLang="x-none" sz="2800" b="1" dirty="0">
                <a:cs typeface="Times New Roman" panose="02020603050405020304" pitchFamily="18" charset="0"/>
              </a:rPr>
              <a:t>n</a:t>
            </a:r>
            <a:r>
              <a:rPr sz="2800" b="1">
                <a:cs typeface="Times New Roman" panose="02020603050405020304" pitchFamily="18" charset="0"/>
              </a:rPr>
              <a:t>ă</a:t>
            </a:r>
            <a:r>
              <a:rPr lang="vi-VN" altLang="x-none" sz="2800" b="1" dirty="0">
                <a:cs typeface="Times New Roman" panose="02020603050405020304" pitchFamily="18" charset="0"/>
              </a:rPr>
              <a:t>m </a:t>
            </a:r>
            <a:r>
              <a:rPr sz="2800" b="1">
                <a:cs typeface="Times New Roman" panose="02020603050405020304" pitchFamily="18" charset="0"/>
              </a:rPr>
              <a:t>1945</a:t>
            </a:r>
            <a:endParaRPr sz="2800" b="1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81000"/>
            <a:ext cx="7772400" cy="5562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386715"/>
            <a:ext cx="9144000" cy="6374177"/>
            <a:chOff x="0" y="912"/>
            <a:chExt cx="5760" cy="3372"/>
          </a:xfrm>
        </p:grpSpPr>
        <p:pic>
          <p:nvPicPr>
            <p:cNvPr id="21508" name="Picture 6" descr="HaNoi_pousse-pouss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912"/>
              <a:ext cx="2880" cy="2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9" name="Picture 7" descr="Hanoi_conducteur_de_p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0" y="912"/>
              <a:ext cx="2880" cy="25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0" name="Text Box 8"/>
            <p:cNvSpPr txBox="1"/>
            <p:nvPr/>
          </p:nvSpPr>
          <p:spPr>
            <a:xfrm>
              <a:off x="1104" y="3733"/>
              <a:ext cx="3377" cy="5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r>
                <a:rPr sz="2800" dirty="0">
                  <a:latin typeface="Times New Roman" panose="02020603050405020304" pitchFamily="18" charset="0"/>
                </a:rPr>
                <a:t>Năm ấy là năm đói mòn đói mỏi</a:t>
              </a:r>
              <a:endParaRPr sz="2800" dirty="0">
                <a:latin typeface="Times New Roman" panose="02020603050405020304" pitchFamily="18" charset="0"/>
              </a:endParaRPr>
            </a:p>
            <a:p>
              <a:r>
                <a:rPr sz="2800" dirty="0">
                  <a:latin typeface="Times New Roman" panose="02020603050405020304" pitchFamily="18" charset="0"/>
                </a:rPr>
                <a:t>Bố đi đánh xe, khô rạc ngựa gầy</a:t>
              </a:r>
              <a:endParaRPr sz="2800" dirty="0">
                <a:latin typeface="Times New Roman" panose="02020603050405020304" pitchFamily="18" charset="0"/>
              </a:endParaRPr>
            </a:p>
            <a:p>
              <a:pPr eaLnBrk="0" hangingPunct="0"/>
              <a:endParaRPr sz="28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0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51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Content Placeholder 54273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6200" y="0"/>
            <a:ext cx="9144000" cy="6858000"/>
          </a:xfrm>
        </p:spPr>
      </p:pic>
      <p:sp>
        <p:nvSpPr>
          <p:cNvPr id="54275" name="Text Box 54274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54276" name="Content Placeholder 54275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sp>
        <p:nvSpPr>
          <p:cNvPr id="54277" name="Rectangles 54276"/>
          <p:cNvSpPr/>
          <p:nvPr/>
        </p:nvSpPr>
        <p:spPr>
          <a:xfrm>
            <a:off x="3048000" y="76200"/>
            <a:ext cx="3443288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278" name="Rectangles 54277"/>
          <p:cNvSpPr/>
          <p:nvPr/>
        </p:nvSpPr>
        <p:spPr>
          <a:xfrm>
            <a:off x="381000" y="1143000"/>
            <a:ext cx="4343400" cy="4108450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>
                <a:cs typeface="Arial" panose="020B0604020202020204" pitchFamily="34" charset="0"/>
              </a:rPr>
              <a:t>I. </a:t>
            </a:r>
            <a:r>
              <a:rPr sz="2400" b="1" u="sng" err="1">
                <a:cs typeface="Arial" panose="020B0604020202020204" pitchFamily="34" charset="0"/>
              </a:rPr>
              <a:t>Đọc</a:t>
            </a:r>
            <a:r>
              <a:rPr sz="2400" b="1" u="sng">
                <a:cs typeface="Arial" panose="020B0604020202020204" pitchFamily="34" charset="0"/>
              </a:rPr>
              <a:t> – </a:t>
            </a:r>
            <a:r>
              <a:rPr sz="2400" b="1" u="sng" err="1">
                <a:cs typeface="Arial" panose="020B0604020202020204" pitchFamily="34" charset="0"/>
              </a:rPr>
              <a:t>Tìm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hiểu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chú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thích</a:t>
            </a:r>
            <a:r>
              <a:rPr sz="2400" b="1" u="sng">
                <a:cs typeface="Arial" panose="020B0604020202020204" pitchFamily="34" charset="0"/>
              </a:rPr>
              <a:t>:</a:t>
            </a:r>
            <a:endParaRPr sz="2400" b="1" u="sng">
              <a:cs typeface="Arial" panose="020B0604020202020204" pitchFamily="34" charset="0"/>
            </a:endParaRPr>
          </a:p>
          <a:p>
            <a:r>
              <a:rPr lang="pt-BR" altLang="x-none" sz="2400" b="1" dirty="0"/>
              <a:t>( Sgk/145)</a:t>
            </a:r>
            <a:endParaRPr lang="pt-BR" altLang="x-none" sz="2400" b="1" dirty="0"/>
          </a:p>
          <a:p>
            <a:r>
              <a:rPr lang="pt-BR" altLang="x-none" sz="2400" b="1" dirty="0"/>
              <a:t>II. </a:t>
            </a:r>
            <a:r>
              <a:rPr lang="pt-BR" altLang="x-none" sz="2400" b="1" u="sng" dirty="0"/>
              <a:t>Tìm hiểu văn bản</a:t>
            </a:r>
            <a:r>
              <a:rPr lang="pt-BR" altLang="x-none" sz="2400" b="1" dirty="0"/>
              <a:t>:</a:t>
            </a:r>
            <a:endParaRPr lang="pt-BR" altLang="x-none" sz="2400" b="1" dirty="0"/>
          </a:p>
          <a:p>
            <a:r>
              <a:rPr lang="pt-BR" altLang="x-none" sz="2400" b="1" dirty="0"/>
              <a:t>1/ </a:t>
            </a:r>
            <a:r>
              <a:rPr lang="pt-BR" altLang="x-none" sz="2400" b="1" u="sng" dirty="0"/>
              <a:t>Những hồi tưởng về b</a:t>
            </a:r>
            <a:r>
              <a:rPr lang="pt-BR" altLang="x-none" sz="2400" b="1" u="sng" dirty="0">
                <a:latin typeface="Arial" panose="020B0604020202020204" pitchFamily="34" charset="0"/>
              </a:rPr>
              <a:t>à</a:t>
            </a:r>
            <a:r>
              <a:rPr lang="pt-BR" altLang="x-none" sz="2400" b="1" u="sng" dirty="0"/>
              <a:t> v</a:t>
            </a:r>
            <a:r>
              <a:rPr lang="pt-BR" altLang="x-none" sz="2400" b="1" u="sng" dirty="0">
                <a:latin typeface="Arial" panose="020B0604020202020204" pitchFamily="34" charset="0"/>
              </a:rPr>
              <a:t>à</a:t>
            </a:r>
            <a:r>
              <a:rPr lang="pt-BR" altLang="x-none" sz="2400" b="1" u="sng" dirty="0"/>
              <a:t> tình b</a:t>
            </a:r>
            <a:r>
              <a:rPr lang="pt-BR" altLang="x-none" sz="2400" b="1" u="sng" dirty="0">
                <a:latin typeface="Arial" panose="020B0604020202020204" pitchFamily="34" charset="0"/>
              </a:rPr>
              <a:t>à</a:t>
            </a:r>
            <a:r>
              <a:rPr lang="pt-BR" altLang="x-none" sz="2400" b="1" u="sng" dirty="0"/>
              <a:t> cháu:</a:t>
            </a:r>
            <a:endParaRPr lang="pt-BR" altLang="x-none" sz="2400" b="1" u="sng" dirty="0"/>
          </a:p>
          <a:p>
            <a:r>
              <a:rPr sz="2400" b="1"/>
              <a:t>              </a:t>
            </a:r>
            <a:r>
              <a:rPr sz="2400" b="1" err="1"/>
              <a:t>kể</a:t>
            </a:r>
            <a:r>
              <a:rPr sz="2400" b="1"/>
              <a:t> </a:t>
            </a:r>
            <a:r>
              <a:rPr sz="2400" b="1" err="1"/>
              <a:t>chuyện</a:t>
            </a:r>
            <a:endParaRPr sz="2400" b="1"/>
          </a:p>
          <a:p>
            <a:r>
              <a:rPr sz="2400" b="1" err="1"/>
              <a:t>Bà</a:t>
            </a:r>
            <a:r>
              <a:rPr sz="2400" b="1"/>
              <a:t>         </a:t>
            </a:r>
            <a:r>
              <a:rPr sz="2400" b="1" err="1"/>
              <a:t>bảo</a:t>
            </a:r>
            <a:r>
              <a:rPr sz="2400" b="1"/>
              <a:t> </a:t>
            </a:r>
            <a:r>
              <a:rPr sz="2400" b="1" err="1"/>
              <a:t>cháu</a:t>
            </a:r>
            <a:r>
              <a:rPr sz="2400" b="1"/>
              <a:t> </a:t>
            </a:r>
            <a:r>
              <a:rPr sz="2400" b="1" err="1"/>
              <a:t>nghe</a:t>
            </a:r>
            <a:endParaRPr sz="2400" b="1"/>
          </a:p>
          <a:p>
            <a:r>
              <a:rPr sz="2400" b="1"/>
              <a:t>              </a:t>
            </a:r>
            <a:r>
              <a:rPr sz="2400" b="1" err="1"/>
              <a:t>dạy</a:t>
            </a:r>
            <a:r>
              <a:rPr sz="2400" b="1"/>
              <a:t> </a:t>
            </a:r>
            <a:r>
              <a:rPr sz="2400" b="1" err="1"/>
              <a:t>cháu</a:t>
            </a:r>
            <a:r>
              <a:rPr sz="2400" b="1"/>
              <a:t> </a:t>
            </a:r>
            <a:r>
              <a:rPr sz="2400" b="1" err="1"/>
              <a:t>làm</a:t>
            </a:r>
            <a:endParaRPr sz="2400" b="1"/>
          </a:p>
          <a:p>
            <a:r>
              <a:rPr sz="2400" b="1"/>
              <a:t>              </a:t>
            </a:r>
            <a:r>
              <a:rPr sz="2400" b="1" err="1"/>
              <a:t>chăm</a:t>
            </a:r>
            <a:r>
              <a:rPr sz="2400" b="1"/>
              <a:t> </a:t>
            </a:r>
            <a:r>
              <a:rPr sz="2400" b="1" err="1"/>
              <a:t>cháu</a:t>
            </a:r>
            <a:r>
              <a:rPr sz="2400" b="1"/>
              <a:t> </a:t>
            </a:r>
            <a:r>
              <a:rPr sz="2400" b="1" err="1"/>
              <a:t>học</a:t>
            </a:r>
            <a:r>
              <a:rPr sz="2400"/>
              <a:t> </a:t>
            </a:r>
            <a:endParaRPr sz="2400" b="1"/>
          </a:p>
          <a:p>
            <a:r>
              <a:rPr sz="2400" b="1"/>
              <a:t>-&gt; </a:t>
            </a:r>
            <a:r>
              <a:rPr sz="2400" b="1" err="1"/>
              <a:t>Đóng</a:t>
            </a:r>
            <a:r>
              <a:rPr sz="2400" b="1"/>
              <a:t> </a:t>
            </a:r>
            <a:r>
              <a:rPr sz="2400" b="1" err="1"/>
              <a:t>vai</a:t>
            </a:r>
            <a:r>
              <a:rPr sz="2400" b="1"/>
              <a:t> </a:t>
            </a:r>
            <a:r>
              <a:rPr sz="2400" b="1" err="1"/>
              <a:t>trò</a:t>
            </a:r>
            <a:r>
              <a:rPr sz="2400" b="1"/>
              <a:t> </a:t>
            </a:r>
            <a:r>
              <a:rPr sz="2400" b="1" err="1"/>
              <a:t>hết</a:t>
            </a:r>
            <a:r>
              <a:rPr sz="2400" b="1"/>
              <a:t> </a:t>
            </a:r>
            <a:r>
              <a:rPr sz="2400" b="1" err="1"/>
              <a:t>sức</a:t>
            </a:r>
            <a:r>
              <a:rPr sz="2400" b="1"/>
              <a:t> </a:t>
            </a:r>
            <a:r>
              <a:rPr sz="2400" b="1" err="1"/>
              <a:t>quan</a:t>
            </a:r>
            <a:r>
              <a:rPr sz="2400" b="1"/>
              <a:t> </a:t>
            </a:r>
            <a:r>
              <a:rPr sz="2400" b="1" err="1"/>
              <a:t>trọng</a:t>
            </a:r>
            <a:r>
              <a:rPr sz="2400" b="1"/>
              <a:t>  </a:t>
            </a:r>
            <a:endParaRPr lang="pt-BR" altLang="x-none" sz="2400" b="1" dirty="0"/>
          </a:p>
        </p:txBody>
      </p:sp>
      <p:sp>
        <p:nvSpPr>
          <p:cNvPr id="54279" name="Straight Connector 54278"/>
          <p:cNvSpPr/>
          <p:nvPr/>
        </p:nvSpPr>
        <p:spPr>
          <a:xfrm>
            <a:off x="4953000" y="1295400"/>
            <a:ext cx="0" cy="5029200"/>
          </a:xfrm>
          <a:prstGeom prst="line">
            <a:avLst/>
          </a:prstGeom>
          <a:ln w="76200" cap="flat" cmpd="tri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54280" name="Picture 542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47800"/>
            <a:ext cx="39624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86" name="Straight Connector 54285"/>
          <p:cNvSpPr/>
          <p:nvPr/>
        </p:nvSpPr>
        <p:spPr>
          <a:xfrm flipV="1">
            <a:off x="990600" y="3276600"/>
            <a:ext cx="60960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87" name="Straight Connector 54286"/>
          <p:cNvSpPr/>
          <p:nvPr/>
        </p:nvSpPr>
        <p:spPr>
          <a:xfrm flipV="1">
            <a:off x="990600" y="3581400"/>
            <a:ext cx="533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88" name="Straight Connector 54287"/>
          <p:cNvSpPr/>
          <p:nvPr/>
        </p:nvSpPr>
        <p:spPr>
          <a:xfrm>
            <a:off x="990600" y="3581400"/>
            <a:ext cx="60960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89" name="Straight Connector 54288"/>
          <p:cNvSpPr/>
          <p:nvPr/>
        </p:nvSpPr>
        <p:spPr>
          <a:xfrm>
            <a:off x="990600" y="3581400"/>
            <a:ext cx="609600" cy="685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90" name="Right Brace 54289"/>
          <p:cNvSpPr/>
          <p:nvPr/>
        </p:nvSpPr>
        <p:spPr>
          <a:xfrm>
            <a:off x="3962400" y="3048000"/>
            <a:ext cx="76200" cy="1447800"/>
          </a:xfrm>
          <a:prstGeom prst="rightBrace">
            <a:avLst>
              <a:gd name="adj1" fmla="val 158333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charRg st="104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278">
                                            <p:txEl>
                                              <p:charRg st="104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278">
                                            <p:txEl>
                                              <p:charRg st="104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278">
                                            <p:txEl>
                                              <p:charRg st="104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charRg st="128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4278">
                                            <p:txEl>
                                              <p:charRg st="128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4278">
                                            <p:txEl>
                                              <p:charRg st="128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4278">
                                            <p:txEl>
                                              <p:charRg st="128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charRg st="153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4278">
                                            <p:txEl>
                                              <p:charRg st="153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4278">
                                            <p:txEl>
                                              <p:charRg st="153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4278">
                                            <p:txEl>
                                              <p:charRg st="153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charRg st="180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4278">
                                            <p:txEl>
                                              <p:charRg st="180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4278">
                                            <p:txEl>
                                              <p:charRg st="180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4278">
                                            <p:txEl>
                                              <p:charRg st="180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charRg st="209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4278">
                                            <p:txEl>
                                              <p:charRg st="209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4278">
                                            <p:txEl>
                                              <p:charRg st="209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4278">
                                            <p:txEl>
                                              <p:charRg st="209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Content Placeholder 56321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6200" y="0"/>
            <a:ext cx="9144000" cy="6858000"/>
          </a:xfrm>
        </p:spPr>
      </p:pic>
      <p:sp>
        <p:nvSpPr>
          <p:cNvPr id="56323" name="Text Box 56322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56324" name="Content Placeholder 56323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sp>
        <p:nvSpPr>
          <p:cNvPr id="56325" name="Rectangles 56324"/>
          <p:cNvSpPr/>
          <p:nvPr/>
        </p:nvSpPr>
        <p:spPr>
          <a:xfrm>
            <a:off x="3048000" y="76200"/>
            <a:ext cx="3443288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6326" name="Rectangles 56325"/>
          <p:cNvSpPr/>
          <p:nvPr/>
        </p:nvSpPr>
        <p:spPr>
          <a:xfrm>
            <a:off x="228600" y="1143000"/>
            <a:ext cx="4953000" cy="2647950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>
                <a:cs typeface="Arial" panose="020B0604020202020204" pitchFamily="34" charset="0"/>
              </a:rPr>
              <a:t>I. </a:t>
            </a:r>
            <a:r>
              <a:rPr sz="2400" b="1" u="sng" err="1">
                <a:cs typeface="Arial" panose="020B0604020202020204" pitchFamily="34" charset="0"/>
              </a:rPr>
              <a:t>Đọc</a:t>
            </a:r>
            <a:r>
              <a:rPr sz="2400" b="1" u="sng">
                <a:cs typeface="Arial" panose="020B0604020202020204" pitchFamily="34" charset="0"/>
              </a:rPr>
              <a:t> – </a:t>
            </a:r>
            <a:r>
              <a:rPr sz="2400" b="1" u="sng" err="1">
                <a:cs typeface="Arial" panose="020B0604020202020204" pitchFamily="34" charset="0"/>
              </a:rPr>
              <a:t>Tìm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hiểu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chú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thích</a:t>
            </a:r>
            <a:r>
              <a:rPr sz="2400" b="1" u="sng">
                <a:cs typeface="Arial" panose="020B0604020202020204" pitchFamily="34" charset="0"/>
              </a:rPr>
              <a:t>:</a:t>
            </a:r>
            <a:endParaRPr sz="2400" b="1" u="sng">
              <a:cs typeface="Arial" panose="020B0604020202020204" pitchFamily="34" charset="0"/>
            </a:endParaRPr>
          </a:p>
          <a:p>
            <a:r>
              <a:rPr lang="pt-BR" altLang="x-none" sz="2400" b="1" dirty="0"/>
              <a:t> ( Sgk/145)</a:t>
            </a:r>
            <a:endParaRPr lang="pt-BR" altLang="x-none" sz="2400" b="1" dirty="0"/>
          </a:p>
          <a:p>
            <a:r>
              <a:rPr lang="pt-BR" altLang="x-none" sz="2400" b="1" dirty="0"/>
              <a:t>II. </a:t>
            </a:r>
            <a:r>
              <a:rPr lang="pt-BR" altLang="x-none" sz="2400" b="1" u="sng" dirty="0"/>
              <a:t>Tìm hiểu văn bản</a:t>
            </a:r>
            <a:r>
              <a:rPr lang="pt-BR" altLang="x-none" sz="2400" b="1" dirty="0"/>
              <a:t>:</a:t>
            </a:r>
            <a:endParaRPr lang="pt-BR" altLang="x-none" sz="2400" b="1" dirty="0"/>
          </a:p>
          <a:p>
            <a:r>
              <a:rPr lang="pt-BR" altLang="x-none" sz="2400" b="1" dirty="0"/>
              <a:t>1/ </a:t>
            </a:r>
            <a:r>
              <a:rPr lang="pt-BR" altLang="x-none" sz="2400" b="1" u="sng" dirty="0"/>
              <a:t>Những hồi tưởng về b</a:t>
            </a:r>
            <a:r>
              <a:rPr lang="pt-BR" altLang="x-none" sz="2400" b="1" u="sng" dirty="0">
                <a:latin typeface="Arial" panose="020B0604020202020204" pitchFamily="34" charset="0"/>
              </a:rPr>
              <a:t>à</a:t>
            </a:r>
            <a:r>
              <a:rPr lang="pt-BR" altLang="x-none" sz="2400" b="1" u="sng" dirty="0"/>
              <a:t> v</a:t>
            </a:r>
            <a:r>
              <a:rPr lang="pt-BR" altLang="x-none" sz="2400" b="1" u="sng" dirty="0">
                <a:latin typeface="Arial" panose="020B0604020202020204" pitchFamily="34" charset="0"/>
              </a:rPr>
              <a:t>à</a:t>
            </a:r>
            <a:r>
              <a:rPr lang="pt-BR" altLang="x-none" sz="2400" b="1" u="sng" dirty="0"/>
              <a:t> tình b</a:t>
            </a:r>
            <a:r>
              <a:rPr lang="pt-BR" altLang="x-none" sz="2400" b="1" u="sng" dirty="0">
                <a:latin typeface="Arial" panose="020B0604020202020204" pitchFamily="34" charset="0"/>
              </a:rPr>
              <a:t>à</a:t>
            </a:r>
            <a:r>
              <a:rPr lang="pt-BR" altLang="x-none" sz="2400" b="1" u="sng" dirty="0"/>
              <a:t> cháu:</a:t>
            </a:r>
            <a:endParaRPr lang="pt-BR" altLang="x-none" sz="2400" b="1" u="sng" dirty="0"/>
          </a:p>
          <a:p>
            <a:pPr>
              <a:buChar char="-"/>
            </a:pPr>
            <a:r>
              <a:rPr sz="2400" b="1"/>
              <a:t> </a:t>
            </a:r>
            <a:r>
              <a:rPr sz="2400" b="1" err="1"/>
              <a:t>Năm</a:t>
            </a:r>
            <a:r>
              <a:rPr sz="2400" b="1"/>
              <a:t> </a:t>
            </a:r>
            <a:r>
              <a:rPr sz="2400" b="1" err="1"/>
              <a:t>giặc</a:t>
            </a:r>
            <a:r>
              <a:rPr sz="2400" b="1"/>
              <a:t> </a:t>
            </a:r>
            <a:r>
              <a:rPr sz="2400" b="1" err="1"/>
              <a:t>đốt</a:t>
            </a:r>
            <a:r>
              <a:rPr sz="2400" b="1"/>
              <a:t> </a:t>
            </a:r>
            <a:r>
              <a:rPr sz="2400" b="1" err="1"/>
              <a:t>làng</a:t>
            </a:r>
            <a:r>
              <a:rPr sz="2400" b="1"/>
              <a:t>…</a:t>
            </a:r>
            <a:endParaRPr sz="2400" b="1"/>
          </a:p>
          <a:p>
            <a:pPr>
              <a:buChar char="-"/>
            </a:pPr>
            <a:r>
              <a:rPr sz="2400" b="1"/>
              <a:t> </a:t>
            </a:r>
            <a:r>
              <a:rPr sz="2400" b="1" err="1"/>
              <a:t>Cứ</a:t>
            </a:r>
            <a:r>
              <a:rPr sz="2400" b="1"/>
              <a:t> </a:t>
            </a:r>
            <a:r>
              <a:rPr sz="2400" b="1" err="1"/>
              <a:t>bảo</a:t>
            </a:r>
            <a:r>
              <a:rPr sz="2400" b="1"/>
              <a:t> </a:t>
            </a:r>
            <a:r>
              <a:rPr sz="2400" b="1" err="1"/>
              <a:t>nhà</a:t>
            </a:r>
            <a:r>
              <a:rPr sz="2400" b="1"/>
              <a:t> </a:t>
            </a:r>
            <a:r>
              <a:rPr sz="2400" b="1" err="1"/>
              <a:t>vẫn</a:t>
            </a:r>
            <a:r>
              <a:rPr sz="2400" b="1"/>
              <a:t> </a:t>
            </a:r>
            <a:r>
              <a:rPr sz="2400" b="1" err="1"/>
              <a:t>được</a:t>
            </a:r>
            <a:r>
              <a:rPr sz="2400" b="1"/>
              <a:t> </a:t>
            </a:r>
            <a:r>
              <a:rPr sz="2400" b="1" err="1"/>
              <a:t>bình</a:t>
            </a:r>
            <a:r>
              <a:rPr sz="2400" b="1"/>
              <a:t> </a:t>
            </a:r>
            <a:r>
              <a:rPr sz="2400" b="1" err="1"/>
              <a:t>yên</a:t>
            </a:r>
            <a:r>
              <a:rPr sz="2400" b="1"/>
              <a:t>              </a:t>
            </a:r>
            <a:endParaRPr lang="pt-BR" altLang="x-none" sz="2400" b="1" dirty="0"/>
          </a:p>
        </p:txBody>
      </p:sp>
      <p:pic>
        <p:nvPicPr>
          <p:cNvPr id="56334" name="Picture 56333" descr="Một khu làng của Việt Nam sau một trận tập kích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371600"/>
            <a:ext cx="3962400" cy="4800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6335" name="Straight Connector 56334"/>
          <p:cNvSpPr/>
          <p:nvPr/>
        </p:nvSpPr>
        <p:spPr>
          <a:xfrm>
            <a:off x="5105400" y="1295400"/>
            <a:ext cx="0" cy="5029200"/>
          </a:xfrm>
          <a:prstGeom prst="line">
            <a:avLst/>
          </a:prstGeom>
          <a:ln w="76200" cap="flat" cmpd="tri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6"/>
          <p:cNvSpPr txBox="1"/>
          <p:nvPr/>
        </p:nvSpPr>
        <p:spPr>
          <a:xfrm>
            <a:off x="2286000" y="5791200"/>
            <a:ext cx="4114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err="1">
                <a:cs typeface="Times New Roman" panose="02020603050405020304" pitchFamily="18" charset="0"/>
              </a:rPr>
              <a:t>Cảnh</a:t>
            </a:r>
            <a:r>
              <a:rPr sz="2800" b="1">
                <a:cs typeface="Times New Roman" panose="02020603050405020304" pitchFamily="18" charset="0"/>
              </a:rPr>
              <a:t> </a:t>
            </a:r>
            <a:r>
              <a:rPr sz="2800" b="1" err="1">
                <a:cs typeface="Times New Roman" panose="02020603050405020304" pitchFamily="18" charset="0"/>
              </a:rPr>
              <a:t>nh</a:t>
            </a:r>
            <a:r>
              <a:rPr sz="2800" b="1" err="1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b="1">
                <a:cs typeface="Times New Roman" panose="02020603050405020304" pitchFamily="18" charset="0"/>
              </a:rPr>
              <a:t> </a:t>
            </a:r>
            <a:r>
              <a:rPr sz="2800" b="1" err="1">
                <a:cs typeface="Times New Roman" panose="02020603050405020304" pitchFamily="18" charset="0"/>
              </a:rPr>
              <a:t>bị</a:t>
            </a:r>
            <a:r>
              <a:rPr sz="2800" b="1">
                <a:cs typeface="Times New Roman" panose="02020603050405020304" pitchFamily="18" charset="0"/>
              </a:rPr>
              <a:t> </a:t>
            </a:r>
            <a:r>
              <a:rPr sz="2800" b="1" err="1">
                <a:cs typeface="Times New Roman" panose="02020603050405020304" pitchFamily="18" charset="0"/>
              </a:rPr>
              <a:t>đốt</a:t>
            </a:r>
            <a:endParaRPr sz="2800" b="1">
              <a:ea typeface="Arial" panose="020B0604020202020204" pitchFamily="34" charset="0"/>
            </a:endParaRPr>
          </a:p>
        </p:txBody>
      </p:sp>
      <p:pic>
        <p:nvPicPr>
          <p:cNvPr id="55307" name="Picture 55306" descr="Một khu làng của Việt Nam sau một trận tập kích">
            <a:hlinkClick r:id="rId1" tooltip="Một khu làng của Việt Nam sau một trận tập kích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229600" cy="4800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6" name="Content Placeholder 57345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6200" y="0"/>
            <a:ext cx="9144000" cy="6858000"/>
          </a:xfrm>
        </p:spPr>
      </p:pic>
      <p:sp>
        <p:nvSpPr>
          <p:cNvPr id="57347" name="Text Box 57346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57348" name="Content Placeholder 57347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sp>
        <p:nvSpPr>
          <p:cNvPr id="57349" name="Rectangles 57348"/>
          <p:cNvSpPr/>
          <p:nvPr/>
        </p:nvSpPr>
        <p:spPr>
          <a:xfrm>
            <a:off x="3048000" y="76200"/>
            <a:ext cx="3443288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7350" name="Rectangles 57349"/>
          <p:cNvSpPr/>
          <p:nvPr/>
        </p:nvSpPr>
        <p:spPr>
          <a:xfrm>
            <a:off x="228600" y="1143000"/>
            <a:ext cx="4953000" cy="3743325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>
                <a:cs typeface="Arial" panose="020B0604020202020204" pitchFamily="34" charset="0"/>
              </a:rPr>
              <a:t>I. </a:t>
            </a:r>
            <a:r>
              <a:rPr sz="2400" b="1" u="sng" err="1">
                <a:cs typeface="Arial" panose="020B0604020202020204" pitchFamily="34" charset="0"/>
              </a:rPr>
              <a:t>Đọc</a:t>
            </a:r>
            <a:r>
              <a:rPr sz="2400" b="1" u="sng">
                <a:cs typeface="Arial" panose="020B0604020202020204" pitchFamily="34" charset="0"/>
              </a:rPr>
              <a:t> – </a:t>
            </a:r>
            <a:r>
              <a:rPr sz="2400" b="1" u="sng" err="1">
                <a:cs typeface="Arial" panose="020B0604020202020204" pitchFamily="34" charset="0"/>
              </a:rPr>
              <a:t>Tìm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hiểu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chú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thích</a:t>
            </a:r>
            <a:r>
              <a:rPr sz="2400" b="1" u="sng">
                <a:cs typeface="Arial" panose="020B0604020202020204" pitchFamily="34" charset="0"/>
              </a:rPr>
              <a:t>:</a:t>
            </a:r>
            <a:endParaRPr sz="2400" b="1" u="sng">
              <a:cs typeface="Arial" panose="020B0604020202020204" pitchFamily="34" charset="0"/>
            </a:endParaRPr>
          </a:p>
          <a:p>
            <a:r>
              <a:rPr lang="pt-BR" altLang="x-none" sz="2400" b="1" dirty="0"/>
              <a:t>  ( Sgk/145)</a:t>
            </a:r>
            <a:endParaRPr lang="pt-BR" altLang="x-none" sz="2400" b="1" dirty="0"/>
          </a:p>
          <a:p>
            <a:r>
              <a:rPr lang="pt-BR" altLang="x-none" sz="2400" b="1" dirty="0"/>
              <a:t>II. </a:t>
            </a:r>
            <a:r>
              <a:rPr lang="pt-BR" altLang="x-none" sz="2400" b="1" u="sng" dirty="0"/>
              <a:t>Tìm hiểu văn bản</a:t>
            </a:r>
            <a:r>
              <a:rPr lang="pt-BR" altLang="x-none" sz="2400" b="1" dirty="0"/>
              <a:t>:</a:t>
            </a:r>
            <a:endParaRPr lang="pt-BR" altLang="x-none" sz="2400" b="1" dirty="0"/>
          </a:p>
          <a:p>
            <a:r>
              <a:rPr lang="pt-BR" altLang="x-none" sz="2400" b="1" dirty="0"/>
              <a:t>1/ </a:t>
            </a:r>
            <a:r>
              <a:rPr lang="pt-BR" altLang="x-none" sz="2400" b="1" u="sng" dirty="0"/>
              <a:t>Những hồi tưởng về b</a:t>
            </a:r>
            <a:r>
              <a:rPr lang="pt-BR" altLang="x-none" sz="2400" b="1" u="sng" dirty="0">
                <a:latin typeface="Arial" panose="020B0604020202020204" pitchFamily="34" charset="0"/>
              </a:rPr>
              <a:t>à</a:t>
            </a:r>
            <a:r>
              <a:rPr lang="pt-BR" altLang="x-none" sz="2400" b="1" u="sng" dirty="0"/>
              <a:t> v</a:t>
            </a:r>
            <a:r>
              <a:rPr lang="pt-BR" altLang="x-none" sz="2400" b="1" u="sng" dirty="0">
                <a:latin typeface="Arial" panose="020B0604020202020204" pitchFamily="34" charset="0"/>
              </a:rPr>
              <a:t>à</a:t>
            </a:r>
            <a:r>
              <a:rPr lang="pt-BR" altLang="x-none" sz="2400" b="1" u="sng" dirty="0"/>
              <a:t> tình b</a:t>
            </a:r>
            <a:r>
              <a:rPr lang="pt-BR" altLang="x-none" sz="2400" b="1" u="sng" dirty="0">
                <a:latin typeface="Arial" panose="020B0604020202020204" pitchFamily="34" charset="0"/>
              </a:rPr>
              <a:t>à</a:t>
            </a:r>
            <a:r>
              <a:rPr lang="pt-BR" altLang="x-none" sz="2400" b="1" u="sng" dirty="0"/>
              <a:t> cháu:</a:t>
            </a:r>
            <a:endParaRPr lang="pt-BR" altLang="x-none" sz="2400" b="1" u="sng" dirty="0"/>
          </a:p>
          <a:p>
            <a:pPr>
              <a:buChar char="-"/>
            </a:pPr>
            <a:r>
              <a:rPr sz="2400" b="1"/>
              <a:t> </a:t>
            </a:r>
            <a:r>
              <a:rPr sz="2400" b="1" err="1"/>
              <a:t>Năm</a:t>
            </a:r>
            <a:r>
              <a:rPr sz="2400" b="1"/>
              <a:t> </a:t>
            </a:r>
            <a:r>
              <a:rPr sz="2400" b="1" err="1"/>
              <a:t>giặc</a:t>
            </a:r>
            <a:r>
              <a:rPr sz="2400" b="1"/>
              <a:t> </a:t>
            </a:r>
            <a:r>
              <a:rPr sz="2400" b="1" err="1"/>
              <a:t>đốt</a:t>
            </a:r>
            <a:r>
              <a:rPr sz="2400" b="1"/>
              <a:t> </a:t>
            </a:r>
            <a:r>
              <a:rPr sz="2400" b="1" err="1"/>
              <a:t>làng</a:t>
            </a:r>
            <a:r>
              <a:rPr sz="2400" b="1"/>
              <a:t>…</a:t>
            </a:r>
            <a:endParaRPr sz="2400" b="1"/>
          </a:p>
          <a:p>
            <a:pPr>
              <a:buChar char="-"/>
            </a:pPr>
            <a:r>
              <a:rPr sz="2400" b="1"/>
              <a:t> </a:t>
            </a:r>
            <a:r>
              <a:rPr sz="2400" b="1" err="1"/>
              <a:t>Cứ</a:t>
            </a:r>
            <a:r>
              <a:rPr sz="2400" b="1"/>
              <a:t> </a:t>
            </a:r>
            <a:r>
              <a:rPr sz="2400" b="1" err="1"/>
              <a:t>bảo</a:t>
            </a:r>
            <a:r>
              <a:rPr sz="2400" b="1"/>
              <a:t> </a:t>
            </a:r>
            <a:r>
              <a:rPr sz="2400" b="1" err="1"/>
              <a:t>nhà</a:t>
            </a:r>
            <a:r>
              <a:rPr sz="2400" b="1"/>
              <a:t> </a:t>
            </a:r>
            <a:r>
              <a:rPr sz="2400" b="1" err="1"/>
              <a:t>vẫn</a:t>
            </a:r>
            <a:r>
              <a:rPr sz="2400" b="1"/>
              <a:t> </a:t>
            </a:r>
            <a:r>
              <a:rPr sz="2400" b="1" err="1"/>
              <a:t>được</a:t>
            </a:r>
            <a:r>
              <a:rPr sz="2400" b="1"/>
              <a:t> </a:t>
            </a:r>
            <a:r>
              <a:rPr sz="2400" b="1" err="1"/>
              <a:t>bình</a:t>
            </a:r>
            <a:r>
              <a:rPr sz="2400" b="1"/>
              <a:t> </a:t>
            </a:r>
            <a:r>
              <a:rPr sz="2400" b="1" err="1"/>
              <a:t>yên</a:t>
            </a:r>
            <a:endParaRPr sz="2400" b="1"/>
          </a:p>
          <a:p>
            <a:r>
              <a:rPr sz="2400" b="1"/>
              <a:t>-&gt; </a:t>
            </a:r>
            <a:r>
              <a:rPr sz="2400" b="1" err="1"/>
              <a:t>Đức</a:t>
            </a:r>
            <a:r>
              <a:rPr sz="2400" b="1"/>
              <a:t> </a:t>
            </a:r>
            <a:r>
              <a:rPr sz="2400" b="1" err="1"/>
              <a:t>hy</a:t>
            </a:r>
            <a:r>
              <a:rPr sz="2400" b="1"/>
              <a:t> </a:t>
            </a:r>
            <a:r>
              <a:rPr sz="2400" b="1" err="1"/>
              <a:t>sinh</a:t>
            </a:r>
            <a:r>
              <a:rPr sz="2400" b="1"/>
              <a:t> </a:t>
            </a:r>
            <a:r>
              <a:rPr sz="2400" b="1" err="1"/>
              <a:t>cao</a:t>
            </a:r>
            <a:r>
              <a:rPr sz="2400" b="1"/>
              <a:t> </a:t>
            </a:r>
            <a:r>
              <a:rPr sz="2400" b="1" err="1"/>
              <a:t>cả</a:t>
            </a:r>
            <a:r>
              <a:rPr sz="2400" b="1"/>
              <a:t>.  </a:t>
            </a:r>
            <a:endParaRPr sz="2400" b="1"/>
          </a:p>
          <a:p>
            <a:r>
              <a:rPr sz="2400" b="1"/>
              <a:t>=&gt; </a:t>
            </a:r>
            <a:r>
              <a:rPr sz="2400" b="1" err="1"/>
              <a:t>Tuổi</a:t>
            </a:r>
            <a:r>
              <a:rPr sz="2400" b="1"/>
              <a:t> </a:t>
            </a:r>
            <a:r>
              <a:rPr sz="2400" b="1" err="1"/>
              <a:t>thơ</a:t>
            </a:r>
            <a:r>
              <a:rPr sz="2400" b="1"/>
              <a:t> </a:t>
            </a:r>
            <a:r>
              <a:rPr sz="2400" b="1" err="1"/>
              <a:t>đói</a:t>
            </a:r>
            <a:r>
              <a:rPr sz="2400" b="1"/>
              <a:t> </a:t>
            </a:r>
            <a:r>
              <a:rPr sz="2400" b="1" err="1"/>
              <a:t>khổ</a:t>
            </a:r>
            <a:r>
              <a:rPr sz="2400" b="1"/>
              <a:t>, </a:t>
            </a:r>
            <a:r>
              <a:rPr sz="2400" b="1" err="1"/>
              <a:t>đắng</a:t>
            </a:r>
            <a:r>
              <a:rPr sz="2400" b="1"/>
              <a:t> cay </a:t>
            </a:r>
            <a:r>
              <a:rPr sz="2400" b="1" err="1"/>
              <a:t>nhưng</a:t>
            </a:r>
            <a:r>
              <a:rPr sz="2400" b="1"/>
              <a:t> </a:t>
            </a:r>
            <a:r>
              <a:rPr sz="2400" b="1" err="1"/>
              <a:t>ấm</a:t>
            </a:r>
            <a:r>
              <a:rPr sz="2400" b="1"/>
              <a:t> </a:t>
            </a:r>
            <a:r>
              <a:rPr sz="2400" b="1" err="1"/>
              <a:t>áp</a:t>
            </a:r>
            <a:r>
              <a:rPr sz="2400" b="1"/>
              <a:t> </a:t>
            </a:r>
            <a:r>
              <a:rPr sz="2400" b="1" err="1"/>
              <a:t>tình</a:t>
            </a:r>
            <a:r>
              <a:rPr sz="2400" b="1"/>
              <a:t> </a:t>
            </a:r>
            <a:r>
              <a:rPr sz="2400" b="1" err="1"/>
              <a:t>bà</a:t>
            </a:r>
            <a:r>
              <a:rPr sz="2400" b="1"/>
              <a:t> </a:t>
            </a:r>
            <a:r>
              <a:rPr sz="2400" b="1" err="1"/>
              <a:t>cháu</a:t>
            </a:r>
            <a:r>
              <a:rPr sz="2400" b="1"/>
              <a:t>.            </a:t>
            </a:r>
            <a:endParaRPr lang="pt-BR" altLang="x-none" sz="2400" b="1" dirty="0"/>
          </a:p>
        </p:txBody>
      </p:sp>
      <p:sp>
        <p:nvSpPr>
          <p:cNvPr id="57351" name="Straight Connector 57350"/>
          <p:cNvSpPr/>
          <p:nvPr/>
        </p:nvSpPr>
        <p:spPr>
          <a:xfrm>
            <a:off x="5105400" y="1295400"/>
            <a:ext cx="0" cy="5029200"/>
          </a:xfrm>
          <a:prstGeom prst="line">
            <a:avLst/>
          </a:prstGeom>
          <a:ln w="76200" cap="flat" cmpd="tri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6" name="Picture 6" descr="dot la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47800"/>
            <a:ext cx="4038600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charRg st="156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50">
                                            <p:txEl>
                                              <p:charRg st="156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50">
                                            <p:txEl>
                                              <p:charRg st="156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50">
                                            <p:txEl>
                                              <p:charRg st="156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charRg st="181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7350">
                                            <p:txEl>
                                              <p:charRg st="181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7350">
                                            <p:txEl>
                                              <p:charRg st="181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7350">
                                            <p:txEl>
                                              <p:charRg st="181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Content Placeholder 58369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304800"/>
            <a:ext cx="9144000" cy="6858000"/>
          </a:xfrm>
        </p:spPr>
      </p:pic>
      <p:sp>
        <p:nvSpPr>
          <p:cNvPr id="58371" name="Text Box 58370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58372" name="Content Placeholder 58371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sp>
        <p:nvSpPr>
          <p:cNvPr id="58373" name="Rectangles 58372"/>
          <p:cNvSpPr/>
          <p:nvPr/>
        </p:nvSpPr>
        <p:spPr>
          <a:xfrm>
            <a:off x="3048000" y="76200"/>
            <a:ext cx="3443288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8374" name="Rectangles 58373"/>
          <p:cNvSpPr/>
          <p:nvPr/>
        </p:nvSpPr>
        <p:spPr>
          <a:xfrm>
            <a:off x="228600" y="1143000"/>
            <a:ext cx="4953000" cy="2647950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>
                <a:cs typeface="Arial" panose="020B0604020202020204" pitchFamily="34" charset="0"/>
              </a:rPr>
              <a:t>I. </a:t>
            </a:r>
            <a:r>
              <a:rPr sz="2400" b="1" u="sng" err="1">
                <a:cs typeface="Arial" panose="020B0604020202020204" pitchFamily="34" charset="0"/>
              </a:rPr>
              <a:t>Đọc</a:t>
            </a:r>
            <a:r>
              <a:rPr sz="2400" b="1" u="sng">
                <a:cs typeface="Arial" panose="020B0604020202020204" pitchFamily="34" charset="0"/>
              </a:rPr>
              <a:t> – </a:t>
            </a:r>
            <a:r>
              <a:rPr sz="2400" b="1" u="sng" err="1">
                <a:cs typeface="Arial" panose="020B0604020202020204" pitchFamily="34" charset="0"/>
              </a:rPr>
              <a:t>Tìm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hiểu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chú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thích</a:t>
            </a:r>
            <a:r>
              <a:rPr sz="2400" b="1" u="sng">
                <a:cs typeface="Arial" panose="020B0604020202020204" pitchFamily="34" charset="0"/>
              </a:rPr>
              <a:t>:</a:t>
            </a:r>
            <a:endParaRPr sz="2400" b="1" u="sng">
              <a:cs typeface="Arial" panose="020B0604020202020204" pitchFamily="34" charset="0"/>
            </a:endParaRPr>
          </a:p>
          <a:p>
            <a:r>
              <a:rPr lang="pt-BR" altLang="x-none" sz="2400" b="1" dirty="0"/>
              <a:t>  ( Sgk/145)</a:t>
            </a:r>
            <a:endParaRPr lang="pt-BR" altLang="x-none" sz="2400" b="1" dirty="0"/>
          </a:p>
          <a:p>
            <a:r>
              <a:rPr lang="pt-BR" altLang="x-none" sz="2400" b="1" dirty="0"/>
              <a:t>II. </a:t>
            </a:r>
            <a:r>
              <a:rPr lang="pt-BR" altLang="x-none" sz="2400" b="1" u="sng" dirty="0"/>
              <a:t>Tìm hiểu văn bản</a:t>
            </a:r>
            <a:r>
              <a:rPr lang="pt-BR" altLang="x-none" sz="2400" b="1" dirty="0"/>
              <a:t>:</a:t>
            </a:r>
            <a:endParaRPr lang="pt-BR" altLang="x-none" sz="2400" b="1" dirty="0"/>
          </a:p>
          <a:p>
            <a:r>
              <a:rPr sz="2400" b="1"/>
              <a:t>2. </a:t>
            </a:r>
            <a:r>
              <a:rPr sz="2400" b="1" u="sng" err="1"/>
              <a:t>Những</a:t>
            </a:r>
            <a:r>
              <a:rPr sz="2400" b="1" u="sng"/>
              <a:t> </a:t>
            </a:r>
            <a:r>
              <a:rPr sz="2400" b="1" u="sng" err="1"/>
              <a:t>suy</a:t>
            </a:r>
            <a:r>
              <a:rPr sz="2400" b="1" u="sng"/>
              <a:t> </a:t>
            </a:r>
            <a:r>
              <a:rPr sz="2400" b="1" u="sng" err="1"/>
              <a:t>ngẫm</a:t>
            </a:r>
            <a:r>
              <a:rPr sz="2400" b="1" u="sng"/>
              <a:t> </a:t>
            </a:r>
            <a:r>
              <a:rPr sz="2400" b="1" u="sng" err="1"/>
              <a:t>của</a:t>
            </a:r>
            <a:r>
              <a:rPr sz="2400" b="1" u="sng"/>
              <a:t> </a:t>
            </a:r>
            <a:r>
              <a:rPr sz="2400" b="1" u="sng" err="1"/>
              <a:t>tác</a:t>
            </a:r>
            <a:r>
              <a:rPr sz="2400" b="1" u="sng"/>
              <a:t> </a:t>
            </a:r>
            <a:r>
              <a:rPr sz="2400" b="1" u="sng" err="1"/>
              <a:t>giả</a:t>
            </a:r>
            <a:r>
              <a:rPr sz="2400" b="1"/>
              <a:t>:</a:t>
            </a:r>
            <a:endParaRPr sz="2400" b="1"/>
          </a:p>
          <a:p>
            <a:pPr>
              <a:buChar char="-"/>
            </a:pPr>
            <a:r>
              <a:rPr sz="2400" b="1"/>
              <a:t>“</a:t>
            </a:r>
            <a:r>
              <a:rPr sz="2400" b="1" err="1"/>
              <a:t>Bếp</a:t>
            </a:r>
            <a:r>
              <a:rPr sz="2400" b="1"/>
              <a:t> </a:t>
            </a:r>
            <a:r>
              <a:rPr sz="2400" b="1" err="1"/>
              <a:t>lửa</a:t>
            </a:r>
            <a:r>
              <a:rPr sz="2400" b="1"/>
              <a:t>”( </a:t>
            </a:r>
            <a:r>
              <a:rPr sz="2400" b="1" err="1"/>
              <a:t>Điệp</a:t>
            </a:r>
            <a:r>
              <a:rPr sz="2400" b="1"/>
              <a:t> </a:t>
            </a:r>
            <a:r>
              <a:rPr sz="2400" b="1" err="1"/>
              <a:t>ngữ</a:t>
            </a:r>
            <a:r>
              <a:rPr sz="2400" b="1"/>
              <a:t>)</a:t>
            </a:r>
            <a:endParaRPr sz="2400" b="1"/>
          </a:p>
          <a:p>
            <a:r>
              <a:rPr sz="2400" b="1"/>
              <a:t>-&gt; </a:t>
            </a:r>
            <a:r>
              <a:rPr sz="2400" b="1" err="1"/>
              <a:t>Sự</a:t>
            </a:r>
            <a:r>
              <a:rPr sz="2400" b="1"/>
              <a:t> </a:t>
            </a:r>
            <a:r>
              <a:rPr sz="2400" b="1" err="1"/>
              <a:t>gắn</a:t>
            </a:r>
            <a:r>
              <a:rPr sz="2400" b="1"/>
              <a:t> </a:t>
            </a:r>
            <a:r>
              <a:rPr sz="2400" b="1" err="1"/>
              <a:t>bó</a:t>
            </a:r>
            <a:r>
              <a:rPr sz="2400" b="1"/>
              <a:t> </a:t>
            </a:r>
            <a:r>
              <a:rPr sz="2400" b="1" err="1"/>
              <a:t>sâu</a:t>
            </a:r>
            <a:r>
              <a:rPr sz="2400" b="1"/>
              <a:t> </a:t>
            </a:r>
            <a:r>
              <a:rPr sz="2400" b="1" err="1"/>
              <a:t>sắc</a:t>
            </a:r>
            <a:r>
              <a:rPr sz="2400" b="1"/>
              <a:t> </a:t>
            </a:r>
            <a:r>
              <a:rPr sz="2400" b="1" err="1"/>
              <a:t>với</a:t>
            </a:r>
            <a:r>
              <a:rPr sz="2400" b="1"/>
              <a:t> </a:t>
            </a:r>
            <a:r>
              <a:rPr sz="2400" b="1" err="1"/>
              <a:t>bà</a:t>
            </a:r>
            <a:endParaRPr sz="2400" b="1"/>
          </a:p>
          <a:p>
            <a:r>
              <a:rPr sz="2400" b="1"/>
              <a:t>           </a:t>
            </a:r>
            <a:endParaRPr lang="pt-BR" altLang="x-none" sz="2400" b="1" dirty="0"/>
          </a:p>
        </p:txBody>
      </p:sp>
      <p:sp>
        <p:nvSpPr>
          <p:cNvPr id="58375" name="Straight Connector 58374"/>
          <p:cNvSpPr/>
          <p:nvPr/>
        </p:nvSpPr>
        <p:spPr>
          <a:xfrm>
            <a:off x="5410200" y="1295400"/>
            <a:ext cx="0" cy="5029200"/>
          </a:xfrm>
          <a:prstGeom prst="line">
            <a:avLst/>
          </a:prstGeom>
          <a:ln w="76200" cap="flat" cmpd="tri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8377" name="Text Box 58376"/>
          <p:cNvSpPr txBox="1"/>
          <p:nvPr/>
        </p:nvSpPr>
        <p:spPr>
          <a:xfrm>
            <a:off x="152400" y="38100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/>
              <a:t>Ngọn</a:t>
            </a:r>
            <a:r>
              <a:rPr sz="2400" b="1"/>
              <a:t> </a:t>
            </a:r>
            <a:r>
              <a:rPr sz="2400" b="1" err="1"/>
              <a:t>lửa</a:t>
            </a:r>
            <a:endParaRPr sz="2400" b="1"/>
          </a:p>
        </p:txBody>
      </p:sp>
      <p:sp>
        <p:nvSpPr>
          <p:cNvPr id="58378" name="Text Box 58377"/>
          <p:cNvSpPr txBox="1"/>
          <p:nvPr/>
        </p:nvSpPr>
        <p:spPr>
          <a:xfrm>
            <a:off x="1905000" y="3429000"/>
            <a:ext cx="312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/>
              <a:t>lòng</a:t>
            </a:r>
            <a:r>
              <a:rPr sz="2400" b="1"/>
              <a:t> </a:t>
            </a:r>
            <a:r>
              <a:rPr sz="2400" b="1" err="1"/>
              <a:t>bà</a:t>
            </a:r>
            <a:r>
              <a:rPr sz="2400" b="1"/>
              <a:t> </a:t>
            </a:r>
            <a:r>
              <a:rPr sz="2400" b="1" err="1"/>
              <a:t>luôn</a:t>
            </a:r>
            <a:r>
              <a:rPr sz="2400" b="1"/>
              <a:t> ủ </a:t>
            </a:r>
            <a:r>
              <a:rPr sz="2400" b="1" err="1"/>
              <a:t>sẵn</a:t>
            </a:r>
            <a:endParaRPr sz="2400" b="1"/>
          </a:p>
        </p:txBody>
      </p:sp>
      <p:sp>
        <p:nvSpPr>
          <p:cNvPr id="58379" name="Text Box 58378"/>
          <p:cNvSpPr txBox="1"/>
          <p:nvPr/>
        </p:nvSpPr>
        <p:spPr>
          <a:xfrm>
            <a:off x="1905000" y="4267200"/>
            <a:ext cx="3657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/>
              <a:t>chứa</a:t>
            </a:r>
            <a:r>
              <a:rPr sz="2400" b="1"/>
              <a:t> </a:t>
            </a:r>
            <a:r>
              <a:rPr sz="2400" b="1" err="1"/>
              <a:t>niềm</a:t>
            </a:r>
            <a:r>
              <a:rPr sz="2400" b="1"/>
              <a:t> tin </a:t>
            </a:r>
            <a:r>
              <a:rPr sz="2400" b="1" err="1"/>
              <a:t>dai</a:t>
            </a:r>
            <a:r>
              <a:rPr sz="2400" b="1"/>
              <a:t> </a:t>
            </a:r>
            <a:r>
              <a:rPr sz="2400" b="1" err="1"/>
              <a:t>dẳng</a:t>
            </a:r>
            <a:endParaRPr sz="2400" b="1"/>
          </a:p>
        </p:txBody>
      </p:sp>
      <p:sp>
        <p:nvSpPr>
          <p:cNvPr id="58380" name="Straight Connector 58379"/>
          <p:cNvSpPr/>
          <p:nvPr/>
        </p:nvSpPr>
        <p:spPr>
          <a:xfrm flipV="1">
            <a:off x="1600200" y="3810000"/>
            <a:ext cx="45720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1" name="Straight Connector 58380"/>
          <p:cNvSpPr/>
          <p:nvPr/>
        </p:nvSpPr>
        <p:spPr>
          <a:xfrm>
            <a:off x="1600200" y="4114800"/>
            <a:ext cx="38100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58383" name="Picture 58382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71600"/>
            <a:ext cx="358140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charRg st="64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4">
                                            <p:txEl>
                                              <p:charRg st="64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4">
                                            <p:txEl>
                                              <p:charRg st="64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4">
                                            <p:txEl>
                                              <p:charRg st="64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charRg st="95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374">
                                            <p:txEl>
                                              <p:charRg st="95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374">
                                            <p:txEl>
                                              <p:charRg st="95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374">
                                            <p:txEl>
                                              <p:charRg st="95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charRg st="116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374">
                                            <p:txEl>
                                              <p:charRg st="116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374">
                                            <p:txEl>
                                              <p:charRg st="116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374">
                                            <p:txEl>
                                              <p:charRg st="116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58378" grpId="0"/>
      <p:bldP spid="583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Content Placeholder 59393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304800"/>
            <a:ext cx="9144000" cy="6858000"/>
          </a:xfrm>
        </p:spPr>
      </p:pic>
      <p:sp>
        <p:nvSpPr>
          <p:cNvPr id="59395" name="Text Box 59394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59396" name="Content Placeholder 59395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sp>
        <p:nvSpPr>
          <p:cNvPr id="59397" name="Rectangles 59396"/>
          <p:cNvSpPr/>
          <p:nvPr/>
        </p:nvSpPr>
        <p:spPr>
          <a:xfrm>
            <a:off x="3048000" y="76200"/>
            <a:ext cx="3443288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398" name="Rectangles 59397"/>
          <p:cNvSpPr/>
          <p:nvPr/>
        </p:nvSpPr>
        <p:spPr>
          <a:xfrm>
            <a:off x="228600" y="1143000"/>
            <a:ext cx="4953000" cy="1552575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/>
              <a:t>2. </a:t>
            </a:r>
            <a:r>
              <a:rPr sz="2400" b="1" u="sng" err="1"/>
              <a:t>Những</a:t>
            </a:r>
            <a:r>
              <a:rPr sz="2400" b="1" u="sng"/>
              <a:t> </a:t>
            </a:r>
            <a:r>
              <a:rPr sz="2400" b="1" u="sng" err="1"/>
              <a:t>suy</a:t>
            </a:r>
            <a:r>
              <a:rPr sz="2400" b="1" u="sng"/>
              <a:t> </a:t>
            </a:r>
            <a:r>
              <a:rPr sz="2400" b="1" u="sng" err="1"/>
              <a:t>ngẫm</a:t>
            </a:r>
            <a:r>
              <a:rPr sz="2400" b="1" u="sng"/>
              <a:t> </a:t>
            </a:r>
            <a:r>
              <a:rPr sz="2400" b="1" u="sng" err="1"/>
              <a:t>của</a:t>
            </a:r>
            <a:r>
              <a:rPr sz="2400" b="1" u="sng"/>
              <a:t> </a:t>
            </a:r>
            <a:r>
              <a:rPr sz="2400" b="1" u="sng" err="1"/>
              <a:t>tác</a:t>
            </a:r>
            <a:r>
              <a:rPr sz="2400" b="1" u="sng"/>
              <a:t> </a:t>
            </a:r>
            <a:r>
              <a:rPr sz="2400" b="1" u="sng" err="1"/>
              <a:t>giả</a:t>
            </a:r>
            <a:r>
              <a:rPr sz="2400" b="1"/>
              <a:t>:</a:t>
            </a:r>
            <a:endParaRPr sz="2400" b="1"/>
          </a:p>
          <a:p>
            <a:pPr>
              <a:buChar char="-"/>
            </a:pPr>
            <a:r>
              <a:rPr sz="2400" b="1"/>
              <a:t>“</a:t>
            </a:r>
            <a:r>
              <a:rPr sz="2400" b="1" err="1"/>
              <a:t>Bếp</a:t>
            </a:r>
            <a:r>
              <a:rPr sz="2400" b="1"/>
              <a:t> </a:t>
            </a:r>
            <a:r>
              <a:rPr sz="2400" b="1" err="1"/>
              <a:t>lửa</a:t>
            </a:r>
            <a:r>
              <a:rPr sz="2400" b="1"/>
              <a:t>”( </a:t>
            </a:r>
            <a:r>
              <a:rPr sz="2400" b="1" err="1"/>
              <a:t>Điệp</a:t>
            </a:r>
            <a:r>
              <a:rPr sz="2400" b="1"/>
              <a:t> </a:t>
            </a:r>
            <a:r>
              <a:rPr sz="2400" b="1" err="1"/>
              <a:t>ngữ</a:t>
            </a:r>
            <a:r>
              <a:rPr sz="2400" b="1"/>
              <a:t>)</a:t>
            </a:r>
            <a:endParaRPr sz="2400" b="1"/>
          </a:p>
          <a:p>
            <a:r>
              <a:rPr sz="2400" b="1"/>
              <a:t>-&gt; </a:t>
            </a:r>
            <a:r>
              <a:rPr sz="2400" b="1" err="1"/>
              <a:t>Sự</a:t>
            </a:r>
            <a:r>
              <a:rPr sz="2400" b="1"/>
              <a:t> </a:t>
            </a:r>
            <a:r>
              <a:rPr sz="2400" b="1" err="1"/>
              <a:t>gắn</a:t>
            </a:r>
            <a:r>
              <a:rPr sz="2400" b="1"/>
              <a:t> </a:t>
            </a:r>
            <a:r>
              <a:rPr sz="2400" b="1" err="1"/>
              <a:t>bó</a:t>
            </a:r>
            <a:r>
              <a:rPr sz="2400" b="1"/>
              <a:t> </a:t>
            </a:r>
            <a:r>
              <a:rPr sz="2400" b="1" err="1"/>
              <a:t>sâu</a:t>
            </a:r>
            <a:r>
              <a:rPr sz="2400" b="1"/>
              <a:t> </a:t>
            </a:r>
            <a:r>
              <a:rPr sz="2400" b="1" err="1"/>
              <a:t>sắc</a:t>
            </a:r>
            <a:r>
              <a:rPr sz="2400" b="1"/>
              <a:t> </a:t>
            </a:r>
            <a:r>
              <a:rPr sz="2400" b="1" err="1"/>
              <a:t>với</a:t>
            </a:r>
            <a:r>
              <a:rPr sz="2400" b="1"/>
              <a:t> </a:t>
            </a:r>
            <a:r>
              <a:rPr sz="2400" b="1" err="1"/>
              <a:t>bà</a:t>
            </a:r>
            <a:endParaRPr sz="2400" b="1"/>
          </a:p>
          <a:p>
            <a:r>
              <a:rPr sz="2400" b="1"/>
              <a:t>           </a:t>
            </a:r>
            <a:endParaRPr lang="pt-BR" altLang="x-none" sz="2400" b="1" dirty="0"/>
          </a:p>
        </p:txBody>
      </p:sp>
      <p:sp>
        <p:nvSpPr>
          <p:cNvPr id="59400" name="Text Box 59399"/>
          <p:cNvSpPr txBox="1"/>
          <p:nvPr/>
        </p:nvSpPr>
        <p:spPr>
          <a:xfrm>
            <a:off x="152400" y="26670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/>
              <a:t>Ngọn</a:t>
            </a:r>
            <a:r>
              <a:rPr sz="2400" b="1"/>
              <a:t> </a:t>
            </a:r>
            <a:r>
              <a:rPr sz="2400" b="1" err="1"/>
              <a:t>lửa</a:t>
            </a:r>
            <a:endParaRPr sz="2400" b="1"/>
          </a:p>
        </p:txBody>
      </p:sp>
      <p:sp>
        <p:nvSpPr>
          <p:cNvPr id="59401" name="Text Box 59400"/>
          <p:cNvSpPr txBox="1"/>
          <p:nvPr/>
        </p:nvSpPr>
        <p:spPr>
          <a:xfrm>
            <a:off x="1905000" y="2286000"/>
            <a:ext cx="312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/>
              <a:t>lòng</a:t>
            </a:r>
            <a:r>
              <a:rPr sz="2400" b="1"/>
              <a:t> </a:t>
            </a:r>
            <a:r>
              <a:rPr sz="2400" b="1" err="1"/>
              <a:t>bà</a:t>
            </a:r>
            <a:r>
              <a:rPr sz="2400" b="1"/>
              <a:t> </a:t>
            </a:r>
            <a:r>
              <a:rPr sz="2400" b="1" err="1"/>
              <a:t>luôn</a:t>
            </a:r>
            <a:r>
              <a:rPr sz="2400" b="1"/>
              <a:t> ủ </a:t>
            </a:r>
            <a:r>
              <a:rPr sz="2400" b="1" err="1"/>
              <a:t>sẵn</a:t>
            </a:r>
            <a:endParaRPr sz="2400" b="1"/>
          </a:p>
        </p:txBody>
      </p:sp>
      <p:sp>
        <p:nvSpPr>
          <p:cNvPr id="59402" name="Text Box 59401"/>
          <p:cNvSpPr txBox="1"/>
          <p:nvPr/>
        </p:nvSpPr>
        <p:spPr>
          <a:xfrm>
            <a:off x="1905000" y="3200400"/>
            <a:ext cx="3657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/>
              <a:t>chứa</a:t>
            </a:r>
            <a:r>
              <a:rPr sz="2400" b="1"/>
              <a:t> </a:t>
            </a:r>
            <a:r>
              <a:rPr sz="2400" b="1" err="1"/>
              <a:t>niềm</a:t>
            </a:r>
            <a:r>
              <a:rPr sz="2400" b="1"/>
              <a:t> tin </a:t>
            </a:r>
            <a:r>
              <a:rPr sz="2400" b="1" err="1"/>
              <a:t>dai</a:t>
            </a:r>
            <a:r>
              <a:rPr sz="2400" b="1"/>
              <a:t> </a:t>
            </a:r>
            <a:r>
              <a:rPr sz="2400" b="1" err="1"/>
              <a:t>dẳng</a:t>
            </a:r>
            <a:endParaRPr sz="2400" b="1"/>
          </a:p>
        </p:txBody>
      </p:sp>
      <p:sp>
        <p:nvSpPr>
          <p:cNvPr id="59403" name="Straight Connector 59402"/>
          <p:cNvSpPr/>
          <p:nvPr/>
        </p:nvSpPr>
        <p:spPr>
          <a:xfrm flipV="1">
            <a:off x="1600200" y="2667000"/>
            <a:ext cx="45720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4" name="Straight Connector 59403"/>
          <p:cNvSpPr/>
          <p:nvPr/>
        </p:nvSpPr>
        <p:spPr>
          <a:xfrm>
            <a:off x="1600200" y="2971800"/>
            <a:ext cx="38100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6" name="Text Box 59405"/>
          <p:cNvSpPr txBox="1"/>
          <p:nvPr/>
        </p:nvSpPr>
        <p:spPr>
          <a:xfrm>
            <a:off x="228600" y="3657600"/>
            <a:ext cx="4343400" cy="210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/>
              <a:t>Nhóm</a:t>
            </a:r>
            <a:r>
              <a:rPr sz="2400" b="1"/>
              <a:t>       </a:t>
            </a:r>
            <a:r>
              <a:rPr sz="2400" b="1" err="1"/>
              <a:t>bếp</a:t>
            </a:r>
            <a:r>
              <a:rPr sz="2400" b="1"/>
              <a:t> </a:t>
            </a:r>
            <a:r>
              <a:rPr sz="2400" b="1" err="1"/>
              <a:t>lửa</a:t>
            </a:r>
            <a:endParaRPr sz="2400" b="1"/>
          </a:p>
          <a:p>
            <a:pPr>
              <a:spcBef>
                <a:spcPct val="50000"/>
              </a:spcBef>
            </a:pPr>
            <a:r>
              <a:rPr sz="2400" b="1"/>
              <a:t>                 </a:t>
            </a:r>
            <a:r>
              <a:rPr sz="2400" b="1" err="1"/>
              <a:t>niềm</a:t>
            </a:r>
            <a:r>
              <a:rPr sz="2400" b="1"/>
              <a:t> </a:t>
            </a:r>
            <a:r>
              <a:rPr sz="2400" b="1" err="1"/>
              <a:t>yêu</a:t>
            </a:r>
            <a:r>
              <a:rPr sz="2400" b="1"/>
              <a:t> </a:t>
            </a:r>
            <a:r>
              <a:rPr sz="2400" b="1" err="1"/>
              <a:t>thương</a:t>
            </a:r>
            <a:endParaRPr sz="2400" b="1"/>
          </a:p>
          <a:p>
            <a:pPr>
              <a:spcBef>
                <a:spcPct val="50000"/>
              </a:spcBef>
            </a:pPr>
            <a:r>
              <a:rPr sz="2400" b="1"/>
              <a:t>                 </a:t>
            </a:r>
            <a:r>
              <a:rPr sz="2400" b="1" err="1"/>
              <a:t>nồi</a:t>
            </a:r>
            <a:r>
              <a:rPr sz="2400" b="1"/>
              <a:t> </a:t>
            </a:r>
            <a:r>
              <a:rPr sz="2400" b="1" err="1"/>
              <a:t>xôi</a:t>
            </a:r>
            <a:endParaRPr sz="2400" b="1"/>
          </a:p>
          <a:p>
            <a:pPr>
              <a:spcBef>
                <a:spcPct val="50000"/>
              </a:spcBef>
            </a:pPr>
            <a:r>
              <a:rPr sz="2400" b="1"/>
              <a:t>                 </a:t>
            </a:r>
            <a:r>
              <a:rPr sz="2400" b="1" err="1"/>
              <a:t>những</a:t>
            </a:r>
            <a:r>
              <a:rPr sz="2400" b="1"/>
              <a:t> </a:t>
            </a:r>
            <a:r>
              <a:rPr sz="2400" b="1" err="1"/>
              <a:t>tâm</a:t>
            </a:r>
            <a:r>
              <a:rPr sz="2400" b="1"/>
              <a:t> </a:t>
            </a:r>
            <a:r>
              <a:rPr sz="2400" b="1" err="1"/>
              <a:t>tình</a:t>
            </a:r>
            <a:r>
              <a:rPr sz="2400" b="1"/>
              <a:t> </a:t>
            </a:r>
            <a:endParaRPr sz="2400" b="1"/>
          </a:p>
        </p:txBody>
      </p:sp>
      <p:sp>
        <p:nvSpPr>
          <p:cNvPr id="59407" name="Straight Connector 59406"/>
          <p:cNvSpPr/>
          <p:nvPr/>
        </p:nvSpPr>
        <p:spPr>
          <a:xfrm>
            <a:off x="1219200" y="3886200"/>
            <a:ext cx="457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8" name="Straight Connector 59407"/>
          <p:cNvSpPr/>
          <p:nvPr/>
        </p:nvSpPr>
        <p:spPr>
          <a:xfrm>
            <a:off x="1219200" y="3886200"/>
            <a:ext cx="4572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9" name="Straight Connector 59408"/>
          <p:cNvSpPr/>
          <p:nvPr/>
        </p:nvSpPr>
        <p:spPr>
          <a:xfrm>
            <a:off x="1219200" y="3886200"/>
            <a:ext cx="457200" cy="1066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10" name="Straight Connector 59409"/>
          <p:cNvSpPr/>
          <p:nvPr/>
        </p:nvSpPr>
        <p:spPr>
          <a:xfrm>
            <a:off x="1219200" y="3886200"/>
            <a:ext cx="457200" cy="1524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6562" name="Group 66561"/>
          <p:cNvGrpSpPr/>
          <p:nvPr/>
        </p:nvGrpSpPr>
        <p:grpSpPr>
          <a:xfrm>
            <a:off x="938213" y="381000"/>
            <a:ext cx="7519987" cy="3124200"/>
            <a:chOff x="912" y="768"/>
            <a:chExt cx="3028" cy="1632"/>
          </a:xfrm>
        </p:grpSpPr>
        <p:sp>
          <p:nvSpPr>
            <p:cNvPr id="66563" name="Cloud Callout 66562"/>
            <p:cNvSpPr/>
            <p:nvPr/>
          </p:nvSpPr>
          <p:spPr>
            <a:xfrm>
              <a:off x="912" y="768"/>
              <a:ext cx="2976" cy="1632"/>
            </a:xfrm>
            <a:prstGeom prst="cloudCallout">
              <a:avLst>
                <a:gd name="adj1" fmla="val -54333"/>
                <a:gd name="adj2" fmla="val 8413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anchor="ctr" anchorCtr="0"/>
            <a:p>
              <a:pPr algn="ctr" eaLnBrk="0" hangingPunct="0"/>
              <a:endParaRPr>
                <a:latin typeface="Tahoma" panose="020B0604030504040204" pitchFamily="34" charset="0"/>
              </a:endParaRPr>
            </a:p>
          </p:txBody>
        </p:sp>
        <p:sp>
          <p:nvSpPr>
            <p:cNvPr id="66564" name="Rectangles 66563"/>
            <p:cNvSpPr/>
            <p:nvPr/>
          </p:nvSpPr>
          <p:spPr>
            <a:xfrm>
              <a:off x="1536" y="1248"/>
              <a:ext cx="2404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7200" b="1" i="1">
                  <a:ln w="19050" cap="flat" cmpd="sng">
                    <a:solidFill>
                      <a:srgbClr val="FF0066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.VnTime" panose="020B7200000000000000" pitchFamily="34" charset="0"/>
                  <a:ea typeface=".VnTime" panose="020B7200000000000000" pitchFamily="34" charset="0"/>
                </a:rPr>
                <a:t>Th¶o luËn nhãm</a:t>
              </a:r>
              <a:endParaRPr lang="en-US" sz="7200" b="1" i="1">
                <a:ln w="1905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endParaRPr>
            </a:p>
          </p:txBody>
        </p:sp>
      </p:grpSp>
      <p:pic>
        <p:nvPicPr>
          <p:cNvPr id="66567" name="Picture 2" descr="lúa"/>
          <p:cNvPicPr>
            <a:picLocks noChangeAspect="1"/>
          </p:cNvPicPr>
          <p:nvPr/>
        </p:nvPicPr>
        <p:blipFill>
          <a:blip r:embed="rId1"/>
          <a:srcRect l="5000" t="4256" r="5000" b="4256"/>
          <a:stretch>
            <a:fillRect/>
          </a:stretch>
        </p:blipFill>
        <p:spPr>
          <a:xfrm>
            <a:off x="7620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6568" name="Group 66567"/>
          <p:cNvGrpSpPr/>
          <p:nvPr/>
        </p:nvGrpSpPr>
        <p:grpSpPr>
          <a:xfrm>
            <a:off x="914400" y="533400"/>
            <a:ext cx="7519988" cy="3124200"/>
            <a:chOff x="912" y="768"/>
            <a:chExt cx="3028" cy="1632"/>
          </a:xfrm>
        </p:grpSpPr>
        <p:sp>
          <p:nvSpPr>
            <p:cNvPr id="66569" name="Cloud Callout 66568"/>
            <p:cNvSpPr/>
            <p:nvPr/>
          </p:nvSpPr>
          <p:spPr>
            <a:xfrm>
              <a:off x="912" y="768"/>
              <a:ext cx="2976" cy="1632"/>
            </a:xfrm>
            <a:prstGeom prst="cloudCallout">
              <a:avLst>
                <a:gd name="adj1" fmla="val -54333"/>
                <a:gd name="adj2" fmla="val 8413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anchor="ctr" anchorCtr="0"/>
            <a:p>
              <a:pPr algn="ctr" eaLnBrk="0" hangingPunct="0"/>
              <a:endParaRPr>
                <a:latin typeface="Tahoma" panose="020B0604030504040204" pitchFamily="34" charset="0"/>
              </a:endParaRPr>
            </a:p>
          </p:txBody>
        </p:sp>
        <p:sp>
          <p:nvSpPr>
            <p:cNvPr id="66570" name="Rectangles 66569"/>
            <p:cNvSpPr/>
            <p:nvPr/>
          </p:nvSpPr>
          <p:spPr>
            <a:xfrm>
              <a:off x="1536" y="1248"/>
              <a:ext cx="2404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7200" b="1" i="1">
                  <a:ln w="19050" cap="flat" cmpd="sng">
                    <a:solidFill>
                      <a:srgbClr val="FF0066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.VnTime" panose="020B7200000000000000" pitchFamily="34" charset="0"/>
                  <a:ea typeface=".VnTime" panose="020B7200000000000000" pitchFamily="34" charset="0"/>
                </a:rPr>
                <a:t>Th¶o luËn nhãm</a:t>
              </a:r>
              <a:endParaRPr lang="en-US" sz="7200" b="1" i="1">
                <a:ln w="1905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endParaRPr>
            </a:p>
          </p:txBody>
        </p:sp>
      </p:grpSp>
      <p:sp>
        <p:nvSpPr>
          <p:cNvPr id="66571" name="Text Box 66570"/>
          <p:cNvSpPr txBox="1"/>
          <p:nvPr/>
        </p:nvSpPr>
        <p:spPr>
          <a:xfrm>
            <a:off x="1143000" y="2819400"/>
            <a:ext cx="73914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just"/>
            <a:r>
              <a:rPr sz="3600" b="1">
                <a:latin typeface=".VnTime" panose="020B7200000000000000" pitchFamily="34" charset="0"/>
              </a:rPr>
              <a:t> 	“¤i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sz="3600" b="1">
                <a:latin typeface=".VnTime" panose="020B7200000000000000" pitchFamily="34" charset="0"/>
              </a:rPr>
              <a:t> l¹ vµ </a:t>
            </a:r>
            <a:r>
              <a:rPr sz="3600" b="1" err="1">
                <a:latin typeface=".VnTime" panose="020B7200000000000000" pitchFamily="34" charset="0"/>
              </a:rPr>
              <a:t>thiªng</a:t>
            </a:r>
            <a:r>
              <a:rPr sz="3600" b="1">
                <a:latin typeface=".VnTime" panose="020B7200000000000000" pitchFamily="34" charset="0"/>
              </a:rPr>
              <a:t> </a:t>
            </a:r>
            <a:r>
              <a:rPr sz="3600" b="1" err="1">
                <a:latin typeface=".VnTime" panose="020B7200000000000000" pitchFamily="34" charset="0"/>
              </a:rPr>
              <a:t>liªng</a:t>
            </a:r>
            <a:r>
              <a:rPr sz="3600" b="1">
                <a:latin typeface=".VnTime" panose="020B7200000000000000" pitchFamily="34" charset="0"/>
              </a:rPr>
              <a:t> - </a:t>
            </a:r>
            <a:r>
              <a:rPr sz="3600" b="1" err="1">
                <a:latin typeface=".VnTime" panose="020B7200000000000000" pitchFamily="34" charset="0"/>
              </a:rPr>
              <a:t>bÕp</a:t>
            </a:r>
            <a:r>
              <a:rPr sz="3600" b="1">
                <a:latin typeface=".VnTime" panose="020B7200000000000000" pitchFamily="34" charset="0"/>
              </a:rPr>
              <a:t> </a:t>
            </a:r>
            <a:r>
              <a:rPr sz="3600" b="1" err="1">
                <a:latin typeface=".VnTime" panose="020B7200000000000000" pitchFamily="34" charset="0"/>
              </a:rPr>
              <a:t>löa</a:t>
            </a:r>
            <a:r>
              <a:rPr sz="3600" b="1">
                <a:latin typeface=".VnTime" panose="020B7200000000000000" pitchFamily="34" charset="0"/>
              </a:rPr>
              <a:t>!” </a:t>
            </a:r>
            <a:endParaRPr sz="3600" b="1">
              <a:latin typeface=".VnTime" panose="020B7200000000000000" pitchFamily="34" charset="0"/>
            </a:endParaRPr>
          </a:p>
          <a:p>
            <a:pPr marL="342900" indent="-342900" algn="just"/>
            <a:endParaRPr sz="3600" b="1">
              <a:latin typeface=".VnTime" panose="020B7200000000000000" pitchFamily="34" charset="0"/>
            </a:endParaRPr>
          </a:p>
          <a:p>
            <a:pPr marL="342900" indent="-342900" algn="just"/>
            <a:r>
              <a:rPr sz="3600" b="1">
                <a:latin typeface=".VnTime" panose="020B7200000000000000" pitchFamily="34" charset="0"/>
              </a:rPr>
              <a:t>? </a:t>
            </a:r>
            <a:r>
              <a:rPr sz="3600" b="1" err="1">
                <a:latin typeface=".VnTime" panose="020B7200000000000000" pitchFamily="34" charset="0"/>
              </a:rPr>
              <a:t>Em</a:t>
            </a:r>
            <a:r>
              <a:rPr sz="3600" b="1">
                <a:latin typeface=".VnTime" panose="020B7200000000000000" pitchFamily="34" charset="0"/>
              </a:rPr>
              <a:t> </a:t>
            </a:r>
            <a:r>
              <a:rPr sz="3600" b="1" err="1">
                <a:latin typeface=".VnTime" panose="020B7200000000000000" pitchFamily="34" charset="0"/>
              </a:rPr>
              <a:t>hiÓu</a:t>
            </a:r>
            <a:r>
              <a:rPr sz="3600" b="1">
                <a:latin typeface=".VnTime" panose="020B7200000000000000" pitchFamily="34" charset="0"/>
              </a:rPr>
              <a:t> </a:t>
            </a:r>
            <a:r>
              <a:rPr sz="3600" b="1" err="1">
                <a:latin typeface=".VnTime" panose="020B7200000000000000" pitchFamily="34" charset="0"/>
              </a:rPr>
              <a:t>thÕ</a:t>
            </a:r>
            <a:r>
              <a:rPr sz="3600" b="1">
                <a:latin typeface=".VnTime" panose="020B7200000000000000" pitchFamily="34" charset="0"/>
              </a:rPr>
              <a:t> </a:t>
            </a:r>
            <a:r>
              <a:rPr sz="3600" b="1" err="1">
                <a:latin typeface=".VnTime" panose="020B7200000000000000" pitchFamily="34" charset="0"/>
              </a:rPr>
              <a:t>nµo</a:t>
            </a:r>
            <a:r>
              <a:rPr sz="3600" b="1">
                <a:latin typeface=".VnTime" panose="020B7200000000000000" pitchFamily="34" charset="0"/>
              </a:rPr>
              <a:t> </a:t>
            </a:r>
            <a:r>
              <a:rPr sz="3600" b="1" err="1">
                <a:latin typeface=".VnTime" panose="020B7200000000000000" pitchFamily="34" charset="0"/>
              </a:rPr>
              <a:t>vÒ</a:t>
            </a:r>
            <a:r>
              <a:rPr sz="3600" b="1">
                <a:latin typeface=".VnTime" panose="020B7200000000000000" pitchFamily="34" charset="0"/>
              </a:rPr>
              <a:t> ®</a:t>
            </a:r>
            <a:r>
              <a:rPr sz="3600" b="1" err="1">
                <a:latin typeface=".VnTime" panose="020B7200000000000000" pitchFamily="34" charset="0"/>
              </a:rPr>
              <a:t>iÒu</a:t>
            </a:r>
            <a:r>
              <a:rPr sz="3600" b="1">
                <a:latin typeface=".VnTime" panose="020B7200000000000000" pitchFamily="34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kì </a:t>
            </a:r>
            <a:r>
              <a:rPr sz="3600" b="1">
                <a:latin typeface=".VnTime" panose="020B7200000000000000" pitchFamily="34" charset="0"/>
              </a:rPr>
              <a:t>l¹ vµ </a:t>
            </a:r>
            <a:r>
              <a:rPr sz="3600" b="1" err="1">
                <a:latin typeface=".VnTime" panose="020B7200000000000000" pitchFamily="34" charset="0"/>
              </a:rPr>
              <a:t>thiªng</a:t>
            </a:r>
            <a:r>
              <a:rPr sz="3600" b="1">
                <a:latin typeface=".VnTime" panose="020B7200000000000000" pitchFamily="34" charset="0"/>
              </a:rPr>
              <a:t> </a:t>
            </a:r>
            <a:r>
              <a:rPr sz="3600" b="1" err="1">
                <a:latin typeface=".VnTime" panose="020B7200000000000000" pitchFamily="34" charset="0"/>
              </a:rPr>
              <a:t>liªng</a:t>
            </a:r>
            <a:r>
              <a:rPr sz="3600" b="1">
                <a:latin typeface=".VnTime" panose="020B7200000000000000" pitchFamily="34" charset="0"/>
              </a:rPr>
              <a:t> </a:t>
            </a:r>
            <a:r>
              <a:rPr sz="3600" b="1" err="1">
                <a:latin typeface=".VnTime" panose="020B7200000000000000" pitchFamily="34" charset="0"/>
              </a:rPr>
              <a:t>nµy</a:t>
            </a:r>
            <a:r>
              <a:rPr sz="3600" b="1">
                <a:latin typeface=".VnTime" panose="020B7200000000000000" pitchFamily="34" charset="0"/>
              </a:rPr>
              <a:t> ?</a:t>
            </a:r>
            <a:endParaRPr sz="3600" b="1">
              <a:latin typeface=".VnTime" panose="020B7200000000000000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6" name="Content Placeholder 67585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304800"/>
            <a:ext cx="9144000" cy="6858000"/>
          </a:xfrm>
        </p:spPr>
      </p:pic>
      <p:sp>
        <p:nvSpPr>
          <p:cNvPr id="67587" name="Text Box 67586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67588" name="Content Placeholder 67587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sp>
        <p:nvSpPr>
          <p:cNvPr id="67589" name="Rectangles 67588"/>
          <p:cNvSpPr/>
          <p:nvPr/>
        </p:nvSpPr>
        <p:spPr>
          <a:xfrm>
            <a:off x="3048000" y="76200"/>
            <a:ext cx="3443288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7590" name="Rectangles 67589"/>
          <p:cNvSpPr/>
          <p:nvPr/>
        </p:nvSpPr>
        <p:spPr>
          <a:xfrm>
            <a:off x="228600" y="1143000"/>
            <a:ext cx="4953000" cy="1552575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/>
              <a:t>2. </a:t>
            </a:r>
            <a:r>
              <a:rPr sz="2400" b="1" u="sng" err="1"/>
              <a:t>Những</a:t>
            </a:r>
            <a:r>
              <a:rPr sz="2400" b="1" u="sng"/>
              <a:t> </a:t>
            </a:r>
            <a:r>
              <a:rPr sz="2400" b="1" u="sng" err="1"/>
              <a:t>suy</a:t>
            </a:r>
            <a:r>
              <a:rPr sz="2400" b="1" u="sng"/>
              <a:t> </a:t>
            </a:r>
            <a:r>
              <a:rPr sz="2400" b="1" u="sng" err="1"/>
              <a:t>ngẫm</a:t>
            </a:r>
            <a:r>
              <a:rPr sz="2400" b="1" u="sng"/>
              <a:t> </a:t>
            </a:r>
            <a:r>
              <a:rPr sz="2400" b="1" u="sng" err="1"/>
              <a:t>của</a:t>
            </a:r>
            <a:r>
              <a:rPr sz="2400" b="1" u="sng"/>
              <a:t> </a:t>
            </a:r>
            <a:r>
              <a:rPr sz="2400" b="1" u="sng" err="1"/>
              <a:t>tác</a:t>
            </a:r>
            <a:r>
              <a:rPr sz="2400" b="1" u="sng"/>
              <a:t> </a:t>
            </a:r>
            <a:r>
              <a:rPr sz="2400" b="1" u="sng" err="1"/>
              <a:t>giả</a:t>
            </a:r>
            <a:r>
              <a:rPr sz="2400" b="1"/>
              <a:t>:</a:t>
            </a:r>
            <a:endParaRPr sz="2400" b="1"/>
          </a:p>
          <a:p>
            <a:pPr>
              <a:buChar char="-"/>
            </a:pPr>
            <a:r>
              <a:rPr sz="2400" b="1"/>
              <a:t>“</a:t>
            </a:r>
            <a:r>
              <a:rPr sz="2400" b="1" err="1"/>
              <a:t>Bếp</a:t>
            </a:r>
            <a:r>
              <a:rPr sz="2400" b="1"/>
              <a:t> </a:t>
            </a:r>
            <a:r>
              <a:rPr sz="2400" b="1" err="1"/>
              <a:t>lửa</a:t>
            </a:r>
            <a:r>
              <a:rPr sz="2400" b="1"/>
              <a:t>”( </a:t>
            </a:r>
            <a:r>
              <a:rPr sz="2400" b="1" err="1"/>
              <a:t>Điệp</a:t>
            </a:r>
            <a:r>
              <a:rPr sz="2400" b="1"/>
              <a:t> </a:t>
            </a:r>
            <a:r>
              <a:rPr sz="2400" b="1" err="1"/>
              <a:t>ngữ</a:t>
            </a:r>
            <a:r>
              <a:rPr sz="2400" b="1"/>
              <a:t>)</a:t>
            </a:r>
            <a:endParaRPr sz="2400" b="1"/>
          </a:p>
          <a:p>
            <a:r>
              <a:rPr sz="2400" b="1"/>
              <a:t>-&gt; </a:t>
            </a:r>
            <a:r>
              <a:rPr sz="2400" b="1" err="1"/>
              <a:t>Sự</a:t>
            </a:r>
            <a:r>
              <a:rPr sz="2400" b="1"/>
              <a:t> </a:t>
            </a:r>
            <a:r>
              <a:rPr sz="2400" b="1" err="1"/>
              <a:t>gắn</a:t>
            </a:r>
            <a:r>
              <a:rPr sz="2400" b="1"/>
              <a:t> </a:t>
            </a:r>
            <a:r>
              <a:rPr sz="2400" b="1" err="1"/>
              <a:t>bó</a:t>
            </a:r>
            <a:r>
              <a:rPr sz="2400" b="1"/>
              <a:t> </a:t>
            </a:r>
            <a:r>
              <a:rPr sz="2400" b="1" err="1"/>
              <a:t>sâu</a:t>
            </a:r>
            <a:r>
              <a:rPr sz="2400" b="1"/>
              <a:t> </a:t>
            </a:r>
            <a:r>
              <a:rPr sz="2400" b="1" err="1"/>
              <a:t>sắc</a:t>
            </a:r>
            <a:r>
              <a:rPr sz="2400" b="1"/>
              <a:t> </a:t>
            </a:r>
            <a:r>
              <a:rPr sz="2400" b="1" err="1"/>
              <a:t>với</a:t>
            </a:r>
            <a:r>
              <a:rPr sz="2400" b="1"/>
              <a:t> </a:t>
            </a:r>
            <a:r>
              <a:rPr sz="2400" b="1" err="1"/>
              <a:t>bà</a:t>
            </a:r>
            <a:endParaRPr sz="2400" b="1"/>
          </a:p>
          <a:p>
            <a:r>
              <a:rPr sz="2400" b="1"/>
              <a:t>           </a:t>
            </a:r>
            <a:endParaRPr lang="pt-BR" altLang="x-none" sz="2400" b="1" dirty="0"/>
          </a:p>
        </p:txBody>
      </p:sp>
      <p:sp>
        <p:nvSpPr>
          <p:cNvPr id="67591" name="Text Box 67590"/>
          <p:cNvSpPr txBox="1"/>
          <p:nvPr/>
        </p:nvSpPr>
        <p:spPr>
          <a:xfrm>
            <a:off x="152400" y="26670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/>
              <a:t>Ngọn</a:t>
            </a:r>
            <a:r>
              <a:rPr sz="2400" b="1"/>
              <a:t> </a:t>
            </a:r>
            <a:r>
              <a:rPr sz="2400" b="1" err="1"/>
              <a:t>lửa</a:t>
            </a:r>
            <a:endParaRPr sz="2400" b="1"/>
          </a:p>
        </p:txBody>
      </p:sp>
      <p:sp>
        <p:nvSpPr>
          <p:cNvPr id="67592" name="Text Box 67591"/>
          <p:cNvSpPr txBox="1"/>
          <p:nvPr/>
        </p:nvSpPr>
        <p:spPr>
          <a:xfrm>
            <a:off x="1905000" y="2286000"/>
            <a:ext cx="312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/>
              <a:t>lòng</a:t>
            </a:r>
            <a:r>
              <a:rPr sz="2400" b="1"/>
              <a:t> </a:t>
            </a:r>
            <a:r>
              <a:rPr sz="2400" b="1" err="1"/>
              <a:t>bà</a:t>
            </a:r>
            <a:r>
              <a:rPr sz="2400" b="1"/>
              <a:t> </a:t>
            </a:r>
            <a:r>
              <a:rPr sz="2400" b="1" err="1"/>
              <a:t>luôn</a:t>
            </a:r>
            <a:r>
              <a:rPr sz="2400" b="1"/>
              <a:t> ủ </a:t>
            </a:r>
            <a:r>
              <a:rPr sz="2400" b="1" err="1"/>
              <a:t>sẵn</a:t>
            </a:r>
            <a:endParaRPr sz="2400" b="1"/>
          </a:p>
        </p:txBody>
      </p:sp>
      <p:sp>
        <p:nvSpPr>
          <p:cNvPr id="67593" name="Text Box 67592"/>
          <p:cNvSpPr txBox="1"/>
          <p:nvPr/>
        </p:nvSpPr>
        <p:spPr>
          <a:xfrm>
            <a:off x="1905000" y="3200400"/>
            <a:ext cx="3657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/>
              <a:t>chứa</a:t>
            </a:r>
            <a:r>
              <a:rPr sz="2400" b="1"/>
              <a:t> </a:t>
            </a:r>
            <a:r>
              <a:rPr sz="2400" b="1" err="1"/>
              <a:t>niềm</a:t>
            </a:r>
            <a:r>
              <a:rPr sz="2400" b="1"/>
              <a:t> tin </a:t>
            </a:r>
            <a:r>
              <a:rPr sz="2400" b="1" err="1"/>
              <a:t>dai</a:t>
            </a:r>
            <a:r>
              <a:rPr sz="2400" b="1"/>
              <a:t> </a:t>
            </a:r>
            <a:r>
              <a:rPr sz="2400" b="1" err="1"/>
              <a:t>dẳng</a:t>
            </a:r>
            <a:endParaRPr sz="2400" b="1"/>
          </a:p>
        </p:txBody>
      </p:sp>
      <p:sp>
        <p:nvSpPr>
          <p:cNvPr id="67594" name="Straight Connector 67593"/>
          <p:cNvSpPr/>
          <p:nvPr/>
        </p:nvSpPr>
        <p:spPr>
          <a:xfrm flipV="1">
            <a:off x="1600200" y="2667000"/>
            <a:ext cx="45720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7595" name="Straight Connector 67594"/>
          <p:cNvSpPr/>
          <p:nvPr/>
        </p:nvSpPr>
        <p:spPr>
          <a:xfrm>
            <a:off x="1600200" y="2971800"/>
            <a:ext cx="38100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7596" name="Text Box 67595"/>
          <p:cNvSpPr txBox="1"/>
          <p:nvPr/>
        </p:nvSpPr>
        <p:spPr>
          <a:xfrm>
            <a:off x="228600" y="3657600"/>
            <a:ext cx="4343400" cy="210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/>
              <a:t>Nhóm</a:t>
            </a:r>
            <a:r>
              <a:rPr sz="2400" b="1"/>
              <a:t>       </a:t>
            </a:r>
            <a:r>
              <a:rPr sz="2400" b="1" err="1"/>
              <a:t>bếp</a:t>
            </a:r>
            <a:r>
              <a:rPr sz="2400" b="1"/>
              <a:t> </a:t>
            </a:r>
            <a:r>
              <a:rPr sz="2400" b="1" err="1"/>
              <a:t>lửa</a:t>
            </a:r>
            <a:endParaRPr sz="2400" b="1"/>
          </a:p>
          <a:p>
            <a:pPr>
              <a:spcBef>
                <a:spcPct val="50000"/>
              </a:spcBef>
            </a:pPr>
            <a:r>
              <a:rPr sz="2400" b="1"/>
              <a:t>                 </a:t>
            </a:r>
            <a:r>
              <a:rPr sz="2400" b="1" err="1"/>
              <a:t>niềm</a:t>
            </a:r>
            <a:r>
              <a:rPr sz="2400" b="1"/>
              <a:t> </a:t>
            </a:r>
            <a:r>
              <a:rPr sz="2400" b="1" err="1"/>
              <a:t>yêu</a:t>
            </a:r>
            <a:r>
              <a:rPr sz="2400" b="1"/>
              <a:t> </a:t>
            </a:r>
            <a:r>
              <a:rPr sz="2400" b="1" err="1"/>
              <a:t>thương</a:t>
            </a:r>
            <a:endParaRPr sz="2400" b="1"/>
          </a:p>
          <a:p>
            <a:pPr>
              <a:spcBef>
                <a:spcPct val="50000"/>
              </a:spcBef>
            </a:pPr>
            <a:r>
              <a:rPr sz="2400" b="1"/>
              <a:t>                 </a:t>
            </a:r>
            <a:r>
              <a:rPr sz="2400" b="1" err="1"/>
              <a:t>nồi</a:t>
            </a:r>
            <a:r>
              <a:rPr sz="2400" b="1"/>
              <a:t> </a:t>
            </a:r>
            <a:r>
              <a:rPr sz="2400" b="1" err="1"/>
              <a:t>xôi</a:t>
            </a:r>
            <a:endParaRPr sz="2400" b="1"/>
          </a:p>
          <a:p>
            <a:pPr>
              <a:spcBef>
                <a:spcPct val="50000"/>
              </a:spcBef>
            </a:pPr>
            <a:r>
              <a:rPr sz="2400" b="1"/>
              <a:t>                 </a:t>
            </a:r>
            <a:r>
              <a:rPr sz="2400" b="1" err="1"/>
              <a:t>những</a:t>
            </a:r>
            <a:r>
              <a:rPr sz="2400" b="1"/>
              <a:t> </a:t>
            </a:r>
            <a:r>
              <a:rPr sz="2400" b="1" err="1"/>
              <a:t>tâm</a:t>
            </a:r>
            <a:r>
              <a:rPr sz="2400" b="1"/>
              <a:t> </a:t>
            </a:r>
            <a:r>
              <a:rPr sz="2400" b="1" err="1"/>
              <a:t>tình</a:t>
            </a:r>
            <a:r>
              <a:rPr sz="2400" b="1"/>
              <a:t> </a:t>
            </a:r>
            <a:endParaRPr sz="2400" b="1"/>
          </a:p>
        </p:txBody>
      </p:sp>
      <p:sp>
        <p:nvSpPr>
          <p:cNvPr id="67597" name="Straight Connector 67596"/>
          <p:cNvSpPr/>
          <p:nvPr/>
        </p:nvSpPr>
        <p:spPr>
          <a:xfrm>
            <a:off x="1219200" y="3886200"/>
            <a:ext cx="457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7598" name="Straight Connector 67597"/>
          <p:cNvSpPr/>
          <p:nvPr/>
        </p:nvSpPr>
        <p:spPr>
          <a:xfrm>
            <a:off x="1219200" y="3886200"/>
            <a:ext cx="4572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7599" name="Straight Connector 67598"/>
          <p:cNvSpPr/>
          <p:nvPr/>
        </p:nvSpPr>
        <p:spPr>
          <a:xfrm>
            <a:off x="1219200" y="3886200"/>
            <a:ext cx="457200" cy="1066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7600" name="Straight Connector 67599"/>
          <p:cNvSpPr/>
          <p:nvPr/>
        </p:nvSpPr>
        <p:spPr>
          <a:xfrm>
            <a:off x="1219200" y="3886200"/>
            <a:ext cx="457200" cy="1524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7601" name="Right Brace 67600"/>
          <p:cNvSpPr/>
          <p:nvPr/>
        </p:nvSpPr>
        <p:spPr>
          <a:xfrm>
            <a:off x="5410200" y="2438400"/>
            <a:ext cx="76200" cy="3276600"/>
          </a:xfrm>
          <a:prstGeom prst="rightBrace">
            <a:avLst>
              <a:gd name="adj1" fmla="val 358333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7602" name="Text Box 67601"/>
          <p:cNvSpPr txBox="1"/>
          <p:nvPr/>
        </p:nvSpPr>
        <p:spPr>
          <a:xfrm>
            <a:off x="5715000" y="3124200"/>
            <a:ext cx="3276600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/>
              <a:t>Bà</a:t>
            </a:r>
            <a:r>
              <a:rPr sz="2400" b="1"/>
              <a:t> </a:t>
            </a:r>
            <a:r>
              <a:rPr sz="2400" b="1" err="1"/>
              <a:t>là</a:t>
            </a:r>
            <a:r>
              <a:rPr sz="2400" b="1"/>
              <a:t> </a:t>
            </a:r>
            <a:r>
              <a:rPr sz="2400" b="1" err="1"/>
              <a:t>người</a:t>
            </a:r>
            <a:r>
              <a:rPr sz="2400" b="1"/>
              <a:t> </a:t>
            </a:r>
            <a:r>
              <a:rPr sz="2400" b="1" err="1"/>
              <a:t>nhóm</a:t>
            </a:r>
            <a:r>
              <a:rPr sz="2400" b="1"/>
              <a:t> </a:t>
            </a:r>
            <a:r>
              <a:rPr sz="2400" b="1" err="1"/>
              <a:t>lửa</a:t>
            </a:r>
            <a:r>
              <a:rPr sz="2400" b="1"/>
              <a:t>, </a:t>
            </a:r>
            <a:r>
              <a:rPr sz="2400" b="1" err="1"/>
              <a:t>giữ</a:t>
            </a:r>
            <a:r>
              <a:rPr sz="2400" b="1"/>
              <a:t> </a:t>
            </a:r>
            <a:r>
              <a:rPr sz="2400" b="1" err="1"/>
              <a:t>lửa</a:t>
            </a:r>
            <a:r>
              <a:rPr sz="2400" b="1"/>
              <a:t>, </a:t>
            </a:r>
            <a:r>
              <a:rPr sz="2400" b="1" err="1"/>
              <a:t>truyền</a:t>
            </a:r>
            <a:r>
              <a:rPr sz="2400" b="1"/>
              <a:t>              </a:t>
            </a:r>
            <a:r>
              <a:rPr sz="2400" b="1" err="1"/>
              <a:t>ngọn</a:t>
            </a:r>
            <a:r>
              <a:rPr sz="2400" b="1"/>
              <a:t> </a:t>
            </a:r>
            <a:r>
              <a:rPr sz="2400" b="1" err="1"/>
              <a:t>lửa</a:t>
            </a:r>
            <a:r>
              <a:rPr sz="2400" b="1"/>
              <a:t> </a:t>
            </a:r>
            <a:r>
              <a:rPr sz="2400" b="1" err="1"/>
              <a:t>của</a:t>
            </a:r>
            <a:r>
              <a:rPr sz="2400" b="1"/>
              <a:t> </a:t>
            </a:r>
            <a:r>
              <a:rPr sz="2400" b="1" err="1"/>
              <a:t>sự</a:t>
            </a:r>
            <a:r>
              <a:rPr sz="2400" b="1"/>
              <a:t>    </a:t>
            </a:r>
            <a:r>
              <a:rPr sz="2400" b="1" err="1"/>
              <a:t>sống</a:t>
            </a:r>
            <a:r>
              <a:rPr sz="2400" b="1"/>
              <a:t>, </a:t>
            </a:r>
            <a:r>
              <a:rPr sz="2400" b="1" err="1"/>
              <a:t>niềm</a:t>
            </a:r>
            <a:r>
              <a:rPr sz="2400" b="1"/>
              <a:t> tin </a:t>
            </a:r>
            <a:r>
              <a:rPr sz="2400" b="1" err="1"/>
              <a:t>cho</a:t>
            </a:r>
            <a:r>
              <a:rPr sz="2400" b="1"/>
              <a:t> </a:t>
            </a:r>
            <a:r>
              <a:rPr sz="2400" b="1" err="1"/>
              <a:t>thế</a:t>
            </a:r>
            <a:r>
              <a:rPr sz="2400" b="1"/>
              <a:t> </a:t>
            </a:r>
            <a:r>
              <a:rPr sz="2400" b="1" err="1"/>
              <a:t>hệ</a:t>
            </a:r>
            <a:r>
              <a:rPr sz="2400" b="1"/>
              <a:t> </a:t>
            </a:r>
            <a:r>
              <a:rPr sz="2400" b="1" err="1"/>
              <a:t>nối</a:t>
            </a:r>
            <a:r>
              <a:rPr sz="2400" b="1"/>
              <a:t> </a:t>
            </a:r>
            <a:r>
              <a:rPr sz="2400" b="1" err="1"/>
              <a:t>tiếp</a:t>
            </a:r>
            <a:r>
              <a:rPr sz="2400" b="1"/>
              <a:t>.</a:t>
            </a:r>
            <a:endParaRPr sz="2400" b="1"/>
          </a:p>
        </p:txBody>
      </p:sp>
      <p:sp>
        <p:nvSpPr>
          <p:cNvPr id="67603" name="Straight Connector 67602"/>
          <p:cNvSpPr/>
          <p:nvPr/>
        </p:nvSpPr>
        <p:spPr>
          <a:xfrm>
            <a:off x="5486400" y="4038600"/>
            <a:ext cx="1524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Content Placeholder 11265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Text Box 11267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11271" name="Content Placeholder 11270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sp>
        <p:nvSpPr>
          <p:cNvPr id="11276" name="Rectangles 11275"/>
          <p:cNvSpPr/>
          <p:nvPr/>
        </p:nvSpPr>
        <p:spPr>
          <a:xfrm>
            <a:off x="3048000" y="228600"/>
            <a:ext cx="3443288" cy="9953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8" name="Rectangles 11277"/>
          <p:cNvSpPr/>
          <p:nvPr/>
        </p:nvSpPr>
        <p:spPr>
          <a:xfrm>
            <a:off x="381000" y="1143000"/>
            <a:ext cx="4343400" cy="1568450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>
                <a:cs typeface="Arial" panose="020B0604020202020204" pitchFamily="34" charset="0"/>
              </a:rPr>
              <a:t>I. </a:t>
            </a:r>
            <a:r>
              <a:rPr sz="2400" b="1" u="sng" err="1">
                <a:cs typeface="Arial" panose="020B0604020202020204" pitchFamily="34" charset="0"/>
              </a:rPr>
              <a:t>Đọc</a:t>
            </a:r>
            <a:r>
              <a:rPr sz="2400" b="1" u="sng">
                <a:cs typeface="Arial" panose="020B0604020202020204" pitchFamily="34" charset="0"/>
              </a:rPr>
              <a:t> – </a:t>
            </a:r>
            <a:r>
              <a:rPr sz="2400" b="1" u="sng" err="1">
                <a:cs typeface="Arial" panose="020B0604020202020204" pitchFamily="34" charset="0"/>
              </a:rPr>
              <a:t>Tìm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hiểu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chú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thích</a:t>
            </a:r>
            <a:r>
              <a:rPr sz="2400" b="1" u="sng">
                <a:cs typeface="Arial" panose="020B0604020202020204" pitchFamily="34" charset="0"/>
              </a:rPr>
              <a:t>:</a:t>
            </a:r>
            <a:endParaRPr sz="2400" b="1" u="sng">
              <a:cs typeface="Arial" panose="020B0604020202020204" pitchFamily="34" charset="0"/>
            </a:endParaRPr>
          </a:p>
          <a:p>
            <a:r>
              <a:rPr sz="2400" b="1">
                <a:cs typeface="Arial" panose="020B0604020202020204" pitchFamily="34" charset="0"/>
              </a:rPr>
              <a:t>  1. </a:t>
            </a:r>
            <a:r>
              <a:rPr sz="2400" b="1" u="sng" err="1">
                <a:cs typeface="Arial" panose="020B0604020202020204" pitchFamily="34" charset="0"/>
              </a:rPr>
              <a:t>T</a:t>
            </a:r>
            <a:r>
              <a:rPr sz="2400" b="1" u="sng" err="1"/>
              <a:t>ác</a:t>
            </a:r>
            <a:r>
              <a:rPr sz="2400" b="1" u="sng"/>
              <a:t> </a:t>
            </a:r>
            <a:r>
              <a:rPr sz="2400" b="1" u="sng" err="1"/>
              <a:t>giả</a:t>
            </a:r>
            <a:r>
              <a:rPr sz="2400" b="1" u="sng"/>
              <a:t> : </a:t>
            </a:r>
            <a:endParaRPr sz="2400" b="1" u="sng"/>
          </a:p>
          <a:p>
            <a:endParaRPr lang="pt-BR" altLang="x-none" sz="2400" b="1" u="sng" dirty="0"/>
          </a:p>
          <a:p>
            <a:pPr>
              <a:buChar char="-"/>
            </a:pPr>
            <a:endParaRPr lang="en-US" altLang="pt-BR" sz="2400" b="1" dirty="0"/>
          </a:p>
        </p:txBody>
      </p:sp>
      <p:pic>
        <p:nvPicPr>
          <p:cNvPr id="11279" name="Picture 11278" descr="IMG_4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71600"/>
            <a:ext cx="396240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0" name="Straight Connector 11279"/>
          <p:cNvSpPr/>
          <p:nvPr/>
        </p:nvSpPr>
        <p:spPr>
          <a:xfrm>
            <a:off x="4724400" y="1295400"/>
            <a:ext cx="0" cy="5029200"/>
          </a:xfrm>
          <a:prstGeom prst="line">
            <a:avLst/>
          </a:prstGeom>
          <a:ln w="76200" cap="flat" cmpd="tri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charRg st="29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8">
                                            <p:txEl>
                                              <p:charRg st="29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8">
                                            <p:txEl>
                                              <p:charRg st="29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8">
                                            <p:txEl>
                                              <p:charRg st="29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Content Placeholder 60417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304800"/>
            <a:ext cx="9144000" cy="6858000"/>
          </a:xfrm>
        </p:spPr>
      </p:pic>
      <p:sp>
        <p:nvSpPr>
          <p:cNvPr id="60419" name="Text Box 60418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60420" name="Content Placeholder 60419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sp>
        <p:nvSpPr>
          <p:cNvPr id="60421" name="Rectangles 60420"/>
          <p:cNvSpPr/>
          <p:nvPr/>
        </p:nvSpPr>
        <p:spPr>
          <a:xfrm>
            <a:off x="3048000" y="76200"/>
            <a:ext cx="3443288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0422" name="Rectangles 60421"/>
          <p:cNvSpPr/>
          <p:nvPr/>
        </p:nvSpPr>
        <p:spPr>
          <a:xfrm>
            <a:off x="228600" y="1143000"/>
            <a:ext cx="5867400" cy="1552575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/>
              <a:t>2. </a:t>
            </a:r>
            <a:r>
              <a:rPr sz="2400" b="1" u="sng" err="1"/>
              <a:t>Những</a:t>
            </a:r>
            <a:r>
              <a:rPr sz="2400" b="1" u="sng"/>
              <a:t> </a:t>
            </a:r>
            <a:r>
              <a:rPr sz="2400" b="1" u="sng" err="1"/>
              <a:t>suy</a:t>
            </a:r>
            <a:r>
              <a:rPr sz="2400" b="1" u="sng"/>
              <a:t> </a:t>
            </a:r>
            <a:r>
              <a:rPr sz="2400" b="1" u="sng" err="1"/>
              <a:t>ngẫm</a:t>
            </a:r>
            <a:r>
              <a:rPr sz="2400" b="1" u="sng"/>
              <a:t> </a:t>
            </a:r>
            <a:r>
              <a:rPr sz="2400" b="1" u="sng" err="1"/>
              <a:t>của</a:t>
            </a:r>
            <a:r>
              <a:rPr sz="2400" b="1" u="sng"/>
              <a:t> </a:t>
            </a:r>
            <a:r>
              <a:rPr sz="2400" b="1" u="sng" err="1"/>
              <a:t>tác</a:t>
            </a:r>
            <a:r>
              <a:rPr sz="2400" b="1" u="sng"/>
              <a:t> </a:t>
            </a:r>
            <a:r>
              <a:rPr sz="2400" b="1" u="sng" err="1"/>
              <a:t>giả</a:t>
            </a:r>
            <a:r>
              <a:rPr sz="2400" b="1"/>
              <a:t>:</a:t>
            </a:r>
            <a:endParaRPr sz="2400" b="1"/>
          </a:p>
          <a:p>
            <a:pPr>
              <a:buChar char="-"/>
            </a:pPr>
            <a:r>
              <a:rPr sz="2400" b="1"/>
              <a:t> </a:t>
            </a:r>
            <a:r>
              <a:rPr sz="2400" b="1" err="1"/>
              <a:t>Giờ</a:t>
            </a:r>
            <a:r>
              <a:rPr sz="2400" b="1"/>
              <a:t> </a:t>
            </a:r>
            <a:r>
              <a:rPr sz="2400" b="1" err="1"/>
              <a:t>cháu</a:t>
            </a:r>
            <a:r>
              <a:rPr sz="2400" b="1"/>
              <a:t> </a:t>
            </a:r>
            <a:r>
              <a:rPr sz="2400" b="1" err="1"/>
              <a:t>đã</a:t>
            </a:r>
            <a:r>
              <a:rPr sz="2400" b="1"/>
              <a:t> </a:t>
            </a:r>
            <a:r>
              <a:rPr sz="2400" b="1" err="1"/>
              <a:t>đi</a:t>
            </a:r>
            <a:r>
              <a:rPr sz="2400" b="1"/>
              <a:t> </a:t>
            </a:r>
            <a:r>
              <a:rPr sz="2400" b="1" err="1"/>
              <a:t>xa</a:t>
            </a:r>
            <a:r>
              <a:rPr sz="2400" b="1"/>
              <a:t>….</a:t>
            </a:r>
            <a:endParaRPr sz="2400" b="1"/>
          </a:p>
          <a:p>
            <a:pPr>
              <a:buChar char="-"/>
            </a:pPr>
            <a:r>
              <a:rPr sz="2400" b="1"/>
              <a:t> </a:t>
            </a:r>
            <a:r>
              <a:rPr sz="2400" b="1" err="1"/>
              <a:t>Sớm</a:t>
            </a:r>
            <a:r>
              <a:rPr sz="2400" b="1"/>
              <a:t> </a:t>
            </a:r>
            <a:r>
              <a:rPr sz="2400" b="1" err="1"/>
              <a:t>mai</a:t>
            </a:r>
            <a:r>
              <a:rPr sz="2400" b="1"/>
              <a:t> </a:t>
            </a:r>
            <a:r>
              <a:rPr sz="2400" b="1" err="1"/>
              <a:t>này</a:t>
            </a:r>
            <a:r>
              <a:rPr sz="2400" b="1"/>
              <a:t> </a:t>
            </a:r>
            <a:r>
              <a:rPr sz="2400" b="1" err="1"/>
              <a:t>bà</a:t>
            </a:r>
            <a:r>
              <a:rPr sz="2400" b="1"/>
              <a:t> </a:t>
            </a:r>
            <a:r>
              <a:rPr sz="2400" b="1" err="1"/>
              <a:t>nhóm</a:t>
            </a:r>
            <a:r>
              <a:rPr sz="2400" b="1"/>
              <a:t> </a:t>
            </a:r>
            <a:r>
              <a:rPr sz="2400" b="1" err="1"/>
              <a:t>bếp</a:t>
            </a:r>
            <a:r>
              <a:rPr sz="2400" b="1"/>
              <a:t> </a:t>
            </a:r>
            <a:r>
              <a:rPr sz="2400" b="1" err="1"/>
              <a:t>lên</a:t>
            </a:r>
            <a:r>
              <a:rPr sz="2400" b="1"/>
              <a:t> </a:t>
            </a:r>
            <a:r>
              <a:rPr sz="2400" b="1" err="1"/>
              <a:t>chưa</a:t>
            </a:r>
            <a:r>
              <a:rPr sz="2400" b="1"/>
              <a:t>?</a:t>
            </a:r>
            <a:endParaRPr sz="2400" b="1"/>
          </a:p>
          <a:p>
            <a:r>
              <a:rPr sz="2400" b="1"/>
              <a:t>           </a:t>
            </a:r>
            <a:endParaRPr lang="pt-BR" altLang="x-none" sz="2400" b="1" dirty="0"/>
          </a:p>
        </p:txBody>
      </p:sp>
      <p:sp>
        <p:nvSpPr>
          <p:cNvPr id="60436" name="Text Box 60435"/>
          <p:cNvSpPr txBox="1"/>
          <p:nvPr/>
        </p:nvSpPr>
        <p:spPr>
          <a:xfrm>
            <a:off x="304800" y="2286000"/>
            <a:ext cx="815340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/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Lßng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kÝnh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yªu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tr©n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träng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vµ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biÕt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¬n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s©u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nÆng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cña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ch¸u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®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èi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víi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bµ.</a:t>
            </a:r>
            <a:endParaRPr sz="2600" b="1">
              <a:latin typeface=".VnTime" panose="020B7200000000000000" pitchFamily="34" charset="0"/>
              <a:sym typeface="Wingdings" panose="05000000000000000000" pitchFamily="2" charset="2"/>
            </a:endParaRPr>
          </a:p>
        </p:txBody>
      </p:sp>
      <p:sp>
        <p:nvSpPr>
          <p:cNvPr id="60437" name="Rectangles 60436"/>
          <p:cNvSpPr/>
          <p:nvPr/>
        </p:nvSpPr>
        <p:spPr>
          <a:xfrm>
            <a:off x="6172200" y="1828800"/>
            <a:ext cx="2209800" cy="457200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 err="1"/>
              <a:t>Câu</a:t>
            </a:r>
            <a:r>
              <a:rPr sz="2400" b="1"/>
              <a:t> </a:t>
            </a:r>
            <a:r>
              <a:rPr sz="2400" b="1" err="1"/>
              <a:t>hỏi</a:t>
            </a:r>
            <a:r>
              <a:rPr sz="2400" b="1"/>
              <a:t> </a:t>
            </a:r>
            <a:r>
              <a:rPr sz="2400" b="1" err="1"/>
              <a:t>tu</a:t>
            </a:r>
            <a:r>
              <a:rPr sz="2400" b="1"/>
              <a:t> </a:t>
            </a:r>
            <a:r>
              <a:rPr sz="2400" b="1" err="1"/>
              <a:t>từ</a:t>
            </a:r>
            <a:endParaRPr lang="pt-BR" altLang="x-none" sz="2400" b="1" dirty="0"/>
          </a:p>
        </p:txBody>
      </p:sp>
      <p:sp>
        <p:nvSpPr>
          <p:cNvPr id="60438" name="Straight Connector 60437"/>
          <p:cNvSpPr/>
          <p:nvPr/>
        </p:nvSpPr>
        <p:spPr>
          <a:xfrm>
            <a:off x="6324600" y="2209800"/>
            <a:ext cx="1828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39" name="Text Box 60438"/>
          <p:cNvSpPr txBox="1"/>
          <p:nvPr/>
        </p:nvSpPr>
        <p:spPr>
          <a:xfrm>
            <a:off x="228600" y="3124200"/>
            <a:ext cx="23622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2400" b="1"/>
              <a:t>III. </a:t>
            </a:r>
            <a:r>
              <a:rPr sz="2400" b="1" u="sng" err="1"/>
              <a:t>Tổng</a:t>
            </a:r>
            <a:r>
              <a:rPr sz="2400" b="1" u="sng"/>
              <a:t> </a:t>
            </a:r>
            <a:r>
              <a:rPr sz="2400" b="1" u="sng" err="1"/>
              <a:t>kết</a:t>
            </a:r>
            <a:r>
              <a:rPr sz="2400" b="1"/>
              <a:t>:</a:t>
            </a:r>
            <a:endParaRPr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6" grpId="0"/>
      <p:bldP spid="60437" grpId="0"/>
      <p:bldP spid="604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43" name="Group 61442"/>
          <p:cNvGrpSpPr/>
          <p:nvPr/>
        </p:nvGrpSpPr>
        <p:grpSpPr>
          <a:xfrm>
            <a:off x="152400" y="838200"/>
            <a:ext cx="8686800" cy="830309"/>
            <a:chOff x="144" y="1833"/>
            <a:chExt cx="5328" cy="312"/>
          </a:xfrm>
        </p:grpSpPr>
        <p:sp>
          <p:nvSpPr>
            <p:cNvPr id="61444" name="Text Box 61443"/>
            <p:cNvSpPr txBox="1"/>
            <p:nvPr/>
          </p:nvSpPr>
          <p:spPr>
            <a:xfrm>
              <a:off x="144" y="1837"/>
              <a:ext cx="386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sz="4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?</a:t>
              </a:r>
              <a:endParaRPr lang="fi-FI" altLang="x-none" sz="4400" b="1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445" name="Text Box 61444"/>
            <p:cNvSpPr txBox="1"/>
            <p:nvPr/>
          </p:nvSpPr>
          <p:spPr>
            <a:xfrm>
              <a:off x="624" y="1833"/>
              <a:ext cx="4848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342900" indent="-342900">
                <a:spcBef>
                  <a:spcPct val="50000"/>
                </a:spcBef>
              </a:pP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lang="en-US"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1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-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NhËn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®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Þnh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nµo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nªu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®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óng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nhÊt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vÎ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®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Ñp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nghÖ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thuËt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cña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bµi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th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¬?</a:t>
              </a:r>
              <a:r>
                <a:rPr sz="2400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endParaRPr sz="2400">
                <a:solidFill>
                  <a:srgbClr val="0000CC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61447" name="Rectangles 61446"/>
          <p:cNvSpPr/>
          <p:nvPr/>
        </p:nvSpPr>
        <p:spPr>
          <a:xfrm>
            <a:off x="152400" y="4267200"/>
            <a:ext cx="8991600" cy="1676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609600" lvl="0" indent="-609600">
              <a:lnSpc>
                <a:spcPct val="90000"/>
              </a:lnSpc>
              <a:buNone/>
            </a:pPr>
            <a:r>
              <a:rPr sz="2100" b="1">
                <a:latin typeface=".VnTime" panose="020B7200000000000000" pitchFamily="34" charset="0"/>
              </a:rPr>
              <a:t>A. </a:t>
            </a:r>
            <a:r>
              <a:rPr sz="2100" b="1" err="1">
                <a:latin typeface=".VnTime" panose="020B7200000000000000" pitchFamily="34" charset="0"/>
              </a:rPr>
              <a:t>Bµi</a:t>
            </a:r>
            <a:r>
              <a:rPr sz="2100" b="1">
                <a:latin typeface=".VnTime" panose="020B7200000000000000" pitchFamily="34" charset="0"/>
              </a:rPr>
              <a:t> </a:t>
            </a:r>
            <a:r>
              <a:rPr sz="2100" b="1" err="1">
                <a:latin typeface=".VnTime" panose="020B7200000000000000" pitchFamily="34" charset="0"/>
              </a:rPr>
              <a:t>th</a:t>
            </a:r>
            <a:r>
              <a:rPr sz="2100" b="1">
                <a:latin typeface=".VnTime" panose="020B7200000000000000" pitchFamily="34" charset="0"/>
              </a:rPr>
              <a:t>¬ </a:t>
            </a:r>
            <a:r>
              <a:rPr sz="2100" b="1" err="1">
                <a:latin typeface=".VnTime" panose="020B7200000000000000" pitchFamily="34" charset="0"/>
              </a:rPr>
              <a:t>gîi</a:t>
            </a:r>
            <a:r>
              <a:rPr sz="2100" b="1">
                <a:latin typeface=".VnTime" panose="020B7200000000000000" pitchFamily="34" charset="0"/>
              </a:rPr>
              <a:t> l¹i </a:t>
            </a:r>
            <a:r>
              <a:rPr lang="en-US" sz="21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100" b="1">
                <a:latin typeface=".VnTime" panose="020B7200000000000000" pitchFamily="34" charset="0"/>
              </a:rPr>
              <a:t> </a:t>
            </a:r>
            <a:r>
              <a:rPr sz="2100" b="1" err="1">
                <a:latin typeface=".VnTime" panose="020B7200000000000000" pitchFamily="34" charset="0"/>
              </a:rPr>
              <a:t>kØ</a:t>
            </a:r>
            <a:r>
              <a:rPr sz="2100" b="1">
                <a:latin typeface=".VnTime" panose="020B7200000000000000" pitchFamily="34" charset="0"/>
              </a:rPr>
              <a:t> </a:t>
            </a:r>
            <a:r>
              <a:rPr sz="2100" b="1" err="1">
                <a:latin typeface=".VnTime" panose="020B7200000000000000" pitchFamily="34" charset="0"/>
              </a:rPr>
              <a:t>niÖm</a:t>
            </a:r>
            <a:r>
              <a:rPr sz="2100" b="1">
                <a:latin typeface=".VnTime" panose="020B7200000000000000" pitchFamily="34" charset="0"/>
              </a:rPr>
              <a:t> ®</a:t>
            </a:r>
            <a:r>
              <a:rPr sz="2100" b="1" err="1">
                <a:latin typeface=".VnTime" panose="020B7200000000000000" pitchFamily="34" charset="0"/>
              </a:rPr>
              <a:t>Çy</a:t>
            </a:r>
            <a:r>
              <a:rPr sz="2100" b="1">
                <a:latin typeface=".VnTime" panose="020B7200000000000000" pitchFamily="34" charset="0"/>
              </a:rPr>
              <a:t> </a:t>
            </a:r>
            <a:r>
              <a:rPr sz="2100" b="1" err="1">
                <a:latin typeface=".VnTime" panose="020B7200000000000000" pitchFamily="34" charset="0"/>
              </a:rPr>
              <a:t>xóc</a:t>
            </a:r>
            <a:r>
              <a:rPr sz="2100" b="1">
                <a:latin typeface=".VnTime" panose="020B7200000000000000" pitchFamily="34" charset="0"/>
              </a:rPr>
              <a:t> ®</a:t>
            </a:r>
            <a:r>
              <a:rPr sz="2100" b="1" err="1">
                <a:latin typeface=".VnTime" panose="020B7200000000000000" pitchFamily="34" charset="0"/>
              </a:rPr>
              <a:t>éng</a:t>
            </a:r>
            <a:r>
              <a:rPr sz="2100" b="1">
                <a:latin typeface=".VnTime" panose="020B7200000000000000" pitchFamily="34" charset="0"/>
              </a:rPr>
              <a:t> </a:t>
            </a:r>
            <a:r>
              <a:rPr sz="2100" b="1" err="1">
                <a:latin typeface=".VnTime" panose="020B7200000000000000" pitchFamily="34" charset="0"/>
              </a:rPr>
              <a:t>vÒ</a:t>
            </a:r>
            <a:r>
              <a:rPr sz="2100" b="1">
                <a:latin typeface=".VnTime" panose="020B7200000000000000" pitchFamily="34" charset="0"/>
              </a:rPr>
              <a:t> </a:t>
            </a:r>
            <a:r>
              <a:rPr sz="2100" b="1" err="1">
                <a:latin typeface=".VnTime" panose="020B7200000000000000" pitchFamily="34" charset="0"/>
              </a:rPr>
              <a:t>ng­êi</a:t>
            </a:r>
            <a:r>
              <a:rPr sz="2100" b="1">
                <a:latin typeface=".VnTime" panose="020B7200000000000000" pitchFamily="34" charset="0"/>
              </a:rPr>
              <a:t> bµ vµ </a:t>
            </a:r>
            <a:r>
              <a:rPr lang="en-US" sz="21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sz="2100" b="1">
                <a:latin typeface=".VnTime" panose="020B7200000000000000" pitchFamily="34" charset="0"/>
              </a:rPr>
              <a:t> bµ </a:t>
            </a:r>
            <a:r>
              <a:rPr sz="2100" b="1" err="1">
                <a:latin typeface=".VnTime" panose="020B7200000000000000" pitchFamily="34" charset="0"/>
              </a:rPr>
              <a:t>ch¸u</a:t>
            </a:r>
            <a:r>
              <a:rPr sz="2100" b="1">
                <a:latin typeface=".VnTime" panose="020B7200000000000000" pitchFamily="34" charset="0"/>
              </a:rPr>
              <a:t>. </a:t>
            </a:r>
            <a:r>
              <a:rPr sz="2100" b="1"/>
              <a:t> </a:t>
            </a:r>
            <a:endParaRPr lang="fi-FI" altLang="x-none" sz="2100" b="1" dirty="0"/>
          </a:p>
          <a:p>
            <a:pPr marL="609600" lvl="0" indent="-609600">
              <a:buNone/>
            </a:pPr>
            <a:r>
              <a:rPr lang="fi-FI" altLang="x-none" sz="2100" b="1" dirty="0"/>
              <a:t>B</a:t>
            </a:r>
            <a:r>
              <a:rPr lang="fi-FI" altLang="x-none" sz="2100" b="1" dirty="0"/>
              <a:t>. </a:t>
            </a:r>
            <a:r>
              <a:rPr lang="fi-FI" altLang="x-none" sz="2100" b="1" dirty="0">
                <a:latin typeface=".VnTime" panose="020B7200000000000000" pitchFamily="34" charset="0"/>
              </a:rPr>
              <a:t>ThÓ hiÖn lßng kÝnh yªu tr©n träng vµ biÕt ¬n cña ng­êi ch¸u ®èi víi bµ.</a:t>
            </a:r>
            <a:endParaRPr lang="fi-FI" altLang="x-none" sz="2100" b="1" dirty="0">
              <a:latin typeface=".VnTime" panose="020B7200000000000000" pitchFamily="34" charset="0"/>
            </a:endParaRPr>
          </a:p>
          <a:p>
            <a:pPr marL="609600" lvl="0" indent="-609600">
              <a:buNone/>
            </a:pPr>
            <a:r>
              <a:rPr lang="fi-FI" altLang="x-none" sz="2100" b="1" dirty="0"/>
              <a:t>C. </a:t>
            </a:r>
            <a:r>
              <a:rPr lang="fi-FI" altLang="x-none" sz="2100" b="1" dirty="0">
                <a:latin typeface=".VnTime" panose="020B7200000000000000" pitchFamily="34" charset="0"/>
              </a:rPr>
              <a:t>Bµi th¬ cßn lµ </a:t>
            </a:r>
            <a:r>
              <a:rPr lang="en-US" sz="2100" b="1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tình</a:t>
            </a:r>
            <a:r>
              <a:rPr lang="fi-FI" altLang="x-none" sz="2100" b="1" dirty="0">
                <a:latin typeface=".VnTime" panose="020B7200000000000000" pitchFamily="34" charset="0"/>
              </a:rPr>
              <a:t> c¶m cña ch¸u ®èi víi gia </a:t>
            </a:r>
            <a:r>
              <a:rPr lang="en-US" altLang="fi-FI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fi-FI" altLang="x-none" sz="2100" b="1" dirty="0">
                <a:latin typeface=".VnTime" panose="020B7200000000000000" pitchFamily="34" charset="0"/>
              </a:rPr>
              <a:t>, quª h­¬ng, ®Êt n­íc.</a:t>
            </a:r>
            <a:endParaRPr lang="fi-FI" altLang="x-none" sz="2100" b="1" dirty="0">
              <a:latin typeface=".VnTime" panose="020B7200000000000000" pitchFamily="34" charset="0"/>
            </a:endParaRPr>
          </a:p>
          <a:p>
            <a:pPr marL="609600" lvl="0" indent="-609600">
              <a:buNone/>
            </a:pPr>
            <a:r>
              <a:rPr lang="fi-FI" altLang="x-none" sz="2100" b="1" dirty="0"/>
              <a:t>D. </a:t>
            </a:r>
            <a:r>
              <a:rPr lang="fi-FI" altLang="x-none" sz="2100" b="1" dirty="0">
                <a:latin typeface=".VnTime" panose="020B7200000000000000" pitchFamily="34" charset="0"/>
              </a:rPr>
              <a:t>KÕt hîp c¶ A,B,C.</a:t>
            </a:r>
            <a:endParaRPr lang="fi-FI" altLang="x-none" sz="2100" b="1" dirty="0">
              <a:latin typeface=".VnTime" panose="020B7200000000000000" pitchFamily="34" charset="0"/>
            </a:endParaRPr>
          </a:p>
          <a:p>
            <a:pPr marL="609600" lvl="0" indent="-609600">
              <a:lnSpc>
                <a:spcPct val="90000"/>
              </a:lnSpc>
              <a:spcBef>
                <a:spcPct val="0"/>
              </a:spcBef>
              <a:buNone/>
            </a:pPr>
            <a:endParaRPr lang="fi-FI" altLang="x-none" sz="2100" dirty="0"/>
          </a:p>
        </p:txBody>
      </p:sp>
      <p:grpSp>
        <p:nvGrpSpPr>
          <p:cNvPr id="61448" name="Group 61447"/>
          <p:cNvGrpSpPr/>
          <p:nvPr/>
        </p:nvGrpSpPr>
        <p:grpSpPr>
          <a:xfrm>
            <a:off x="0" y="3262313"/>
            <a:ext cx="8686800" cy="1015521"/>
            <a:chOff x="144" y="1833"/>
            <a:chExt cx="5328" cy="382"/>
          </a:xfrm>
        </p:grpSpPr>
        <p:sp>
          <p:nvSpPr>
            <p:cNvPr id="61449" name="Text Box 61448"/>
            <p:cNvSpPr txBox="1"/>
            <p:nvPr/>
          </p:nvSpPr>
          <p:spPr>
            <a:xfrm>
              <a:off x="144" y="1837"/>
              <a:ext cx="386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sz="4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?</a:t>
              </a:r>
              <a:endParaRPr lang="fi-FI" altLang="x-none" sz="4400" b="1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450" name="Text Box 61449"/>
            <p:cNvSpPr txBox="1"/>
            <p:nvPr/>
          </p:nvSpPr>
          <p:spPr>
            <a:xfrm>
              <a:off x="624" y="1833"/>
              <a:ext cx="4848" cy="3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342900" indent="-342900">
                <a:spcBef>
                  <a:spcPct val="50000"/>
                </a:spcBef>
              </a:pP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lang="en-US"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2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-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NhËn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®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Þnh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nµo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nªu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®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Çy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®ñ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nhÊt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vÒ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gi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¸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trÞ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néi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dung t­</a:t>
              </a:r>
              <a:endParaRPr sz="2400" b="1">
                <a:solidFill>
                  <a:srgbClr val="0000CC"/>
                </a:solidFill>
                <a:latin typeface=".VnTime" panose="020B7200000000000000" pitchFamily="34" charset="0"/>
              </a:endParaRPr>
            </a:p>
            <a:p>
              <a:pPr marL="342900" indent="-342900">
                <a:spcBef>
                  <a:spcPct val="50000"/>
                </a:spcBef>
              </a:pP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t­ëng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®­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îc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thÓ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hiÖn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qua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bµi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CC"/>
                  </a:solidFill>
                  <a:latin typeface=".VnTime" panose="020B7200000000000000" pitchFamily="34" charset="0"/>
                </a:rPr>
                <a:t>th</a:t>
              </a:r>
              <a:r>
                <a:rPr sz="2400" b="1">
                  <a:solidFill>
                    <a:srgbClr val="0000CC"/>
                  </a:solidFill>
                  <a:latin typeface=".VnTime" panose="020B7200000000000000" pitchFamily="34" charset="0"/>
                </a:rPr>
                <a:t>¬?</a:t>
              </a:r>
              <a:endParaRPr sz="2400" b="1">
                <a:solidFill>
                  <a:srgbClr val="0000CC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61451" name="Rectangles 61450"/>
          <p:cNvSpPr/>
          <p:nvPr/>
        </p:nvSpPr>
        <p:spPr>
          <a:xfrm>
            <a:off x="304800" y="1509713"/>
            <a:ext cx="8686800" cy="1783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fi-FI" altLang="x-none" sz="2200" b="1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A. S¸ng t¹o </a:t>
            </a:r>
            <a:r>
              <a:rPr lang="en-US" altLang="fi-FI" sz="2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i-FI" altLang="x-none" sz="2200" b="1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 ¶nh bÕp löa võa thùc võa mang ý nghÜa biÓu t­îng. </a:t>
            </a:r>
            <a:endParaRPr lang="fi-FI" altLang="x-none" sz="2200" b="1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  <a:p>
            <a:pPr eaLnBrk="0" hangingPunct="0"/>
            <a:r>
              <a:rPr lang="fi-FI" altLang="x-none" sz="2200" b="1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B. </a:t>
            </a:r>
            <a:r>
              <a:rPr lang="en-US" altLang="fi-FI" sz="2200" b="1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H</a:t>
            </a:r>
            <a:r>
              <a:rPr lang="en-US" altLang="fi-FI" sz="2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ình</a:t>
            </a:r>
            <a:r>
              <a:rPr lang="fi-FI" altLang="x-none" sz="2200" b="1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 thøc vµ giäng ®iÖu phï hîp víi c¶m xóc håi t­ëng, suy ngÉm.</a:t>
            </a:r>
            <a:endParaRPr lang="fi-FI" altLang="x-none" sz="2200" b="1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  <a:p>
            <a:pPr eaLnBrk="0" hangingPunct="0"/>
            <a:r>
              <a:rPr lang="fi-FI" altLang="x-none" sz="2200" b="1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C. KÕt hîp c¸c ph­¬ng thøc biÓu ®¹t biÓu c¶m, tù sù miªu t¶ vµ nghÞ luËn.</a:t>
            </a:r>
            <a:endParaRPr lang="fi-FI" altLang="x-none" sz="2200" b="1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  <a:p>
            <a:pPr eaLnBrk="0" hangingPunct="0"/>
            <a:r>
              <a:rPr lang="fi-FI" altLang="x-none" sz="2200" b="1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D. C¶ A, B, C ®Òu ®óng.</a:t>
            </a:r>
            <a:endParaRPr lang="fi-FI" altLang="x-none" sz="2200" b="1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61452" name="Oval 61451"/>
          <p:cNvSpPr/>
          <p:nvPr/>
        </p:nvSpPr>
        <p:spPr>
          <a:xfrm>
            <a:off x="304800" y="2881313"/>
            <a:ext cx="381000" cy="3937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1453" name="Oval 61452"/>
          <p:cNvSpPr/>
          <p:nvPr/>
        </p:nvSpPr>
        <p:spPr>
          <a:xfrm>
            <a:off x="152400" y="5410200"/>
            <a:ext cx="381000" cy="3937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6" name="Content Placeholder 62465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76200" y="304800"/>
            <a:ext cx="9144000" cy="6858000"/>
          </a:xfrm>
        </p:spPr>
      </p:pic>
      <p:sp>
        <p:nvSpPr>
          <p:cNvPr id="62467" name="Text Box 62466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62468" name="Content Placeholder 62467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sp>
        <p:nvSpPr>
          <p:cNvPr id="62469" name="Rectangles 62468"/>
          <p:cNvSpPr/>
          <p:nvPr/>
        </p:nvSpPr>
        <p:spPr>
          <a:xfrm>
            <a:off x="3048000" y="76200"/>
            <a:ext cx="3443288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2470" name="Rectangles 62469"/>
          <p:cNvSpPr/>
          <p:nvPr/>
        </p:nvSpPr>
        <p:spPr>
          <a:xfrm>
            <a:off x="228600" y="1143000"/>
            <a:ext cx="5867400" cy="1552575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/>
              <a:t>2. </a:t>
            </a:r>
            <a:r>
              <a:rPr sz="2400" b="1" u="sng" err="1"/>
              <a:t>Những</a:t>
            </a:r>
            <a:r>
              <a:rPr sz="2400" b="1" u="sng"/>
              <a:t> </a:t>
            </a:r>
            <a:r>
              <a:rPr sz="2400" b="1" u="sng" err="1"/>
              <a:t>suy</a:t>
            </a:r>
            <a:r>
              <a:rPr sz="2400" b="1" u="sng"/>
              <a:t> </a:t>
            </a:r>
            <a:r>
              <a:rPr sz="2400" b="1" u="sng" err="1"/>
              <a:t>ngẫm</a:t>
            </a:r>
            <a:r>
              <a:rPr sz="2400" b="1" u="sng"/>
              <a:t> </a:t>
            </a:r>
            <a:r>
              <a:rPr sz="2400" b="1" u="sng" err="1"/>
              <a:t>của</a:t>
            </a:r>
            <a:r>
              <a:rPr sz="2400" b="1" u="sng"/>
              <a:t> </a:t>
            </a:r>
            <a:r>
              <a:rPr sz="2400" b="1" u="sng" err="1"/>
              <a:t>tác</a:t>
            </a:r>
            <a:r>
              <a:rPr sz="2400" b="1" u="sng"/>
              <a:t> </a:t>
            </a:r>
            <a:r>
              <a:rPr sz="2400" b="1" u="sng" err="1"/>
              <a:t>giả</a:t>
            </a:r>
            <a:r>
              <a:rPr sz="2400" b="1"/>
              <a:t>:</a:t>
            </a:r>
            <a:endParaRPr sz="2400" b="1"/>
          </a:p>
          <a:p>
            <a:pPr>
              <a:buChar char="-"/>
            </a:pPr>
            <a:r>
              <a:rPr sz="2400" b="1"/>
              <a:t> </a:t>
            </a:r>
            <a:r>
              <a:rPr sz="2400" b="1" err="1"/>
              <a:t>Giờ</a:t>
            </a:r>
            <a:r>
              <a:rPr sz="2400" b="1"/>
              <a:t> </a:t>
            </a:r>
            <a:r>
              <a:rPr sz="2400" b="1" err="1"/>
              <a:t>cháu</a:t>
            </a:r>
            <a:r>
              <a:rPr sz="2400" b="1"/>
              <a:t> </a:t>
            </a:r>
            <a:r>
              <a:rPr sz="2400" b="1" err="1"/>
              <a:t>đã</a:t>
            </a:r>
            <a:r>
              <a:rPr sz="2400" b="1"/>
              <a:t> </a:t>
            </a:r>
            <a:r>
              <a:rPr sz="2400" b="1" err="1"/>
              <a:t>đi</a:t>
            </a:r>
            <a:r>
              <a:rPr sz="2400" b="1"/>
              <a:t> </a:t>
            </a:r>
            <a:r>
              <a:rPr sz="2400" b="1" err="1"/>
              <a:t>xa</a:t>
            </a:r>
            <a:r>
              <a:rPr sz="2400" b="1"/>
              <a:t>….</a:t>
            </a:r>
            <a:endParaRPr sz="2400" b="1"/>
          </a:p>
          <a:p>
            <a:pPr>
              <a:buChar char="-"/>
            </a:pPr>
            <a:r>
              <a:rPr sz="2400" b="1"/>
              <a:t> </a:t>
            </a:r>
            <a:r>
              <a:rPr sz="2400" b="1" err="1"/>
              <a:t>Sớm</a:t>
            </a:r>
            <a:r>
              <a:rPr sz="2400" b="1"/>
              <a:t> </a:t>
            </a:r>
            <a:r>
              <a:rPr sz="2400" b="1" err="1"/>
              <a:t>mai</a:t>
            </a:r>
            <a:r>
              <a:rPr sz="2400" b="1"/>
              <a:t> </a:t>
            </a:r>
            <a:r>
              <a:rPr sz="2400" b="1" err="1"/>
              <a:t>này</a:t>
            </a:r>
            <a:r>
              <a:rPr sz="2400" b="1"/>
              <a:t> </a:t>
            </a:r>
            <a:r>
              <a:rPr sz="2400" b="1" err="1"/>
              <a:t>bà</a:t>
            </a:r>
            <a:r>
              <a:rPr sz="2400" b="1"/>
              <a:t> </a:t>
            </a:r>
            <a:r>
              <a:rPr sz="2400" b="1" err="1"/>
              <a:t>nhóm</a:t>
            </a:r>
            <a:r>
              <a:rPr sz="2400" b="1"/>
              <a:t> </a:t>
            </a:r>
            <a:r>
              <a:rPr sz="2400" b="1" err="1"/>
              <a:t>bếp</a:t>
            </a:r>
            <a:r>
              <a:rPr sz="2400" b="1"/>
              <a:t> </a:t>
            </a:r>
            <a:r>
              <a:rPr sz="2400" b="1" err="1"/>
              <a:t>lên</a:t>
            </a:r>
            <a:r>
              <a:rPr sz="2400" b="1"/>
              <a:t> </a:t>
            </a:r>
            <a:r>
              <a:rPr sz="2400" b="1" err="1"/>
              <a:t>chưa</a:t>
            </a:r>
            <a:r>
              <a:rPr sz="2400" b="1"/>
              <a:t>?</a:t>
            </a:r>
            <a:endParaRPr sz="2400" b="1"/>
          </a:p>
          <a:p>
            <a:r>
              <a:rPr sz="2400" b="1"/>
              <a:t>           </a:t>
            </a:r>
            <a:endParaRPr lang="pt-BR" altLang="x-none" sz="2400" b="1" dirty="0"/>
          </a:p>
        </p:txBody>
      </p:sp>
      <p:sp>
        <p:nvSpPr>
          <p:cNvPr id="62471" name="Text Box 62470"/>
          <p:cNvSpPr txBox="1"/>
          <p:nvPr/>
        </p:nvSpPr>
        <p:spPr>
          <a:xfrm>
            <a:off x="304800" y="2286000"/>
            <a:ext cx="815340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/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Lßng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kÝnh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yªu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tr©n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träng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vµ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biÕt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¬n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s©u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nÆng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cña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ch¸u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®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èi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600" b="1" err="1">
                <a:latin typeface=".VnTime" panose="020B7200000000000000" pitchFamily="34" charset="0"/>
                <a:sym typeface="Wingdings" panose="05000000000000000000" pitchFamily="2" charset="2"/>
              </a:rPr>
              <a:t>víi</a:t>
            </a:r>
            <a:r>
              <a:rPr sz="2600" b="1">
                <a:latin typeface=".VnTime" panose="020B7200000000000000" pitchFamily="34" charset="0"/>
                <a:sym typeface="Wingdings" panose="05000000000000000000" pitchFamily="2" charset="2"/>
              </a:rPr>
              <a:t> bµ.</a:t>
            </a:r>
            <a:endParaRPr sz="2600" b="1">
              <a:latin typeface=".VnTime" panose="020B7200000000000000" pitchFamily="34" charset="0"/>
              <a:sym typeface="Wingdings" panose="05000000000000000000" pitchFamily="2" charset="2"/>
            </a:endParaRPr>
          </a:p>
        </p:txBody>
      </p:sp>
      <p:sp>
        <p:nvSpPr>
          <p:cNvPr id="62472" name="Rectangles 62471"/>
          <p:cNvSpPr/>
          <p:nvPr/>
        </p:nvSpPr>
        <p:spPr>
          <a:xfrm>
            <a:off x="6172200" y="1828800"/>
            <a:ext cx="2209800" cy="457200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 err="1"/>
              <a:t>Câu</a:t>
            </a:r>
            <a:r>
              <a:rPr sz="2400" b="1"/>
              <a:t> </a:t>
            </a:r>
            <a:r>
              <a:rPr sz="2400" b="1" err="1"/>
              <a:t>hỏi</a:t>
            </a:r>
            <a:r>
              <a:rPr sz="2400" b="1"/>
              <a:t> </a:t>
            </a:r>
            <a:r>
              <a:rPr sz="2400" b="1" err="1"/>
              <a:t>tu</a:t>
            </a:r>
            <a:r>
              <a:rPr sz="2400" b="1"/>
              <a:t> </a:t>
            </a:r>
            <a:r>
              <a:rPr sz="2400" b="1" err="1"/>
              <a:t>từ</a:t>
            </a:r>
            <a:endParaRPr lang="pt-BR" altLang="x-none" sz="2400" b="1" dirty="0"/>
          </a:p>
        </p:txBody>
      </p:sp>
      <p:sp>
        <p:nvSpPr>
          <p:cNvPr id="62473" name="Straight Connector 62472"/>
          <p:cNvSpPr/>
          <p:nvPr/>
        </p:nvSpPr>
        <p:spPr>
          <a:xfrm>
            <a:off x="6324600" y="2209800"/>
            <a:ext cx="1828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2474" name="Text Box 62473"/>
          <p:cNvSpPr txBox="1"/>
          <p:nvPr/>
        </p:nvSpPr>
        <p:spPr>
          <a:xfrm>
            <a:off x="228600" y="3124200"/>
            <a:ext cx="3581400" cy="10048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2400" b="1"/>
              <a:t>III. </a:t>
            </a:r>
            <a:r>
              <a:rPr sz="2400" b="1" u="sng" err="1"/>
              <a:t>Tổng</a:t>
            </a:r>
            <a:r>
              <a:rPr sz="2400" b="1" u="sng"/>
              <a:t> </a:t>
            </a:r>
            <a:r>
              <a:rPr sz="2400" b="1" u="sng" err="1"/>
              <a:t>kết</a:t>
            </a:r>
            <a:r>
              <a:rPr sz="2400" b="1"/>
              <a:t>:</a:t>
            </a:r>
            <a:endParaRPr sz="2400" b="1"/>
          </a:p>
          <a:p>
            <a:pPr eaLnBrk="0" hangingPunct="0">
              <a:spcBef>
                <a:spcPct val="50000"/>
              </a:spcBef>
            </a:pPr>
            <a:r>
              <a:rPr sz="2400" b="1" err="1"/>
              <a:t>Ghi</a:t>
            </a:r>
            <a:r>
              <a:rPr sz="2400" b="1"/>
              <a:t> </a:t>
            </a:r>
            <a:r>
              <a:rPr sz="2400" b="1" err="1"/>
              <a:t>nhớ</a:t>
            </a:r>
            <a:r>
              <a:rPr sz="2400" b="1"/>
              <a:t>: Sgk/146</a:t>
            </a:r>
            <a:endParaRPr sz="2400" b="1"/>
          </a:p>
        </p:txBody>
      </p:sp>
      <p:sp>
        <p:nvSpPr>
          <p:cNvPr id="62475" name="Text Box 62474"/>
          <p:cNvSpPr txBox="1"/>
          <p:nvPr/>
        </p:nvSpPr>
        <p:spPr>
          <a:xfrm>
            <a:off x="304800" y="4191000"/>
            <a:ext cx="84582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>
                <a:latin typeface=".VnTime" panose="020B7200000000000000" pitchFamily="34" charset="0"/>
              </a:rPr>
              <a:t>IV. </a:t>
            </a:r>
            <a:r>
              <a:rPr sz="2800" b="1" u="sng" err="1">
                <a:latin typeface=".VnTime" panose="020B7200000000000000" pitchFamily="34" charset="0"/>
              </a:rPr>
              <a:t>Luyện</a:t>
            </a:r>
            <a:r>
              <a:rPr sz="2800" b="1" u="sng">
                <a:latin typeface=".VnTime" panose="020B7200000000000000" pitchFamily="34" charset="0"/>
              </a:rPr>
              <a:t> </a:t>
            </a:r>
            <a:r>
              <a:rPr sz="2800" b="1" u="sng" err="1">
                <a:latin typeface=".VnTime" panose="020B7200000000000000" pitchFamily="34" charset="0"/>
              </a:rPr>
              <a:t>tập</a:t>
            </a:r>
            <a:r>
              <a:rPr sz="2800" b="1">
                <a:latin typeface=".VnTime" panose="020B7200000000000000" pitchFamily="34" charset="0"/>
              </a:rPr>
              <a:t>:</a:t>
            </a:r>
            <a:endParaRPr sz="2800" b="1"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sz="2800" b="1" err="1">
                <a:latin typeface=".VnTime" panose="020B7200000000000000" pitchFamily="34" charset="0"/>
              </a:rPr>
              <a:t>H·y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thö</a:t>
            </a:r>
            <a:r>
              <a:rPr sz="2800" b="1">
                <a:latin typeface=".VnTime" panose="020B7200000000000000" pitchFamily="34" charset="0"/>
              </a:rPr>
              <a:t> ®</a:t>
            </a:r>
            <a:r>
              <a:rPr sz="2800" b="1" err="1">
                <a:latin typeface=".VnTime" panose="020B7200000000000000" pitchFamily="34" charset="0"/>
              </a:rPr>
              <a:t>Æt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mét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nhan</a:t>
            </a:r>
            <a:r>
              <a:rPr sz="2800" b="1">
                <a:latin typeface=".VnTime" panose="020B7200000000000000" pitchFamily="34" charset="0"/>
              </a:rPr>
              <a:t> ®Ò </a:t>
            </a:r>
            <a:r>
              <a:rPr sz="2800" b="1" err="1">
                <a:latin typeface=".VnTime" panose="020B7200000000000000" pitchFamily="34" charset="0"/>
              </a:rPr>
              <a:t>kh¸c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cho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bµi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th</a:t>
            </a:r>
            <a:r>
              <a:rPr sz="2800" b="1">
                <a:latin typeface=".VnTime" panose="020B7200000000000000" pitchFamily="34" charset="0"/>
              </a:rPr>
              <a:t>¬ vµ ®­a </a:t>
            </a:r>
            <a:r>
              <a:rPr sz="2800" b="1" err="1">
                <a:latin typeface=".VnTime" panose="020B7200000000000000" pitchFamily="34" charset="0"/>
              </a:rPr>
              <a:t>ra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nhËn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xÐt</a:t>
            </a:r>
            <a:r>
              <a:rPr sz="2800" b="1">
                <a:latin typeface=".VnTime" panose="020B7200000000000000" pitchFamily="34" charset="0"/>
              </a:rPr>
              <a:t> so </a:t>
            </a:r>
            <a:r>
              <a:rPr sz="2800" b="1" err="1">
                <a:latin typeface=".VnTime" panose="020B7200000000000000" pitchFamily="34" charset="0"/>
              </a:rPr>
              <a:t>s¸nh</a:t>
            </a:r>
            <a:r>
              <a:rPr sz="2800" b="1">
                <a:latin typeface=".VnTime" panose="020B7200000000000000" pitchFamily="34" charset="0"/>
              </a:rPr>
              <a:t>.</a:t>
            </a:r>
            <a:endParaRPr sz="2800" b="1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charRg st="1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74">
                                            <p:txEl>
                                              <p:charRg st="1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74">
                                            <p:txEl>
                                              <p:charRg st="1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74">
                                            <p:txEl>
                                              <p:charRg st="1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0" name="Picture 63489" descr="BACK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76200"/>
            <a:ext cx="3475038" cy="2563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1" name="Rectangles 63490"/>
          <p:cNvSpPr/>
          <p:nvPr/>
        </p:nvSpPr>
        <p:spPr>
          <a:xfrm>
            <a:off x="457200" y="1295400"/>
            <a:ext cx="26670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b="1" i="1">
                <a:solidFill>
                  <a:srgbClr val="F31B59"/>
                </a:solidFill>
                <a:latin typeface=".VnTimeH" panose="020B7200000000000000" pitchFamily="34" charset="0"/>
              </a:rPr>
              <a:t>VÒ </a:t>
            </a:r>
            <a:r>
              <a:rPr b="1" i="1" err="1">
                <a:solidFill>
                  <a:srgbClr val="F31B59"/>
                </a:solidFill>
                <a:latin typeface=".VnTimeH" panose="020B7200000000000000" pitchFamily="34" charset="0"/>
              </a:rPr>
              <a:t>nh</a:t>
            </a:r>
            <a:r>
              <a:rPr b="1" i="1">
                <a:solidFill>
                  <a:srgbClr val="F31B59"/>
                </a:solidFill>
                <a:latin typeface=".VnTimeH" panose="020B7200000000000000" pitchFamily="34" charset="0"/>
              </a:rPr>
              <a:t>µ</a:t>
            </a:r>
            <a:endParaRPr b="1" i="1">
              <a:solidFill>
                <a:srgbClr val="F31B59"/>
              </a:solidFill>
              <a:latin typeface=".VnTimeH" panose="020B7200000000000000" pitchFamily="34" charset="0"/>
            </a:endParaRPr>
          </a:p>
        </p:txBody>
      </p:sp>
      <p:pic>
        <p:nvPicPr>
          <p:cNvPr id="63492" name="Picture 63491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2819400"/>
            <a:ext cx="1295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63492" descr="BACK0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-190500"/>
            <a:ext cx="7086600" cy="6781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3494" name="Rectangles 63493"/>
          <p:cNvSpPr/>
          <p:nvPr/>
        </p:nvSpPr>
        <p:spPr>
          <a:xfrm>
            <a:off x="3962400" y="1600200"/>
            <a:ext cx="4800600" cy="3082925"/>
          </a:xfrm>
          <a:prstGeom prst="rect">
            <a:avLst/>
          </a:prstGeom>
          <a:noFill/>
          <a:ln w="9525">
            <a:noFill/>
          </a:ln>
          <a:scene3d>
            <a:camera prst="legacyPerspectiveTopRight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spAutoFit/>
            <a:flatTx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sz="2800" b="1" err="1">
                <a:latin typeface=".VnArabia" pitchFamily="34" charset="0"/>
                <a:sym typeface="Wingdings" panose="05000000000000000000" pitchFamily="2" charset="2"/>
              </a:rPr>
              <a:t>H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ọc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thuộc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lòng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nắm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endParaRPr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khổ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“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Ánh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800" b="1" err="1">
                <a:latin typeface="Times New Roman" panose="02020603050405020304" pitchFamily="18" charset="0"/>
                <a:sym typeface="Wingdings" panose="05000000000000000000" pitchFamily="2" charset="2"/>
              </a:rPr>
              <a:t>trăng</a:t>
            </a:r>
            <a:r>
              <a:rPr sz="2800" b="1">
                <a:latin typeface="Times New Roman" panose="02020603050405020304" pitchFamily="18" charset="0"/>
                <a:sym typeface="Wingdings" panose="05000000000000000000" pitchFamily="2" charset="2"/>
              </a:rPr>
              <a:t>”. </a:t>
            </a:r>
            <a:endParaRPr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4" descr="banh viet gioi thieu tap tho moi cua mi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899160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Text Box 6"/>
          <p:cNvSpPr txBox="1"/>
          <p:nvPr/>
        </p:nvSpPr>
        <p:spPr>
          <a:xfrm>
            <a:off x="304800" y="6248400"/>
            <a:ext cx="8839200" cy="4667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vi-VN" altLang="x-none" sz="2400" b="1" dirty="0">
                <a:cs typeface="Arial" panose="020B0604020202020204" pitchFamily="34" charset="0"/>
              </a:rPr>
              <a:t>Nh</a:t>
            </a:r>
            <a:r>
              <a:rPr sz="2400" b="1" err="1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x-none" sz="2400" b="1" dirty="0">
                <a:cs typeface="Arial" panose="020B0604020202020204" pitchFamily="34" charset="0"/>
              </a:rPr>
              <a:t> th</a:t>
            </a:r>
            <a:r>
              <a:rPr sz="2400" b="1">
                <a:cs typeface="Arial" panose="020B0604020202020204" pitchFamily="34" charset="0"/>
              </a:rPr>
              <a:t>ơ</a:t>
            </a:r>
            <a:r>
              <a:rPr lang="vi-VN" altLang="x-none" sz="2400" b="1" dirty="0">
                <a:cs typeface="Arial" panose="020B0604020202020204" pitchFamily="34" charset="0"/>
              </a:rPr>
              <a:t> B</a:t>
            </a:r>
            <a:r>
              <a:rPr sz="2400" b="1" err="1">
                <a:cs typeface="Arial" panose="020B0604020202020204" pitchFamily="34" charset="0"/>
              </a:rPr>
              <a:t>ằng</a:t>
            </a:r>
            <a:r>
              <a:rPr lang="vi-VN" altLang="x-none" sz="2400" b="1" dirty="0">
                <a:cs typeface="Arial" panose="020B0604020202020204" pitchFamily="34" charset="0"/>
              </a:rPr>
              <a:t> Vi</a:t>
            </a:r>
            <a:r>
              <a:rPr sz="2400" b="1" err="1">
                <a:cs typeface="Arial" panose="020B0604020202020204" pitchFamily="34" charset="0"/>
              </a:rPr>
              <a:t>ệt</a:t>
            </a:r>
            <a:r>
              <a:rPr lang="vi-VN" altLang="x-none" sz="2400" b="1" dirty="0">
                <a:cs typeface="Arial" panose="020B0604020202020204" pitchFamily="34" charset="0"/>
              </a:rPr>
              <a:t> </a:t>
            </a:r>
            <a:r>
              <a:rPr sz="2400" b="1">
                <a:cs typeface="Arial" panose="020B0604020202020204" pitchFamily="34" charset="0"/>
              </a:rPr>
              <a:t>đ</a:t>
            </a:r>
            <a:r>
              <a:rPr lang="vi-VN" altLang="x-none" sz="2400" b="1" dirty="0">
                <a:cs typeface="Arial" panose="020B0604020202020204" pitchFamily="34" charset="0"/>
              </a:rPr>
              <a:t>ang gi</a:t>
            </a:r>
            <a:r>
              <a:rPr sz="2400" b="1" err="1">
                <a:cs typeface="Arial" panose="020B0604020202020204" pitchFamily="34" charset="0"/>
              </a:rPr>
              <a:t>ới</a:t>
            </a:r>
            <a:r>
              <a:rPr lang="vi-VN" altLang="x-none" sz="2400" b="1" dirty="0">
                <a:cs typeface="Arial" panose="020B0604020202020204" pitchFamily="34" charset="0"/>
              </a:rPr>
              <a:t> thi</a:t>
            </a:r>
            <a:r>
              <a:rPr sz="2400" b="1" err="1">
                <a:cs typeface="Arial" panose="020B0604020202020204" pitchFamily="34" charset="0"/>
              </a:rPr>
              <a:t>ệu</a:t>
            </a:r>
            <a:r>
              <a:rPr lang="vi-VN" altLang="x-none" sz="2400" b="1" dirty="0">
                <a:cs typeface="Arial" panose="020B0604020202020204" pitchFamily="34" charset="0"/>
              </a:rPr>
              <a:t> t</a:t>
            </a:r>
            <a:r>
              <a:rPr sz="2400" b="1" err="1">
                <a:cs typeface="Arial" panose="020B0604020202020204" pitchFamily="34" charset="0"/>
              </a:rPr>
              <a:t>ập</a:t>
            </a:r>
            <a:r>
              <a:rPr lang="vi-VN" altLang="x-none" sz="2400" b="1" dirty="0">
                <a:cs typeface="Arial" panose="020B0604020202020204" pitchFamily="34" charset="0"/>
              </a:rPr>
              <a:t> th</a:t>
            </a:r>
            <a:r>
              <a:rPr sz="2400" b="1">
                <a:cs typeface="Arial" panose="020B0604020202020204" pitchFamily="34" charset="0"/>
              </a:rPr>
              <a:t>ơ</a:t>
            </a:r>
            <a:r>
              <a:rPr lang="vi-VN" altLang="x-none" sz="2400" b="1" dirty="0">
                <a:cs typeface="Arial" panose="020B0604020202020204" pitchFamily="34" charset="0"/>
              </a:rPr>
              <a:t> m</a:t>
            </a:r>
            <a:r>
              <a:rPr sz="2400" b="1" err="1">
                <a:cs typeface="Arial" panose="020B0604020202020204" pitchFamily="34" charset="0"/>
              </a:rPr>
              <a:t>ới</a:t>
            </a:r>
            <a:r>
              <a:rPr lang="vi-VN" altLang="x-none" sz="2400" b="1" dirty="0">
                <a:cs typeface="Arial" panose="020B0604020202020204" pitchFamily="34" charset="0"/>
              </a:rPr>
              <a:t> c</a:t>
            </a:r>
            <a:r>
              <a:rPr sz="2400" b="1" err="1">
                <a:cs typeface="Arial" panose="020B0604020202020204" pitchFamily="34" charset="0"/>
              </a:rPr>
              <a:t>ủa</a:t>
            </a:r>
            <a:r>
              <a:rPr lang="vi-VN" altLang="x-none" sz="2400" b="1" dirty="0">
                <a:cs typeface="Arial" panose="020B0604020202020204" pitchFamily="34" charset="0"/>
              </a:rPr>
              <a:t> m</a:t>
            </a:r>
            <a:r>
              <a:rPr sz="2400" b="1" err="1">
                <a:cs typeface="Arial" panose="020B0604020202020204" pitchFamily="34" charset="0"/>
              </a:rPr>
              <a:t>ình</a:t>
            </a:r>
            <a:endParaRPr sz="2400" b="1"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Content Placeholder 49153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9155" name="Text Box 49154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49156" name="Content Placeholder 49155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sp>
        <p:nvSpPr>
          <p:cNvPr id="49157" name="Rectangles 49156"/>
          <p:cNvSpPr/>
          <p:nvPr/>
        </p:nvSpPr>
        <p:spPr>
          <a:xfrm>
            <a:off x="3048000" y="228600"/>
            <a:ext cx="3443288" cy="9953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9158" name="Rectangles 49157"/>
          <p:cNvSpPr/>
          <p:nvPr/>
        </p:nvSpPr>
        <p:spPr>
          <a:xfrm>
            <a:off x="457200" y="1143000"/>
            <a:ext cx="4343400" cy="3784600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>
                <a:cs typeface="Arial" panose="020B0604020202020204" pitchFamily="34" charset="0"/>
              </a:rPr>
              <a:t>I. </a:t>
            </a:r>
            <a:r>
              <a:rPr sz="2400" b="1" u="sng" err="1">
                <a:cs typeface="Arial" panose="020B0604020202020204" pitchFamily="34" charset="0"/>
              </a:rPr>
              <a:t>Đọc</a:t>
            </a:r>
            <a:r>
              <a:rPr sz="2400" b="1" u="sng">
                <a:cs typeface="Arial" panose="020B0604020202020204" pitchFamily="34" charset="0"/>
              </a:rPr>
              <a:t> – </a:t>
            </a:r>
            <a:r>
              <a:rPr sz="2400" b="1" u="sng" err="1">
                <a:cs typeface="Arial" panose="020B0604020202020204" pitchFamily="34" charset="0"/>
              </a:rPr>
              <a:t>Tìm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hiểu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chú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thích</a:t>
            </a:r>
            <a:r>
              <a:rPr sz="2400" b="1" u="sng">
                <a:cs typeface="Arial" panose="020B0604020202020204" pitchFamily="34" charset="0"/>
              </a:rPr>
              <a:t>:</a:t>
            </a:r>
            <a:endParaRPr sz="2400" b="1" u="sng">
              <a:cs typeface="Arial" panose="020B0604020202020204" pitchFamily="34" charset="0"/>
            </a:endParaRPr>
          </a:p>
          <a:p>
            <a:r>
              <a:rPr sz="2400" b="1">
                <a:cs typeface="Arial" panose="020B0604020202020204" pitchFamily="34" charset="0"/>
              </a:rPr>
              <a:t>  1. </a:t>
            </a:r>
            <a:r>
              <a:rPr sz="2400" b="1" u="sng" err="1">
                <a:cs typeface="Arial" panose="020B0604020202020204" pitchFamily="34" charset="0"/>
              </a:rPr>
              <a:t>T</a:t>
            </a:r>
            <a:r>
              <a:rPr sz="2400" b="1" u="sng" err="1"/>
              <a:t>ác</a:t>
            </a:r>
            <a:r>
              <a:rPr sz="2400" b="1" u="sng"/>
              <a:t> </a:t>
            </a:r>
            <a:r>
              <a:rPr sz="2400" b="1" u="sng" err="1"/>
              <a:t>giả</a:t>
            </a:r>
            <a:r>
              <a:rPr sz="2400" b="1"/>
              <a:t> :</a:t>
            </a:r>
            <a:r>
              <a:rPr sz="2400" b="1" u="sng"/>
              <a:t> </a:t>
            </a:r>
            <a:endParaRPr sz="2400" b="1" u="sng"/>
          </a:p>
          <a:p>
            <a:pPr>
              <a:buChar char="-"/>
            </a:pPr>
            <a:r>
              <a:rPr lang="en-US" altLang="pt-BR" sz="2400" b="1" dirty="0">
                <a:sym typeface="+mn-ea"/>
              </a:rPr>
              <a:t> Bằng Việt s</a:t>
            </a:r>
            <a:r>
              <a:rPr sz="2400" b="1" err="1"/>
              <a:t>inh</a:t>
            </a:r>
            <a:r>
              <a:rPr sz="2400" b="1"/>
              <a:t> </a:t>
            </a:r>
            <a:r>
              <a:rPr sz="2400" b="1" err="1"/>
              <a:t>năm</a:t>
            </a:r>
            <a:r>
              <a:rPr sz="2400" b="1"/>
              <a:t> 1941 – </a:t>
            </a:r>
            <a:r>
              <a:rPr sz="2400" b="1" err="1"/>
              <a:t>Thạch</a:t>
            </a:r>
            <a:r>
              <a:rPr sz="2400" b="1"/>
              <a:t> </a:t>
            </a:r>
            <a:r>
              <a:rPr sz="2400" b="1" err="1"/>
              <a:t>Thất</a:t>
            </a:r>
            <a:r>
              <a:rPr sz="2400" b="1"/>
              <a:t> - </a:t>
            </a:r>
            <a:r>
              <a:rPr sz="2400" b="1" err="1"/>
              <a:t>H</a:t>
            </a:r>
            <a:r>
              <a:rPr sz="2400" b="1" err="1">
                <a:latin typeface="Arial" panose="020B0604020202020204" pitchFamily="34" charset="0"/>
              </a:rPr>
              <a:t>à</a:t>
            </a:r>
            <a:r>
              <a:rPr sz="2400" b="1"/>
              <a:t> </a:t>
            </a:r>
            <a:r>
              <a:rPr sz="2400" b="1" err="1"/>
              <a:t>Tây</a:t>
            </a:r>
            <a:r>
              <a:rPr sz="2400" b="1"/>
              <a:t> </a:t>
            </a:r>
            <a:endParaRPr sz="2400" b="1"/>
          </a:p>
          <a:p>
            <a:r>
              <a:rPr sz="2400" b="1"/>
              <a:t>- </a:t>
            </a:r>
            <a:r>
              <a:rPr sz="2400" b="1" err="1"/>
              <a:t>Thuộc</a:t>
            </a:r>
            <a:r>
              <a:rPr sz="2400" b="1"/>
              <a:t> </a:t>
            </a:r>
            <a:r>
              <a:rPr sz="2400" b="1" err="1"/>
              <a:t>thế</a:t>
            </a:r>
            <a:r>
              <a:rPr sz="2400" b="1"/>
              <a:t> </a:t>
            </a:r>
            <a:r>
              <a:rPr sz="2400" b="1" err="1"/>
              <a:t>hệ</a:t>
            </a:r>
            <a:r>
              <a:rPr sz="2400" b="1"/>
              <a:t> </a:t>
            </a:r>
            <a:r>
              <a:rPr sz="2400" b="1" err="1"/>
              <a:t>các</a:t>
            </a:r>
            <a:r>
              <a:rPr sz="2400" b="1"/>
              <a:t> </a:t>
            </a:r>
            <a:r>
              <a:rPr sz="2400" b="1" err="1"/>
              <a:t>nh</a:t>
            </a:r>
            <a:r>
              <a:rPr sz="2400" b="1" err="1">
                <a:latin typeface="Arial" panose="020B0604020202020204" pitchFamily="34" charset="0"/>
              </a:rPr>
              <a:t>à</a:t>
            </a:r>
            <a:r>
              <a:rPr sz="2400" b="1"/>
              <a:t> </a:t>
            </a:r>
            <a:r>
              <a:rPr sz="2400" b="1" err="1"/>
              <a:t>thơ</a:t>
            </a:r>
            <a:r>
              <a:rPr sz="2400" b="1"/>
              <a:t> </a:t>
            </a:r>
            <a:r>
              <a:rPr sz="2400" b="1" err="1"/>
              <a:t>trưởng</a:t>
            </a:r>
            <a:r>
              <a:rPr sz="2400" b="1"/>
              <a:t> </a:t>
            </a:r>
            <a:r>
              <a:rPr sz="2400" b="1" err="1"/>
              <a:t>th</a:t>
            </a:r>
            <a:r>
              <a:rPr sz="2400" b="1" err="1">
                <a:latin typeface="Arial" panose="020B0604020202020204" pitchFamily="34" charset="0"/>
              </a:rPr>
              <a:t>à</a:t>
            </a:r>
            <a:r>
              <a:rPr sz="2400" b="1" err="1"/>
              <a:t>nh</a:t>
            </a:r>
            <a:r>
              <a:rPr sz="2400" b="1"/>
              <a:t> </a:t>
            </a:r>
            <a:r>
              <a:rPr sz="2400" b="1" err="1"/>
              <a:t>trong</a:t>
            </a:r>
            <a:r>
              <a:rPr sz="2400" b="1"/>
              <a:t> </a:t>
            </a:r>
            <a:r>
              <a:rPr sz="2400" b="1" err="1"/>
              <a:t>kháng</a:t>
            </a:r>
            <a:r>
              <a:rPr sz="2400" b="1"/>
              <a:t> </a:t>
            </a:r>
            <a:r>
              <a:rPr sz="2400" b="1" err="1"/>
              <a:t>chiến</a:t>
            </a:r>
            <a:r>
              <a:rPr sz="2400" b="1"/>
              <a:t> </a:t>
            </a:r>
            <a:r>
              <a:rPr sz="2400" b="1" err="1"/>
              <a:t>chống</a:t>
            </a:r>
            <a:r>
              <a:rPr sz="2400" b="1"/>
              <a:t> </a:t>
            </a:r>
            <a:r>
              <a:rPr sz="2400" b="1" err="1"/>
              <a:t>Mĩ</a:t>
            </a:r>
            <a:endParaRPr sz="2400" b="1">
              <a:cs typeface="Arial" panose="020B0604020202020204" pitchFamily="34" charset="0"/>
            </a:endParaRPr>
          </a:p>
          <a:p>
            <a:pPr>
              <a:buChar char="-"/>
            </a:pPr>
            <a:r>
              <a:rPr lang="pt-BR" altLang="x-none" sz="2400" b="1" dirty="0"/>
              <a:t> Phong cách thơ : </a:t>
            </a:r>
            <a:r>
              <a:rPr sz="2400" b="1" dirty="0"/>
              <a:t>trầm</a:t>
            </a:r>
            <a:r>
              <a:rPr sz="2400" b="1"/>
              <a:t> </a:t>
            </a:r>
            <a:r>
              <a:rPr sz="2400" b="1" err="1"/>
              <a:t>lắng</a:t>
            </a:r>
            <a:r>
              <a:rPr sz="2400" b="1"/>
              <a:t> </a:t>
            </a:r>
            <a:r>
              <a:rPr sz="2400" b="1" err="1"/>
              <a:t>suy</a:t>
            </a:r>
            <a:r>
              <a:rPr sz="2400" b="1"/>
              <a:t> </a:t>
            </a:r>
            <a:r>
              <a:rPr sz="2400" b="1" err="1"/>
              <a:t>tư</a:t>
            </a:r>
            <a:r>
              <a:rPr sz="2400" b="1"/>
              <a:t>, </a:t>
            </a:r>
            <a:r>
              <a:rPr sz="2400" b="1" err="1"/>
              <a:t>mượt</a:t>
            </a:r>
            <a:r>
              <a:rPr sz="2400" b="1"/>
              <a:t> </a:t>
            </a:r>
            <a:r>
              <a:rPr sz="2400" b="1" err="1"/>
              <a:t>m</a:t>
            </a:r>
            <a:r>
              <a:rPr sz="2400" b="1" err="1">
                <a:latin typeface="Arial" panose="020B0604020202020204" pitchFamily="34" charset="0"/>
              </a:rPr>
              <a:t>à</a:t>
            </a:r>
            <a:r>
              <a:rPr sz="2400" b="1"/>
              <a:t> </a:t>
            </a:r>
            <a:r>
              <a:rPr sz="2400" b="1" err="1"/>
              <a:t>trong</a:t>
            </a:r>
            <a:r>
              <a:rPr sz="2400" b="1"/>
              <a:t> </a:t>
            </a:r>
            <a:r>
              <a:rPr sz="2400" b="1" err="1"/>
              <a:t>sáng</a:t>
            </a:r>
            <a:r>
              <a:rPr sz="2400" b="1"/>
              <a:t>.</a:t>
            </a:r>
            <a:r>
              <a:rPr lang="en-SG" altLang="x-none" sz="2400" b="1"/>
              <a:t> </a:t>
            </a:r>
            <a:endParaRPr lang="pt-BR" altLang="x-none" sz="2400" b="1" dirty="0"/>
          </a:p>
          <a:p>
            <a:pPr>
              <a:buChar char="-"/>
            </a:pPr>
            <a:endParaRPr lang="pt-BR" altLang="x-none" sz="2400" b="1" dirty="0"/>
          </a:p>
        </p:txBody>
      </p:sp>
      <p:pic>
        <p:nvPicPr>
          <p:cNvPr id="49159" name="Picture 49158" descr="IMG_4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71600"/>
            <a:ext cx="396240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60" name="Straight Connector 49159"/>
          <p:cNvSpPr/>
          <p:nvPr/>
        </p:nvSpPr>
        <p:spPr>
          <a:xfrm>
            <a:off x="4724400" y="1295400"/>
            <a:ext cx="0" cy="5029200"/>
          </a:xfrm>
          <a:prstGeom prst="line">
            <a:avLst/>
          </a:prstGeom>
          <a:ln w="76200" cap="flat" cmpd="tri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charRg st="4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8">
                                            <p:txEl>
                                              <p:charRg st="45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charRg st="83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158">
                                            <p:txEl>
                                              <p:charRg st="83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charRg st="150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158">
                                            <p:txEl>
                                              <p:charRg st="150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Content Placeholder 50177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0179" name="Text Box 50178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50180" name="Content Placeholder 50179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sp>
        <p:nvSpPr>
          <p:cNvPr id="50181" name="Rectangles 50180"/>
          <p:cNvSpPr/>
          <p:nvPr/>
        </p:nvSpPr>
        <p:spPr>
          <a:xfrm>
            <a:off x="3048000" y="228600"/>
            <a:ext cx="3443288" cy="9953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0182" name="Rectangles 50181"/>
          <p:cNvSpPr/>
          <p:nvPr/>
        </p:nvSpPr>
        <p:spPr>
          <a:xfrm>
            <a:off x="457200" y="1143000"/>
            <a:ext cx="4343400" cy="5262245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>
                <a:cs typeface="Arial" panose="020B0604020202020204" pitchFamily="34" charset="0"/>
              </a:rPr>
              <a:t>I. </a:t>
            </a:r>
            <a:r>
              <a:rPr sz="2400" b="1" u="sng" err="1">
                <a:cs typeface="Arial" panose="020B0604020202020204" pitchFamily="34" charset="0"/>
              </a:rPr>
              <a:t>Đọc</a:t>
            </a:r>
            <a:r>
              <a:rPr sz="2400" b="1" u="sng">
                <a:cs typeface="Arial" panose="020B0604020202020204" pitchFamily="34" charset="0"/>
              </a:rPr>
              <a:t> – </a:t>
            </a:r>
            <a:r>
              <a:rPr sz="2400" b="1" u="sng" err="1">
                <a:cs typeface="Arial" panose="020B0604020202020204" pitchFamily="34" charset="0"/>
              </a:rPr>
              <a:t>Tìm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hiểu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chú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thích</a:t>
            </a:r>
            <a:r>
              <a:rPr sz="2400" b="1" u="sng">
                <a:cs typeface="Arial" panose="020B0604020202020204" pitchFamily="34" charset="0"/>
              </a:rPr>
              <a:t>:</a:t>
            </a:r>
            <a:endParaRPr sz="2400" b="1" u="sng">
              <a:cs typeface="Arial" panose="020B0604020202020204" pitchFamily="34" charset="0"/>
            </a:endParaRPr>
          </a:p>
          <a:p>
            <a:r>
              <a:rPr sz="2400" b="1">
                <a:cs typeface="Arial" panose="020B0604020202020204" pitchFamily="34" charset="0"/>
              </a:rPr>
              <a:t> </a:t>
            </a:r>
            <a:r>
              <a:rPr lang="pt-BR" altLang="x-none" sz="2400" b="1" u="sng" dirty="0"/>
              <a:t>2. Tác phẩm :</a:t>
            </a:r>
            <a:r>
              <a:rPr lang="pt-BR" altLang="x-none" sz="2400" b="1" dirty="0"/>
              <a:t> </a:t>
            </a:r>
            <a:endParaRPr lang="pt-BR" altLang="x-none" sz="2400" b="1" dirty="0"/>
          </a:p>
          <a:p>
            <a:r>
              <a:rPr lang="pt-BR" altLang="x-none" sz="2400" b="1" dirty="0"/>
              <a:t>* Tác phẩm chính:</a:t>
            </a:r>
            <a:endParaRPr lang="pt-BR" altLang="x-none" sz="2400" b="1" dirty="0"/>
          </a:p>
          <a:p>
            <a:r>
              <a:rPr lang="pt-BR" altLang="x-none" sz="2400" b="1" dirty="0"/>
              <a:t> -  Hương cây - Bếp lửa .</a:t>
            </a:r>
            <a:endParaRPr lang="pt-BR" altLang="x-none" sz="2400" b="1" dirty="0"/>
          </a:p>
          <a:p>
            <a:r>
              <a:rPr lang="pt-BR" altLang="x-none" sz="2400" b="1" dirty="0"/>
              <a:t> -  Bếp lửa khoảng trời.</a:t>
            </a:r>
            <a:endParaRPr lang="pt-BR" altLang="x-none" sz="2400" b="1" dirty="0"/>
          </a:p>
          <a:p>
            <a:r>
              <a:rPr lang="pt-BR" altLang="x-none" sz="2400" b="1" dirty="0"/>
              <a:t> -  Phía nửa mặt trăng chìm.</a:t>
            </a:r>
            <a:endParaRPr lang="pt-BR" altLang="x-none" sz="2400" b="1" dirty="0"/>
          </a:p>
          <a:p>
            <a:r>
              <a:rPr sz="2400" b="1"/>
              <a:t>* “</a:t>
            </a:r>
            <a:r>
              <a:rPr sz="2400" b="1" err="1"/>
              <a:t>Bếp</a:t>
            </a:r>
            <a:r>
              <a:rPr sz="2400" b="1"/>
              <a:t> </a:t>
            </a:r>
            <a:r>
              <a:rPr sz="2400" b="1" err="1"/>
              <a:t>lửa</a:t>
            </a:r>
            <a:r>
              <a:rPr sz="2400" b="1"/>
              <a:t>” </a:t>
            </a:r>
            <a:r>
              <a:rPr sz="2400" b="1" err="1"/>
              <a:t>sáng</a:t>
            </a:r>
            <a:r>
              <a:rPr sz="2400" b="1"/>
              <a:t> </a:t>
            </a:r>
            <a:r>
              <a:rPr sz="2400" b="1" err="1"/>
              <a:t>tác</a:t>
            </a:r>
            <a:r>
              <a:rPr sz="2400" b="1"/>
              <a:t> </a:t>
            </a:r>
            <a:r>
              <a:rPr sz="2400" b="1" err="1"/>
              <a:t>năm</a:t>
            </a:r>
            <a:r>
              <a:rPr sz="2400" b="1"/>
              <a:t> 1963, </a:t>
            </a:r>
            <a:r>
              <a:rPr sz="2400" b="1" err="1"/>
              <a:t>khi</a:t>
            </a:r>
            <a:r>
              <a:rPr sz="2400" b="1"/>
              <a:t> </a:t>
            </a:r>
            <a:r>
              <a:rPr sz="2400" b="1" err="1"/>
              <a:t>đó</a:t>
            </a:r>
            <a:r>
              <a:rPr sz="2400" b="1"/>
              <a:t> </a:t>
            </a:r>
            <a:r>
              <a:rPr sz="2400" b="1" err="1"/>
              <a:t>tác</a:t>
            </a:r>
            <a:r>
              <a:rPr sz="2400" b="1"/>
              <a:t> </a:t>
            </a:r>
            <a:r>
              <a:rPr sz="2400" b="1" err="1"/>
              <a:t>giả</a:t>
            </a:r>
            <a:r>
              <a:rPr sz="2400" b="1"/>
              <a:t> </a:t>
            </a:r>
            <a:r>
              <a:rPr sz="2400" b="1" err="1"/>
              <a:t>đang</a:t>
            </a:r>
            <a:r>
              <a:rPr sz="2400" b="1"/>
              <a:t> </a:t>
            </a:r>
            <a:r>
              <a:rPr sz="2400" b="1" err="1"/>
              <a:t>là</a:t>
            </a:r>
            <a:r>
              <a:rPr sz="2400" b="1"/>
              <a:t> </a:t>
            </a:r>
            <a:r>
              <a:rPr sz="2400" b="1" err="1"/>
              <a:t>sinh</a:t>
            </a:r>
            <a:r>
              <a:rPr sz="2400" b="1"/>
              <a:t> </a:t>
            </a:r>
            <a:r>
              <a:rPr sz="2400" b="1" err="1"/>
              <a:t>viên</a:t>
            </a:r>
            <a:r>
              <a:rPr sz="2400" b="1"/>
              <a:t> </a:t>
            </a:r>
            <a:r>
              <a:rPr sz="2400" b="1" err="1"/>
              <a:t>học</a:t>
            </a:r>
            <a:r>
              <a:rPr sz="2400" b="1"/>
              <a:t> </a:t>
            </a:r>
            <a:r>
              <a:rPr sz="2400" b="1" err="1"/>
              <a:t>Luật</a:t>
            </a:r>
            <a:r>
              <a:rPr sz="2400" b="1"/>
              <a:t> ở </a:t>
            </a:r>
            <a:r>
              <a:rPr sz="2400" b="1" err="1"/>
              <a:t>nước</a:t>
            </a:r>
            <a:r>
              <a:rPr sz="2400" b="1"/>
              <a:t> </a:t>
            </a:r>
            <a:r>
              <a:rPr sz="2400" b="1" err="1"/>
              <a:t>ngoài</a:t>
            </a:r>
            <a:r>
              <a:rPr sz="2400" b="1"/>
              <a:t>.</a:t>
            </a:r>
            <a:endParaRPr sz="2400" b="1"/>
          </a:p>
          <a:p>
            <a:endParaRPr lang="pt-BR" altLang="x-none" sz="2400" b="1" dirty="0">
              <a:solidFill>
                <a:srgbClr val="0000FF"/>
              </a:solidFill>
            </a:endParaRPr>
          </a:p>
          <a:p>
            <a:pPr>
              <a:buChar char="-"/>
            </a:pPr>
            <a:endParaRPr lang="pt-BR" altLang="x-none" sz="2400" b="1" dirty="0"/>
          </a:p>
          <a:p>
            <a:pPr>
              <a:buChar char="-"/>
            </a:pPr>
            <a:endParaRPr lang="pt-BR" altLang="x-none" sz="2400" b="1" dirty="0"/>
          </a:p>
          <a:p>
            <a:pPr>
              <a:buChar char="-"/>
            </a:pPr>
            <a:endParaRPr lang="pt-BR" altLang="x-none" sz="2400" b="1" dirty="0"/>
          </a:p>
        </p:txBody>
      </p:sp>
      <p:sp>
        <p:nvSpPr>
          <p:cNvPr id="50184" name="Straight Connector 50183"/>
          <p:cNvSpPr/>
          <p:nvPr/>
        </p:nvSpPr>
        <p:spPr>
          <a:xfrm>
            <a:off x="4724400" y="1295400"/>
            <a:ext cx="0" cy="5029200"/>
          </a:xfrm>
          <a:prstGeom prst="line">
            <a:avLst/>
          </a:prstGeom>
          <a:ln w="76200" cap="flat" cmpd="tri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8194" name="Picture 5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4267200" cy="541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8" descr="bia nheo m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371600"/>
            <a:ext cx="25908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Content Placeholder 51201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03" name="Text Box 51202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51204" name="Content Placeholder 51203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sp>
        <p:nvSpPr>
          <p:cNvPr id="51205" name="Rectangles 51204"/>
          <p:cNvSpPr/>
          <p:nvPr/>
        </p:nvSpPr>
        <p:spPr>
          <a:xfrm>
            <a:off x="3048000" y="228600"/>
            <a:ext cx="3443288" cy="9953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06" name="Rectangles 51205"/>
          <p:cNvSpPr/>
          <p:nvPr/>
        </p:nvSpPr>
        <p:spPr>
          <a:xfrm>
            <a:off x="381000" y="1143000"/>
            <a:ext cx="4343400" cy="1552575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>
                <a:cs typeface="Arial" panose="020B0604020202020204" pitchFamily="34" charset="0"/>
              </a:rPr>
              <a:t>I. </a:t>
            </a:r>
            <a:r>
              <a:rPr sz="2400" b="1" u="sng" err="1">
                <a:cs typeface="Arial" panose="020B0604020202020204" pitchFamily="34" charset="0"/>
              </a:rPr>
              <a:t>Đọc</a:t>
            </a:r>
            <a:r>
              <a:rPr sz="2400" b="1" u="sng">
                <a:cs typeface="Arial" panose="020B0604020202020204" pitchFamily="34" charset="0"/>
              </a:rPr>
              <a:t> – </a:t>
            </a:r>
            <a:r>
              <a:rPr sz="2400" b="1" u="sng" err="1">
                <a:cs typeface="Arial" panose="020B0604020202020204" pitchFamily="34" charset="0"/>
              </a:rPr>
              <a:t>Tìm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hiểu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chú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thích</a:t>
            </a:r>
            <a:r>
              <a:rPr sz="2400" b="1" u="sng">
                <a:cs typeface="Arial" panose="020B0604020202020204" pitchFamily="34" charset="0"/>
              </a:rPr>
              <a:t>:</a:t>
            </a:r>
            <a:endParaRPr sz="2400" b="1" u="sng">
              <a:cs typeface="Arial" panose="020B0604020202020204" pitchFamily="34" charset="0"/>
            </a:endParaRPr>
          </a:p>
          <a:p>
            <a:r>
              <a:rPr lang="pt-BR" altLang="x-none" sz="2400" b="1" dirty="0"/>
              <a:t>( Sgk/145)</a:t>
            </a:r>
            <a:endParaRPr lang="pt-BR" altLang="x-none" sz="2400" b="1" dirty="0"/>
          </a:p>
          <a:p>
            <a:r>
              <a:rPr lang="pt-BR" altLang="x-none" sz="2400" b="1" dirty="0"/>
              <a:t>II. </a:t>
            </a:r>
            <a:r>
              <a:rPr lang="pt-BR" altLang="x-none" sz="2400" b="1" u="sng" dirty="0"/>
              <a:t>Tìm hiểu văn bản</a:t>
            </a:r>
            <a:r>
              <a:rPr lang="pt-BR" altLang="x-none" sz="2400" b="1" dirty="0"/>
              <a:t>:</a:t>
            </a:r>
            <a:endParaRPr lang="pt-BR" altLang="x-none" sz="2400" b="1" dirty="0"/>
          </a:p>
          <a:p>
            <a:pPr>
              <a:buChar char="-"/>
            </a:pPr>
            <a:endParaRPr lang="pt-BR" altLang="x-none" sz="2400" b="1" dirty="0"/>
          </a:p>
        </p:txBody>
      </p:sp>
      <p:pic>
        <p:nvPicPr>
          <p:cNvPr id="51207" name="Picture 51206" descr="IMG_4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71600"/>
            <a:ext cx="396240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8" name="Straight Connector 51207"/>
          <p:cNvSpPr/>
          <p:nvPr/>
        </p:nvSpPr>
        <p:spPr>
          <a:xfrm>
            <a:off x="4724400" y="1295400"/>
            <a:ext cx="0" cy="5029200"/>
          </a:xfrm>
          <a:prstGeom prst="line">
            <a:avLst/>
          </a:prstGeom>
          <a:ln w="76200" cap="flat" cmpd="tri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charRg st="29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6">
                                            <p:txEl>
                                              <p:charRg st="29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6">
                                            <p:txEl>
                                              <p:charRg st="29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6">
                                            <p:txEl>
                                              <p:charRg st="29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charRg st="4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06">
                                            <p:txEl>
                                              <p:charRg st="4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06">
                                            <p:txEl>
                                              <p:charRg st="4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06">
                                            <p:txEl>
                                              <p:charRg st="4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thơ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Phương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biểu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đạt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chính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Mạch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cảm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xúc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Bố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cục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253" name="Rectangles 53252"/>
          <p:cNvSpPr/>
          <p:nvPr/>
        </p:nvSpPr>
        <p:spPr>
          <a:xfrm>
            <a:off x="3048000" y="76200"/>
            <a:ext cx="3443288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s 163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sng">
            <a:pattFill prst="plaid">
              <a:fgClr>
                <a:srgbClr val="FF00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6387" name="Picture 16386" descr="200609251151162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Rectangles 1638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sng">
            <a:pattFill prst="plaid">
              <a:fgClr>
                <a:srgbClr val="FF00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6389" name="Text Box 16388"/>
          <p:cNvSpPr txBox="1"/>
          <p:nvPr/>
        </p:nvSpPr>
        <p:spPr>
          <a:xfrm>
            <a:off x="685800" y="3886200"/>
            <a:ext cx="792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>
              <a:latin typeface="Tahoma" panose="020B0604030504040204" pitchFamily="34" charset="0"/>
            </a:endParaRPr>
          </a:p>
        </p:txBody>
      </p:sp>
      <p:sp>
        <p:nvSpPr>
          <p:cNvPr id="16394" name="Rectangles 1639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sng">
            <a:pattFill prst="plaid">
              <a:fgClr>
                <a:srgbClr val="FF00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6397" name="Picture 16396" descr="rosecorn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"/>
            <a:ext cx="267335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Picture 16397" descr="rosecorn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0"/>
            <a:ext cx="38862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9" name="Picture 16398" descr="Untitled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685800"/>
            <a:ext cx="4419600" cy="535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0" name="Text Box 16399"/>
          <p:cNvSpPr txBox="1"/>
          <p:nvPr/>
        </p:nvSpPr>
        <p:spPr>
          <a:xfrm>
            <a:off x="381000" y="685800"/>
            <a:ext cx="4495800" cy="52038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r>
              <a:rPr sz="2400"/>
              <a:t>. </a:t>
            </a:r>
            <a:r>
              <a:rPr sz="2400" b="1"/>
              <a:t>“</a:t>
            </a:r>
            <a:r>
              <a:rPr sz="2400" b="1" err="1"/>
              <a:t>Những</a:t>
            </a:r>
            <a:r>
              <a:rPr sz="2400" b="1"/>
              <a:t> </a:t>
            </a:r>
            <a:r>
              <a:rPr sz="2400" b="1" err="1"/>
              <a:t>năm</a:t>
            </a:r>
            <a:r>
              <a:rPr sz="2400" b="1"/>
              <a:t> </a:t>
            </a:r>
            <a:r>
              <a:rPr sz="2400" b="1" err="1"/>
              <a:t>đầu</a:t>
            </a:r>
            <a:r>
              <a:rPr sz="2400" b="1"/>
              <a:t> </a:t>
            </a:r>
            <a:r>
              <a:rPr sz="2400" b="1" err="1"/>
              <a:t>theo</a:t>
            </a:r>
            <a:r>
              <a:rPr sz="2400" b="1"/>
              <a:t> </a:t>
            </a:r>
            <a:r>
              <a:rPr sz="2400" b="1" err="1"/>
              <a:t>học</a:t>
            </a:r>
            <a:r>
              <a:rPr sz="2400" b="1"/>
              <a:t> </a:t>
            </a:r>
            <a:r>
              <a:rPr sz="2400" b="1" err="1"/>
              <a:t>Luật</a:t>
            </a:r>
            <a:r>
              <a:rPr sz="2400" b="1"/>
              <a:t> </a:t>
            </a:r>
            <a:r>
              <a:rPr sz="2400" b="1" err="1"/>
              <a:t>tại</a:t>
            </a:r>
            <a:r>
              <a:rPr sz="2400" b="1"/>
              <a:t> </a:t>
            </a:r>
            <a:r>
              <a:rPr sz="2400" b="1" err="1"/>
              <a:t>đây</a:t>
            </a:r>
            <a:r>
              <a:rPr sz="2400" b="1"/>
              <a:t> </a:t>
            </a:r>
            <a:r>
              <a:rPr sz="2400" b="1" err="1"/>
              <a:t>tôi</a:t>
            </a:r>
            <a:r>
              <a:rPr sz="2400" b="1"/>
              <a:t> </a:t>
            </a:r>
            <a:r>
              <a:rPr sz="2400" b="1" err="1"/>
              <a:t>nhớ</a:t>
            </a:r>
            <a:r>
              <a:rPr sz="2400" b="1"/>
              <a:t> </a:t>
            </a:r>
            <a:r>
              <a:rPr sz="2400" b="1" err="1"/>
              <a:t>nh</a:t>
            </a:r>
            <a:r>
              <a:rPr sz="2400" b="1" err="1">
                <a:latin typeface="Arial" panose="020B0604020202020204" pitchFamily="34" charset="0"/>
              </a:rPr>
              <a:t>à</a:t>
            </a:r>
            <a:r>
              <a:rPr sz="2400" b="1"/>
              <a:t> </a:t>
            </a:r>
            <a:r>
              <a:rPr sz="2400" b="1" err="1"/>
              <a:t>kinh</a:t>
            </a:r>
            <a:r>
              <a:rPr sz="2400" b="1"/>
              <a:t> </a:t>
            </a:r>
            <a:r>
              <a:rPr sz="2400" b="1" err="1"/>
              <a:t>khủng</a:t>
            </a:r>
            <a:r>
              <a:rPr sz="2400" b="1"/>
              <a:t>. </a:t>
            </a:r>
            <a:r>
              <a:rPr sz="2400" b="1" err="1"/>
              <a:t>Tháng</a:t>
            </a:r>
            <a:r>
              <a:rPr sz="2400" b="1"/>
              <a:t> 9 ở </a:t>
            </a:r>
            <a:r>
              <a:rPr sz="2400" b="1" err="1"/>
              <a:t>bên</a:t>
            </a:r>
            <a:r>
              <a:rPr sz="2400" b="1"/>
              <a:t> </a:t>
            </a:r>
            <a:r>
              <a:rPr sz="2400" b="1" err="1"/>
              <a:t>đó</a:t>
            </a:r>
            <a:r>
              <a:rPr sz="2400" b="1"/>
              <a:t> </a:t>
            </a:r>
            <a:r>
              <a:rPr sz="2400" b="1" err="1"/>
              <a:t>trời</a:t>
            </a:r>
            <a:r>
              <a:rPr sz="2400" b="1"/>
              <a:t> se </a:t>
            </a:r>
            <a:r>
              <a:rPr sz="2400" b="1" err="1"/>
              <a:t>se</a:t>
            </a:r>
            <a:r>
              <a:rPr sz="2400" b="1"/>
              <a:t> </a:t>
            </a:r>
            <a:r>
              <a:rPr sz="2400" b="1" err="1"/>
              <a:t>lạnh</a:t>
            </a:r>
            <a:r>
              <a:rPr sz="2400" b="1"/>
              <a:t>, </a:t>
            </a:r>
            <a:r>
              <a:rPr sz="2400" b="1" err="1"/>
              <a:t>buổi</a:t>
            </a:r>
            <a:r>
              <a:rPr sz="2400" b="1"/>
              <a:t> </a:t>
            </a:r>
            <a:r>
              <a:rPr sz="2400" b="1" err="1"/>
              <a:t>sáng</a:t>
            </a:r>
            <a:r>
              <a:rPr sz="2400" b="1"/>
              <a:t> </a:t>
            </a:r>
            <a:r>
              <a:rPr sz="2400" b="1" err="1"/>
              <a:t>sương</a:t>
            </a:r>
            <a:r>
              <a:rPr sz="2400" b="1"/>
              <a:t> </a:t>
            </a:r>
            <a:r>
              <a:rPr sz="2400" b="1" err="1"/>
              <a:t>khói</a:t>
            </a:r>
            <a:r>
              <a:rPr sz="2400" b="1"/>
              <a:t> </a:t>
            </a:r>
            <a:r>
              <a:rPr sz="2400" b="1" err="1"/>
              <a:t>thường</a:t>
            </a:r>
            <a:r>
              <a:rPr sz="2400" b="1"/>
              <a:t> bay </a:t>
            </a:r>
            <a:r>
              <a:rPr sz="2400" b="1" err="1"/>
              <a:t>mờ</a:t>
            </a:r>
            <a:r>
              <a:rPr sz="2400" b="1"/>
              <a:t> </a:t>
            </a:r>
            <a:r>
              <a:rPr sz="2400" b="1" err="1"/>
              <a:t>mờ</a:t>
            </a:r>
            <a:r>
              <a:rPr sz="2400" b="1"/>
              <a:t> </a:t>
            </a:r>
            <a:r>
              <a:rPr sz="2400" b="1" err="1"/>
              <a:t>mặt</a:t>
            </a:r>
            <a:r>
              <a:rPr sz="2400" b="1"/>
              <a:t> </a:t>
            </a:r>
            <a:r>
              <a:rPr sz="2400" b="1" err="1"/>
              <a:t>đất</a:t>
            </a:r>
            <a:r>
              <a:rPr sz="2400" b="1"/>
              <a:t>, </a:t>
            </a:r>
            <a:r>
              <a:rPr sz="2400" b="1" err="1"/>
              <a:t>ngo</a:t>
            </a:r>
            <a:r>
              <a:rPr sz="2400" b="1" err="1">
                <a:latin typeface="Arial" panose="020B0604020202020204" pitchFamily="34" charset="0"/>
              </a:rPr>
              <a:t>à</a:t>
            </a:r>
            <a:r>
              <a:rPr sz="2400" b="1" err="1"/>
              <a:t>i</a:t>
            </a:r>
            <a:r>
              <a:rPr sz="2400" b="1"/>
              <a:t> </a:t>
            </a:r>
            <a:r>
              <a:rPr sz="2400" b="1" err="1"/>
              <a:t>cửa</a:t>
            </a:r>
            <a:r>
              <a:rPr sz="2400" b="1"/>
              <a:t> </a:t>
            </a:r>
            <a:r>
              <a:rPr sz="2400" b="1" err="1"/>
              <a:t>sổ</a:t>
            </a:r>
            <a:r>
              <a:rPr sz="2400" b="1"/>
              <a:t>, </a:t>
            </a:r>
            <a:r>
              <a:rPr sz="2400" b="1" err="1"/>
              <a:t>trên</a:t>
            </a:r>
            <a:r>
              <a:rPr sz="2400" b="1"/>
              <a:t> </a:t>
            </a:r>
            <a:r>
              <a:rPr sz="2400" b="1" err="1"/>
              <a:t>các</a:t>
            </a:r>
            <a:r>
              <a:rPr sz="2400" b="1"/>
              <a:t> </a:t>
            </a:r>
            <a:r>
              <a:rPr sz="2400" b="1" err="1"/>
              <a:t>vòm</a:t>
            </a:r>
            <a:r>
              <a:rPr sz="2400" b="1"/>
              <a:t> </a:t>
            </a:r>
            <a:r>
              <a:rPr sz="2400" b="1" err="1"/>
              <a:t>cây</a:t>
            </a:r>
            <a:r>
              <a:rPr sz="2400" b="1"/>
              <a:t>, </a:t>
            </a:r>
            <a:r>
              <a:rPr sz="2400" b="1" err="1"/>
              <a:t>gợi</a:t>
            </a:r>
            <a:r>
              <a:rPr sz="2400" b="1"/>
              <a:t> </a:t>
            </a:r>
            <a:r>
              <a:rPr sz="2400" b="1" err="1"/>
              <a:t>nhớ</a:t>
            </a:r>
            <a:r>
              <a:rPr sz="2400" b="1"/>
              <a:t> </a:t>
            </a:r>
            <a:r>
              <a:rPr sz="2400" b="1" err="1"/>
              <a:t>cảnh</a:t>
            </a:r>
            <a:r>
              <a:rPr sz="2400" b="1"/>
              <a:t> </a:t>
            </a:r>
            <a:r>
              <a:rPr sz="2400" b="1" err="1"/>
              <a:t>mùa</a:t>
            </a:r>
            <a:r>
              <a:rPr sz="2400" b="1"/>
              <a:t> </a:t>
            </a:r>
            <a:r>
              <a:rPr sz="2400" b="1" err="1"/>
              <a:t>đông</a:t>
            </a:r>
            <a:r>
              <a:rPr sz="2400" b="1"/>
              <a:t> ở </a:t>
            </a:r>
            <a:r>
              <a:rPr sz="2400" b="1" err="1"/>
              <a:t>quê</a:t>
            </a:r>
            <a:r>
              <a:rPr sz="2400" b="1"/>
              <a:t> </a:t>
            </a:r>
            <a:r>
              <a:rPr sz="2400" b="1" err="1"/>
              <a:t>nh</a:t>
            </a:r>
            <a:r>
              <a:rPr sz="2400" b="1" err="1">
                <a:latin typeface="Arial" panose="020B0604020202020204" pitchFamily="34" charset="0"/>
              </a:rPr>
              <a:t>à</a:t>
            </a:r>
            <a:r>
              <a:rPr sz="2400" b="1"/>
              <a:t>. </a:t>
            </a:r>
            <a:r>
              <a:rPr sz="2400" b="1" err="1"/>
              <a:t>Mỗi</a:t>
            </a:r>
            <a:r>
              <a:rPr sz="2400" b="1"/>
              <a:t> </a:t>
            </a:r>
            <a:r>
              <a:rPr sz="2400" b="1" err="1"/>
              <a:t>buổi</a:t>
            </a:r>
            <a:r>
              <a:rPr sz="2400" b="1"/>
              <a:t> </a:t>
            </a:r>
            <a:r>
              <a:rPr sz="2400" b="1" err="1"/>
              <a:t>dậy</a:t>
            </a:r>
            <a:r>
              <a:rPr sz="2400" b="1"/>
              <a:t> </a:t>
            </a:r>
            <a:r>
              <a:rPr sz="2400" b="1" err="1"/>
              <a:t>sớm</a:t>
            </a:r>
            <a:r>
              <a:rPr sz="2400" b="1"/>
              <a:t> </a:t>
            </a:r>
            <a:r>
              <a:rPr sz="2400" b="1" err="1"/>
              <a:t>đi</a:t>
            </a:r>
            <a:r>
              <a:rPr sz="2400" b="1"/>
              <a:t> </a:t>
            </a:r>
            <a:r>
              <a:rPr sz="2400" b="1" err="1"/>
              <a:t>học</a:t>
            </a:r>
            <a:r>
              <a:rPr sz="2400" b="1"/>
              <a:t>, </a:t>
            </a:r>
            <a:r>
              <a:rPr sz="2400" b="1" err="1"/>
              <a:t>tôi</a:t>
            </a:r>
            <a:r>
              <a:rPr sz="2400" b="1"/>
              <a:t> hay </a:t>
            </a:r>
            <a:r>
              <a:rPr sz="2400" b="1" err="1"/>
              <a:t>nhớ</a:t>
            </a:r>
            <a:r>
              <a:rPr sz="2400" b="1"/>
              <a:t> </a:t>
            </a:r>
            <a:r>
              <a:rPr sz="2400" b="1" err="1"/>
              <a:t>đến</a:t>
            </a:r>
            <a:r>
              <a:rPr sz="2400" b="1"/>
              <a:t> </a:t>
            </a:r>
            <a:r>
              <a:rPr sz="2400" b="1" err="1"/>
              <a:t>khung</a:t>
            </a:r>
            <a:r>
              <a:rPr sz="2400" b="1"/>
              <a:t> </a:t>
            </a:r>
            <a:r>
              <a:rPr sz="2400" b="1" err="1"/>
              <a:t>cảnh</a:t>
            </a:r>
            <a:r>
              <a:rPr sz="2400" b="1"/>
              <a:t> </a:t>
            </a:r>
            <a:r>
              <a:rPr sz="2400" b="1" err="1"/>
              <a:t>một</a:t>
            </a:r>
            <a:r>
              <a:rPr sz="2400" b="1"/>
              <a:t> </a:t>
            </a:r>
            <a:r>
              <a:rPr sz="2400" b="1" err="1"/>
              <a:t>bếp</a:t>
            </a:r>
            <a:r>
              <a:rPr sz="2400" b="1"/>
              <a:t> </a:t>
            </a:r>
            <a:r>
              <a:rPr sz="2400" b="1" err="1"/>
              <a:t>lửa</a:t>
            </a:r>
            <a:r>
              <a:rPr sz="2400" b="1"/>
              <a:t> </a:t>
            </a:r>
            <a:r>
              <a:rPr sz="2400" b="1" err="1"/>
              <a:t>thân</a:t>
            </a:r>
            <a:r>
              <a:rPr sz="2400" b="1"/>
              <a:t> </a:t>
            </a:r>
            <a:r>
              <a:rPr sz="2400" b="1" err="1"/>
              <a:t>quen</a:t>
            </a:r>
            <a:r>
              <a:rPr sz="2400" b="1"/>
              <a:t>, </a:t>
            </a:r>
            <a:r>
              <a:rPr sz="2400" b="1" err="1"/>
              <a:t>nhớ</a:t>
            </a:r>
            <a:r>
              <a:rPr sz="2400" b="1"/>
              <a:t> </a:t>
            </a:r>
            <a:r>
              <a:rPr sz="2400" b="1" err="1"/>
              <a:t>lại</a:t>
            </a:r>
            <a:r>
              <a:rPr sz="2400" b="1"/>
              <a:t> </a:t>
            </a:r>
            <a:r>
              <a:rPr sz="2400" b="1" err="1"/>
              <a:t>hình</a:t>
            </a:r>
            <a:r>
              <a:rPr sz="2400" b="1"/>
              <a:t> </a:t>
            </a:r>
            <a:r>
              <a:rPr sz="2400" b="1" err="1"/>
              <a:t>ảnh</a:t>
            </a:r>
            <a:r>
              <a:rPr sz="2400" b="1"/>
              <a:t> </a:t>
            </a:r>
            <a:r>
              <a:rPr sz="2400" b="1" err="1"/>
              <a:t>b</a:t>
            </a:r>
            <a:r>
              <a:rPr sz="2400" b="1" err="1">
                <a:latin typeface="Arial" panose="020B0604020202020204" pitchFamily="34" charset="0"/>
              </a:rPr>
              <a:t>à</a:t>
            </a:r>
            <a:r>
              <a:rPr sz="2400" b="1"/>
              <a:t> </a:t>
            </a:r>
            <a:r>
              <a:rPr sz="2400" b="1" err="1"/>
              <a:t>nội</a:t>
            </a:r>
            <a:r>
              <a:rPr sz="2400" b="1"/>
              <a:t> </a:t>
            </a:r>
            <a:r>
              <a:rPr sz="2400" b="1" err="1"/>
              <a:t>lụi</a:t>
            </a:r>
            <a:r>
              <a:rPr sz="2400" b="1"/>
              <a:t> </a:t>
            </a:r>
            <a:r>
              <a:rPr sz="2400" b="1" err="1"/>
              <a:t>cụi</a:t>
            </a:r>
            <a:r>
              <a:rPr sz="2400" b="1"/>
              <a:t> </a:t>
            </a:r>
            <a:r>
              <a:rPr sz="2400" b="1" err="1"/>
              <a:t>dậy</a:t>
            </a:r>
            <a:r>
              <a:rPr sz="2400" b="1"/>
              <a:t> </a:t>
            </a:r>
            <a:r>
              <a:rPr sz="2400" b="1" err="1"/>
              <a:t>sớm</a:t>
            </a:r>
            <a:r>
              <a:rPr sz="2400" b="1"/>
              <a:t> </a:t>
            </a:r>
            <a:r>
              <a:rPr sz="2400" b="1" err="1"/>
              <a:t>nấu</a:t>
            </a:r>
            <a:r>
              <a:rPr sz="2400" b="1"/>
              <a:t> </a:t>
            </a:r>
            <a:r>
              <a:rPr sz="2400" b="1" err="1"/>
              <a:t>nồi</a:t>
            </a:r>
            <a:r>
              <a:rPr sz="2400" b="1"/>
              <a:t> </a:t>
            </a:r>
            <a:r>
              <a:rPr sz="2400" b="1" err="1"/>
              <a:t>xôi</a:t>
            </a:r>
            <a:r>
              <a:rPr sz="2400" b="1"/>
              <a:t>, </a:t>
            </a:r>
            <a:r>
              <a:rPr sz="2400" b="1" err="1"/>
              <a:t>luộc</a:t>
            </a:r>
            <a:r>
              <a:rPr sz="2400" b="1"/>
              <a:t> </a:t>
            </a:r>
            <a:r>
              <a:rPr sz="2400" b="1" err="1"/>
              <a:t>củ</a:t>
            </a:r>
            <a:r>
              <a:rPr sz="2400" b="1"/>
              <a:t> </a:t>
            </a:r>
            <a:r>
              <a:rPr sz="2400" b="1" err="1"/>
              <a:t>khoai</a:t>
            </a:r>
            <a:r>
              <a:rPr sz="2400" b="1"/>
              <a:t>, </a:t>
            </a:r>
            <a:r>
              <a:rPr sz="2400" b="1" err="1"/>
              <a:t>củ</a:t>
            </a:r>
            <a:r>
              <a:rPr sz="2400" b="1"/>
              <a:t> </a:t>
            </a:r>
            <a:r>
              <a:rPr sz="2400" b="1" err="1"/>
              <a:t>sắn</a:t>
            </a:r>
            <a:r>
              <a:rPr sz="2400" b="1"/>
              <a:t> </a:t>
            </a:r>
            <a:r>
              <a:rPr sz="2400" b="1">
                <a:latin typeface="Arial" panose="020B0604020202020204" pitchFamily="34" charset="0"/>
              </a:rPr>
              <a:t>…</a:t>
            </a:r>
            <a:r>
              <a:rPr sz="2400" b="1"/>
              <a:t>”.</a:t>
            </a:r>
            <a:r>
              <a:rPr lang="en-SG" altLang="x-none" sz="2400"/>
              <a:t> </a:t>
            </a:r>
            <a:endParaRPr lang="en-SG" altLang="x-none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Content Placeholder 53249" descr="200609251151162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6200" y="0"/>
            <a:ext cx="9144000" cy="6858000"/>
          </a:xfrm>
        </p:spPr>
      </p:pic>
      <p:sp>
        <p:nvSpPr>
          <p:cNvPr id="53251" name="Text Box 53250"/>
          <p:cNvSpPr txBox="1"/>
          <p:nvPr/>
        </p:nvSpPr>
        <p:spPr>
          <a:xfrm>
            <a:off x="1371600" y="457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53252" name="Content Placeholder 53251" descr="rosecorne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175" cy="2373313"/>
          </a:xfrm>
        </p:spPr>
      </p:pic>
      <p:sp>
        <p:nvSpPr>
          <p:cNvPr id="53253" name="Rectangles 53252"/>
          <p:cNvSpPr/>
          <p:nvPr/>
        </p:nvSpPr>
        <p:spPr>
          <a:xfrm>
            <a:off x="3048000" y="76200"/>
            <a:ext cx="3443288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Bếp lửa</a:t>
            </a:r>
            <a:endParaRPr lang="en-US" sz="3600" b="1" spc="-36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3254" name="Rectangles 53253"/>
          <p:cNvSpPr/>
          <p:nvPr/>
        </p:nvSpPr>
        <p:spPr>
          <a:xfrm>
            <a:off x="381000" y="1143000"/>
            <a:ext cx="4343400" cy="3378200"/>
          </a:xfrm>
          <a:prstGeom prst="rect">
            <a:avLst/>
          </a:prstGeom>
          <a:noFill/>
          <a:ln w="12700">
            <a:noFill/>
          </a:ln>
          <a:scene3d>
            <a:camera prst="legacyPerspectiveFront">
              <a:rot lat="1500000" lon="201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spAutoFit/>
            <a:flatTx/>
          </a:bodyPr>
          <a:p>
            <a:r>
              <a:rPr sz="2400" b="1">
                <a:cs typeface="Arial" panose="020B0604020202020204" pitchFamily="34" charset="0"/>
              </a:rPr>
              <a:t>I. </a:t>
            </a:r>
            <a:r>
              <a:rPr sz="2400" b="1" u="sng" err="1">
                <a:cs typeface="Arial" panose="020B0604020202020204" pitchFamily="34" charset="0"/>
              </a:rPr>
              <a:t>Đọc</a:t>
            </a:r>
            <a:r>
              <a:rPr sz="2400" b="1" u="sng">
                <a:cs typeface="Arial" panose="020B0604020202020204" pitchFamily="34" charset="0"/>
              </a:rPr>
              <a:t> – </a:t>
            </a:r>
            <a:r>
              <a:rPr sz="2400" b="1" u="sng" err="1">
                <a:cs typeface="Arial" panose="020B0604020202020204" pitchFamily="34" charset="0"/>
              </a:rPr>
              <a:t>Tìm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hiểu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chú</a:t>
            </a:r>
            <a:r>
              <a:rPr sz="2400" b="1" u="sng">
                <a:cs typeface="Arial" panose="020B0604020202020204" pitchFamily="34" charset="0"/>
              </a:rPr>
              <a:t> </a:t>
            </a:r>
            <a:r>
              <a:rPr sz="2400" b="1" u="sng" err="1">
                <a:cs typeface="Arial" panose="020B0604020202020204" pitchFamily="34" charset="0"/>
              </a:rPr>
              <a:t>thích</a:t>
            </a:r>
            <a:r>
              <a:rPr sz="2400" b="1" u="sng">
                <a:cs typeface="Arial" panose="020B0604020202020204" pitchFamily="34" charset="0"/>
              </a:rPr>
              <a:t>:</a:t>
            </a:r>
            <a:endParaRPr sz="2400" b="1" u="sng">
              <a:cs typeface="Arial" panose="020B0604020202020204" pitchFamily="34" charset="0"/>
            </a:endParaRPr>
          </a:p>
          <a:p>
            <a:r>
              <a:rPr lang="pt-BR" altLang="x-none" sz="2400" b="1" dirty="0"/>
              <a:t>( Sgk/145)</a:t>
            </a:r>
            <a:endParaRPr lang="pt-BR" altLang="x-none" sz="2400" b="1" dirty="0"/>
          </a:p>
          <a:p>
            <a:r>
              <a:rPr lang="pt-BR" altLang="x-none" sz="2400" b="1" dirty="0"/>
              <a:t>II. </a:t>
            </a:r>
            <a:r>
              <a:rPr lang="pt-BR" altLang="x-none" sz="2400" b="1" u="sng" dirty="0"/>
              <a:t>Tìm hiểu văn bản</a:t>
            </a:r>
            <a:r>
              <a:rPr lang="pt-BR" altLang="x-none" sz="2400" b="1" dirty="0"/>
              <a:t>:</a:t>
            </a:r>
            <a:endParaRPr lang="pt-BR" altLang="x-none" sz="2400" b="1" dirty="0"/>
          </a:p>
          <a:p>
            <a:r>
              <a:rPr lang="pt-BR" altLang="x-none" sz="2400" b="1" dirty="0"/>
              <a:t>1/ </a:t>
            </a:r>
            <a:r>
              <a:rPr lang="pt-BR" altLang="x-none" sz="2400" b="1" u="sng" dirty="0"/>
              <a:t>Những hồi tưởng về b</a:t>
            </a:r>
            <a:r>
              <a:rPr lang="pt-BR" altLang="x-none" sz="2400" b="1" u="sng" dirty="0">
                <a:latin typeface="Arial" panose="020B0604020202020204" pitchFamily="34" charset="0"/>
              </a:rPr>
              <a:t>à</a:t>
            </a:r>
            <a:r>
              <a:rPr lang="pt-BR" altLang="x-none" sz="2400" b="1" u="sng" dirty="0"/>
              <a:t> v</a:t>
            </a:r>
            <a:r>
              <a:rPr lang="pt-BR" altLang="x-none" sz="2400" b="1" u="sng" dirty="0">
                <a:latin typeface="Arial" panose="020B0604020202020204" pitchFamily="34" charset="0"/>
              </a:rPr>
              <a:t>à</a:t>
            </a:r>
            <a:r>
              <a:rPr lang="pt-BR" altLang="x-none" sz="2400" b="1" u="sng" dirty="0"/>
              <a:t> tình b</a:t>
            </a:r>
            <a:r>
              <a:rPr lang="pt-BR" altLang="x-none" sz="2400" b="1" u="sng" dirty="0">
                <a:latin typeface="Arial" panose="020B0604020202020204" pitchFamily="34" charset="0"/>
              </a:rPr>
              <a:t>à</a:t>
            </a:r>
            <a:r>
              <a:rPr lang="pt-BR" altLang="x-none" sz="2400" b="1" u="sng" dirty="0"/>
              <a:t> cháu:</a:t>
            </a:r>
            <a:endParaRPr lang="pt-BR" altLang="x-none" sz="2400" b="1" u="sng" dirty="0"/>
          </a:p>
          <a:p>
            <a:pPr>
              <a:buChar char="-"/>
            </a:pPr>
            <a:r>
              <a:rPr sz="2400" b="1"/>
              <a:t> </a:t>
            </a:r>
            <a:r>
              <a:rPr sz="2400" b="1" err="1"/>
              <a:t>Bếp</a:t>
            </a:r>
            <a:r>
              <a:rPr sz="2400" b="1"/>
              <a:t> </a:t>
            </a:r>
            <a:r>
              <a:rPr sz="2400" b="1" err="1"/>
              <a:t>lửa</a:t>
            </a:r>
            <a:r>
              <a:rPr sz="2400" b="1"/>
              <a:t>:</a:t>
            </a:r>
            <a:endParaRPr sz="2400" b="1"/>
          </a:p>
          <a:p>
            <a:r>
              <a:rPr sz="2400" b="1"/>
              <a:t>+ </a:t>
            </a:r>
            <a:r>
              <a:rPr sz="2400" b="1" err="1"/>
              <a:t>Chờn</a:t>
            </a:r>
            <a:r>
              <a:rPr sz="2400" b="1"/>
              <a:t> </a:t>
            </a:r>
            <a:r>
              <a:rPr sz="2400" b="1" err="1"/>
              <a:t>vờn</a:t>
            </a:r>
            <a:endParaRPr sz="2400" b="1"/>
          </a:p>
          <a:p>
            <a:r>
              <a:rPr sz="2400" b="1"/>
              <a:t>+ </a:t>
            </a:r>
            <a:r>
              <a:rPr sz="2400" b="1" err="1"/>
              <a:t>Ấp</a:t>
            </a:r>
            <a:r>
              <a:rPr sz="2400" b="1"/>
              <a:t> </a:t>
            </a:r>
            <a:r>
              <a:rPr sz="2400" b="1" err="1"/>
              <a:t>iu</a:t>
            </a:r>
            <a:r>
              <a:rPr sz="2400" b="1"/>
              <a:t> </a:t>
            </a:r>
            <a:r>
              <a:rPr sz="2400" b="1" err="1"/>
              <a:t>nồng</a:t>
            </a:r>
            <a:r>
              <a:rPr sz="2400" b="1"/>
              <a:t> </a:t>
            </a:r>
            <a:r>
              <a:rPr sz="2400" b="1" err="1"/>
              <a:t>đượm</a:t>
            </a:r>
            <a:r>
              <a:rPr sz="2400" b="1"/>
              <a:t> </a:t>
            </a:r>
            <a:endParaRPr sz="2400" b="1"/>
          </a:p>
          <a:p>
            <a:r>
              <a:rPr sz="2400" b="1"/>
              <a:t>  </a:t>
            </a:r>
            <a:endParaRPr lang="pt-BR" altLang="x-none" sz="2400" b="1" dirty="0"/>
          </a:p>
        </p:txBody>
      </p:sp>
      <p:sp>
        <p:nvSpPr>
          <p:cNvPr id="53256" name="Straight Connector 53255"/>
          <p:cNvSpPr/>
          <p:nvPr/>
        </p:nvSpPr>
        <p:spPr>
          <a:xfrm>
            <a:off x="4953000" y="1295400"/>
            <a:ext cx="0" cy="5029200"/>
          </a:xfrm>
          <a:prstGeom prst="line">
            <a:avLst/>
          </a:prstGeom>
          <a:ln w="76200" cap="flat" cmpd="tri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53258" name="Picture 532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47800"/>
            <a:ext cx="39624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2" name="Text Box 53261"/>
          <p:cNvSpPr txBox="1"/>
          <p:nvPr/>
        </p:nvSpPr>
        <p:spPr>
          <a:xfrm>
            <a:off x="3505200" y="3308350"/>
            <a:ext cx="16002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/>
              <a:t> </a:t>
            </a:r>
            <a:r>
              <a:rPr sz="2400" b="1" err="1"/>
              <a:t>từ</a:t>
            </a:r>
            <a:r>
              <a:rPr sz="2400" b="1"/>
              <a:t> </a:t>
            </a:r>
            <a:r>
              <a:rPr sz="2400" b="1" err="1"/>
              <a:t>láy</a:t>
            </a:r>
            <a:endParaRPr sz="2400" b="1"/>
          </a:p>
          <a:p>
            <a:r>
              <a:rPr sz="2400" b="1"/>
              <a:t> </a:t>
            </a:r>
            <a:r>
              <a:rPr sz="2400" b="1" err="1"/>
              <a:t>miêu</a:t>
            </a:r>
            <a:r>
              <a:rPr sz="2400" b="1"/>
              <a:t> </a:t>
            </a:r>
            <a:r>
              <a:rPr sz="2400" b="1" err="1"/>
              <a:t>tả</a:t>
            </a:r>
            <a:r>
              <a:rPr sz="2400" b="1"/>
              <a:t>    </a:t>
            </a:r>
            <a:endParaRPr sz="2400" b="1"/>
          </a:p>
          <a:p>
            <a:endParaRPr sz="2400"/>
          </a:p>
        </p:txBody>
      </p:sp>
      <p:sp>
        <p:nvSpPr>
          <p:cNvPr id="53263" name="Straight Connector 53262"/>
          <p:cNvSpPr/>
          <p:nvPr/>
        </p:nvSpPr>
        <p:spPr>
          <a:xfrm>
            <a:off x="3657600" y="3733800"/>
            <a:ext cx="11430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4" name="Rectangles 53263"/>
          <p:cNvSpPr/>
          <p:nvPr/>
        </p:nvSpPr>
        <p:spPr>
          <a:xfrm>
            <a:off x="304800" y="4189413"/>
            <a:ext cx="4572000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/>
              <a:t>sự</a:t>
            </a:r>
            <a:r>
              <a:rPr sz="2400" b="1"/>
              <a:t> </a:t>
            </a:r>
            <a:r>
              <a:rPr sz="2400" b="1" err="1"/>
              <a:t>kiên</a:t>
            </a:r>
            <a:r>
              <a:rPr sz="2400" b="1"/>
              <a:t> </a:t>
            </a:r>
            <a:r>
              <a:rPr sz="2400" b="1" err="1"/>
              <a:t>nhẫn</a:t>
            </a:r>
            <a:r>
              <a:rPr sz="2400" b="1"/>
              <a:t>, </a:t>
            </a:r>
            <a:r>
              <a:rPr sz="2400" b="1" err="1"/>
              <a:t>khéo</a:t>
            </a:r>
            <a:r>
              <a:rPr sz="2400" b="1"/>
              <a:t> </a:t>
            </a:r>
            <a:r>
              <a:rPr sz="2400" b="1" err="1"/>
              <a:t>léo</a:t>
            </a:r>
            <a:r>
              <a:rPr sz="2400" b="1"/>
              <a:t>, chi </a:t>
            </a:r>
            <a:r>
              <a:rPr sz="2400" b="1" err="1"/>
              <a:t>chút</a:t>
            </a:r>
            <a:r>
              <a:rPr sz="2400" b="1"/>
              <a:t> </a:t>
            </a:r>
            <a:r>
              <a:rPr sz="2400" b="1" err="1"/>
              <a:t>của</a:t>
            </a:r>
            <a:r>
              <a:rPr sz="2400" b="1"/>
              <a:t> </a:t>
            </a:r>
            <a:r>
              <a:rPr sz="2400" b="1" err="1"/>
              <a:t>bà</a:t>
            </a:r>
            <a:r>
              <a:rPr sz="2400" b="1"/>
              <a:t>.</a:t>
            </a:r>
            <a:endParaRPr sz="2400" b="1"/>
          </a:p>
          <a:p>
            <a:pPr>
              <a:buChar char="-"/>
            </a:pPr>
            <a:r>
              <a:rPr sz="2400" b="1"/>
              <a:t> </a:t>
            </a:r>
            <a:r>
              <a:rPr sz="2400" b="1" err="1"/>
              <a:t>Lận</a:t>
            </a:r>
            <a:r>
              <a:rPr sz="2400" b="1"/>
              <a:t> </a:t>
            </a:r>
            <a:r>
              <a:rPr sz="2400" b="1" err="1"/>
              <a:t>đận</a:t>
            </a:r>
            <a:r>
              <a:rPr sz="2400" b="1"/>
              <a:t>…</a:t>
            </a:r>
            <a:r>
              <a:rPr sz="2400" b="1" err="1"/>
              <a:t>nắng</a:t>
            </a:r>
            <a:r>
              <a:rPr sz="2400" b="1"/>
              <a:t> </a:t>
            </a:r>
            <a:r>
              <a:rPr sz="2400" b="1" err="1"/>
              <a:t>mưa</a:t>
            </a:r>
            <a:r>
              <a:rPr sz="2400" b="1"/>
              <a:t>   </a:t>
            </a:r>
            <a:endParaRPr sz="2400" b="1"/>
          </a:p>
          <a:p>
            <a:r>
              <a:rPr sz="2400" b="1"/>
              <a:t>(</a:t>
            </a:r>
            <a:r>
              <a:rPr sz="2400" b="1" err="1"/>
              <a:t>ẩn</a:t>
            </a:r>
            <a:r>
              <a:rPr sz="2400" b="1"/>
              <a:t> </a:t>
            </a:r>
            <a:r>
              <a:rPr sz="2400" b="1" err="1"/>
              <a:t>dụ</a:t>
            </a:r>
            <a:r>
              <a:rPr sz="2400" b="1"/>
              <a:t>)     </a:t>
            </a:r>
            <a:r>
              <a:rPr sz="2400" b="1" err="1"/>
              <a:t>sự</a:t>
            </a:r>
            <a:r>
              <a:rPr sz="2400" b="1"/>
              <a:t> </a:t>
            </a:r>
            <a:r>
              <a:rPr sz="2400" b="1" err="1"/>
              <a:t>lận</a:t>
            </a:r>
            <a:r>
              <a:rPr sz="2400" b="1"/>
              <a:t> </a:t>
            </a:r>
            <a:r>
              <a:rPr sz="2400" b="1" err="1"/>
              <a:t>đận</a:t>
            </a:r>
            <a:r>
              <a:rPr sz="2400" b="1"/>
              <a:t>, </a:t>
            </a:r>
            <a:r>
              <a:rPr sz="2400" b="1" err="1"/>
              <a:t>vất</a:t>
            </a:r>
            <a:r>
              <a:rPr sz="2400" b="1"/>
              <a:t> </a:t>
            </a:r>
            <a:r>
              <a:rPr sz="2400" b="1" err="1"/>
              <a:t>vả</a:t>
            </a:r>
            <a:r>
              <a:rPr sz="2400" b="1"/>
              <a:t> </a:t>
            </a:r>
            <a:r>
              <a:rPr sz="2400" b="1" err="1"/>
              <a:t>của</a:t>
            </a:r>
            <a:r>
              <a:rPr sz="2400" b="1"/>
              <a:t> </a:t>
            </a:r>
            <a:r>
              <a:rPr sz="2400" b="1" err="1"/>
              <a:t>bà</a:t>
            </a:r>
            <a:r>
              <a:rPr sz="2400" b="1"/>
              <a:t>.</a:t>
            </a:r>
            <a:endParaRPr lang="pt-BR" altLang="x-none" sz="2400" b="1" dirty="0"/>
          </a:p>
        </p:txBody>
      </p:sp>
      <p:sp>
        <p:nvSpPr>
          <p:cNvPr id="53265" name="Straight Connector 53264"/>
          <p:cNvSpPr/>
          <p:nvPr/>
        </p:nvSpPr>
        <p:spPr>
          <a:xfrm>
            <a:off x="1447800" y="5562600"/>
            <a:ext cx="304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6" name="Right Brace 53265"/>
          <p:cNvSpPr/>
          <p:nvPr/>
        </p:nvSpPr>
        <p:spPr>
          <a:xfrm>
            <a:off x="3505200" y="3429000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charRg st="6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4">
                                            <p:txEl>
                                              <p:charRg st="6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4">
                                            <p:txEl>
                                              <p:charRg st="6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4">
                                            <p:txEl>
                                              <p:charRg st="6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charRg st="10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3254">
                                            <p:txEl>
                                              <p:charRg st="10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3254">
                                            <p:txEl>
                                              <p:charRg st="10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3254">
                                            <p:txEl>
                                              <p:charRg st="10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charRg st="114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3254">
                                            <p:txEl>
                                              <p:charRg st="114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3254">
                                            <p:txEl>
                                              <p:charRg st="114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3254">
                                            <p:txEl>
                                              <p:charRg st="114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charRg st="12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3254">
                                            <p:txEl>
                                              <p:charRg st="12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3254">
                                            <p:txEl>
                                              <p:charRg st="12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3254">
                                            <p:txEl>
                                              <p:charRg st="12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3264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3264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3264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char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3264">
                                            <p:txEl>
                                              <p:char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3264">
                                            <p:txEl>
                                              <p:char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3264">
                                            <p:txEl>
                                              <p:char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charRg st="62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3264">
                                            <p:txEl>
                                              <p:charRg st="62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3264">
                                            <p:txEl>
                                              <p:charRg st="62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3264">
                                            <p:txEl>
                                              <p:charRg st="62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4386</Words>
  <Application>WPS Presentation</Application>
  <PresentationFormat>On-screen Show</PresentationFormat>
  <Paragraphs>259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.VnAristote</vt:lpstr>
      <vt:lpstr>.VnTime</vt:lpstr>
      <vt:lpstr>Microsoft YaHei</vt:lpstr>
      <vt:lpstr>Arial Unicode MS</vt:lpstr>
      <vt:lpstr>Tahoma</vt:lpstr>
      <vt:lpstr>.VnTimeH</vt:lpstr>
      <vt:lpstr>.VnArabia</vt:lpstr>
      <vt:lpstr>Segoe Print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Thành Phạm</dc:creator>
  <cp:lastModifiedBy>thanh</cp:lastModifiedBy>
  <cp:revision>143</cp:revision>
  <dcterms:created xsi:type="dcterms:W3CDTF">2009-11-19T10:10:00Z</dcterms:created>
  <dcterms:modified xsi:type="dcterms:W3CDTF">2023-11-16T01:35:35Z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D8D6831F27184D22AF8524D6C59CD1A7_13</vt:lpwstr>
  </property>
  <property fmtid="{D5CDD505-2E9C-101B-9397-08002B2CF9AE}" pid="3" name="KSOProductBuildVer">
    <vt:lpwstr>1033-12.2.0.13266</vt:lpwstr>
  </property>
</Properties>
</file>