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6" r:id="rId4"/>
    <p:sldId id="258" r:id="rId5"/>
    <p:sldId id="276" r:id="rId6"/>
    <p:sldId id="287" r:id="rId7"/>
    <p:sldId id="288" r:id="rId8"/>
    <p:sldId id="298" r:id="rId9"/>
    <p:sldId id="257" r:id="rId10"/>
    <p:sldId id="266" r:id="rId11"/>
    <p:sldId id="275" r:id="rId12"/>
    <p:sldId id="260" r:id="rId13"/>
    <p:sldId id="302" r:id="rId14"/>
    <p:sldId id="264" r:id="rId15"/>
    <p:sldId id="261" r:id="rId16"/>
    <p:sldId id="262" r:id="rId17"/>
    <p:sldId id="299" r:id="rId18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66FF33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/>
    <p:restoredTop sz="94673"/>
  </p:normalViewPr>
  <p:slideViewPr>
    <p:cSldViewPr showGuides="1">
      <p:cViewPr varScale="1">
        <p:scale>
          <a:sx n="72" d="100"/>
          <a:sy n="72" d="100"/>
        </p:scale>
        <p:origin x="-372" y="-84"/>
      </p:cViewPr>
      <p:guideLst>
        <p:guide orient="horz" pos="2160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91440"/>
            <a:ext cx="9156065" cy="67665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600200" y="457200"/>
            <a:ext cx="6635750" cy="18046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/>
            <a:r>
              <a:rPr sz="5400" b="1">
                <a:solidFill>
                  <a:srgbClr val="FFFF00"/>
                </a:solidFill>
                <a:sym typeface="+mn-ea"/>
              </a:rPr>
              <a:t>ÁNH TRĂNG</a:t>
            </a:r>
            <a:endParaRPr sz="5400" b="1">
              <a:solidFill>
                <a:srgbClr val="FFFF00"/>
              </a:solidFill>
              <a:sym typeface="+mn-ea"/>
            </a:endParaRPr>
          </a:p>
          <a:p>
            <a:pPr algn="r"/>
            <a:r>
              <a:rPr sz="4000" b="1">
                <a:solidFill>
                  <a:schemeClr val="bg1"/>
                </a:solidFill>
                <a:sym typeface="+mn-ea"/>
              </a:rPr>
              <a:t>(</a:t>
            </a:r>
            <a:r>
              <a:rPr sz="4000" b="1" dirty="0" err="1">
                <a:solidFill>
                  <a:schemeClr val="bg1"/>
                </a:solidFill>
                <a:sym typeface="+mn-ea"/>
              </a:rPr>
              <a:t>Nguyễn</a:t>
            </a:r>
            <a:r>
              <a:rPr sz="4000" b="1">
                <a:solidFill>
                  <a:schemeClr val="bg1"/>
                </a:solidFill>
                <a:sym typeface="+mn-ea"/>
              </a:rPr>
              <a:t> </a:t>
            </a:r>
            <a:r>
              <a:rPr sz="4000" b="1" dirty="0" err="1">
                <a:solidFill>
                  <a:schemeClr val="bg1"/>
                </a:solidFill>
                <a:sym typeface="+mn-ea"/>
              </a:rPr>
              <a:t>Duy</a:t>
            </a:r>
            <a:r>
              <a:rPr sz="4000" b="1">
                <a:solidFill>
                  <a:schemeClr val="bg1"/>
                </a:solidFill>
                <a:sym typeface="+mn-ea"/>
              </a:rPr>
              <a:t>)</a:t>
            </a:r>
            <a:endParaRPr lang="en-SG" altLang="x-none" sz="4000" b="1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144000" cy="6877050"/>
          </a:xfrm>
          <a:prstGeom prst="rect">
            <a:avLst/>
          </a:prstGeom>
        </p:spPr>
      </p:pic>
      <p:sp>
        <p:nvSpPr>
          <p:cNvPr id="5134" name="Rectangles 5133"/>
          <p:cNvSpPr/>
          <p:nvPr/>
        </p:nvSpPr>
        <p:spPr>
          <a:xfrm>
            <a:off x="0" y="228600"/>
            <a:ext cx="9144000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/>
            <a:r>
              <a:rPr sz="2800" b="1">
                <a:solidFill>
                  <a:srgbClr val="FFFF00"/>
                </a:solidFill>
              </a:rPr>
              <a:t>II </a:t>
            </a:r>
            <a:r>
              <a:rPr sz="2800" b="1" dirty="0" err="1">
                <a:solidFill>
                  <a:srgbClr val="FFFF00"/>
                </a:solidFill>
              </a:rPr>
              <a:t>Đọc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hiểu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văn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bản</a:t>
            </a:r>
            <a:r>
              <a:rPr sz="2800" b="1">
                <a:solidFill>
                  <a:srgbClr val="FFFF00"/>
                </a:solidFill>
              </a:rPr>
              <a:t>:</a:t>
            </a:r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r>
              <a:rPr sz="2800" b="1">
                <a:solidFill>
                  <a:srgbClr val="FFFF00"/>
                </a:solidFill>
              </a:rPr>
              <a:t>	</a:t>
            </a:r>
            <a:r>
              <a:rPr sz="2800" b="1">
                <a:solidFill>
                  <a:srgbClr val="FFFF00"/>
                </a:solidFill>
                <a:sym typeface="+mn-ea"/>
              </a:rPr>
              <a:t>2.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Vầng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trăng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trong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  <a:sym typeface="+mn-ea"/>
              </a:rPr>
              <a:t>hiện</a:t>
            </a:r>
            <a:r>
              <a:rPr sz="2800" b="1">
                <a:solidFill>
                  <a:srgbClr val="FFFF00"/>
                </a:solidFill>
                <a:sym typeface="+mn-ea"/>
              </a:rPr>
              <a:t> </a:t>
            </a:r>
            <a:r>
              <a:rPr sz="2800" b="1" dirty="0" err="1">
                <a:solidFill>
                  <a:srgbClr val="FFFF00"/>
                </a:solidFill>
                <a:sym typeface="+mn-ea"/>
              </a:rPr>
              <a:t>tạị</a:t>
            </a:r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r>
              <a:rPr sz="2800" i="1">
                <a:solidFill>
                  <a:schemeClr val="bg1"/>
                </a:solidFill>
              </a:rPr>
              <a:t>		                </a:t>
            </a:r>
            <a:r>
              <a:rPr sz="2400" b="1">
                <a:solidFill>
                  <a:schemeClr val="bg1"/>
                </a:solidFill>
              </a:rPr>
              <a:t>		</a:t>
            </a:r>
            <a:endParaRPr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4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Picture 8195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s 8196"/>
          <p:cNvSpPr/>
          <p:nvPr/>
        </p:nvSpPr>
        <p:spPr>
          <a:xfrm>
            <a:off x="0" y="223838"/>
            <a:ext cx="9220200" cy="67392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 b="1">
                <a:solidFill>
                  <a:srgbClr val="FFFF00"/>
                </a:solidFill>
              </a:rPr>
              <a:t>2. </a:t>
            </a:r>
            <a:r>
              <a:rPr sz="2400" b="1" dirty="0" err="1">
                <a:solidFill>
                  <a:srgbClr val="FFFF00"/>
                </a:solidFill>
              </a:rPr>
              <a:t>Vầng</a:t>
            </a:r>
            <a:r>
              <a:rPr sz="2400" b="1">
                <a:solidFill>
                  <a:srgbClr val="FFFF00"/>
                </a:solidFill>
              </a:rPr>
              <a:t> </a:t>
            </a:r>
            <a:r>
              <a:rPr sz="2400" b="1" dirty="0" err="1">
                <a:solidFill>
                  <a:srgbClr val="FFFF00"/>
                </a:solidFill>
              </a:rPr>
              <a:t>trăng</a:t>
            </a:r>
            <a:r>
              <a:rPr sz="2400" b="1">
                <a:solidFill>
                  <a:srgbClr val="FFFF00"/>
                </a:solidFill>
              </a:rPr>
              <a:t> </a:t>
            </a:r>
            <a:r>
              <a:rPr sz="2400" b="1" dirty="0" err="1">
                <a:solidFill>
                  <a:srgbClr val="FFFF00"/>
                </a:solidFill>
              </a:rPr>
              <a:t>trong</a:t>
            </a:r>
            <a:r>
              <a:rPr sz="2400" b="1">
                <a:solidFill>
                  <a:srgbClr val="FFFF00"/>
                </a:solidFill>
              </a:rPr>
              <a:t> </a:t>
            </a:r>
            <a:r>
              <a:rPr sz="2400" b="1" dirty="0" err="1">
                <a:solidFill>
                  <a:srgbClr val="FFFF00"/>
                </a:solidFill>
              </a:rPr>
              <a:t>hiện</a:t>
            </a:r>
            <a:r>
              <a:rPr sz="2400" b="1">
                <a:solidFill>
                  <a:srgbClr val="FFFF00"/>
                </a:solidFill>
              </a:rPr>
              <a:t> </a:t>
            </a:r>
            <a:r>
              <a:rPr sz="2400" b="1" dirty="0" err="1">
                <a:solidFill>
                  <a:srgbClr val="FFFF00"/>
                </a:solidFill>
              </a:rPr>
              <a:t>tạị</a:t>
            </a:r>
            <a:endParaRPr sz="2400" b="1">
              <a:solidFill>
                <a:srgbClr val="FFFF00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        </a:t>
            </a:r>
            <a:r>
              <a:rPr sz="2400" b="1" dirty="0" err="1">
                <a:solidFill>
                  <a:schemeClr val="bg1"/>
                </a:solidFill>
              </a:rPr>
              <a:t>Ánh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trăng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được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khắc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hoạ</a:t>
            </a:r>
            <a:r>
              <a:rPr sz="2400" b="1">
                <a:solidFill>
                  <a:schemeClr val="bg1"/>
                </a:solidFill>
              </a:rPr>
              <a:t> ở </a:t>
            </a:r>
            <a:r>
              <a:rPr sz="2400" b="1" dirty="0" err="1">
                <a:solidFill>
                  <a:schemeClr val="bg1"/>
                </a:solidFill>
              </a:rPr>
              <a:t>các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thời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điểm</a:t>
            </a:r>
            <a:r>
              <a:rPr sz="2400" b="1">
                <a:solidFill>
                  <a:schemeClr val="bg1"/>
                </a:solidFill>
              </a:rPr>
              <a:t>: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rgbClr val="66FF33"/>
                </a:solidFill>
              </a:rPr>
              <a:t>* </a:t>
            </a:r>
            <a:r>
              <a:rPr sz="2400" b="1" i="1" dirty="0" err="1">
                <a:solidFill>
                  <a:srgbClr val="66FF33"/>
                </a:solidFill>
              </a:rPr>
              <a:t>Từ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hồi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về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thành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phố</a:t>
            </a:r>
            <a:r>
              <a:rPr sz="2400" b="1" i="1">
                <a:solidFill>
                  <a:srgbClr val="66FF33"/>
                </a:solidFill>
              </a:rPr>
              <a:t>:</a:t>
            </a:r>
            <a:endParaRPr sz="2400" b="1" i="1">
              <a:solidFill>
                <a:srgbClr val="66FF33"/>
              </a:solidFill>
            </a:endParaRPr>
          </a:p>
          <a:p>
            <a:pPr algn="l"/>
            <a:r>
              <a:rPr sz="2400" b="1" i="1">
                <a:solidFill>
                  <a:schemeClr val="bg1"/>
                </a:solidFill>
              </a:rPr>
              <a:t>		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i="1">
                <a:solidFill>
                  <a:schemeClr val="bg1"/>
                </a:solidFill>
              </a:rPr>
              <a:t>“</a:t>
            </a:r>
            <a:r>
              <a:rPr sz="2400" i="1" dirty="0" err="1">
                <a:solidFill>
                  <a:schemeClr val="bg1"/>
                </a:solidFill>
              </a:rPr>
              <a:t>Vầng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trăng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đi</a:t>
            </a:r>
            <a:r>
              <a:rPr sz="2400" i="1">
                <a:solidFill>
                  <a:schemeClr val="bg1"/>
                </a:solidFill>
              </a:rPr>
              <a:t> qua </a:t>
            </a:r>
            <a:r>
              <a:rPr sz="2400" i="1" dirty="0" err="1">
                <a:solidFill>
                  <a:schemeClr val="bg1"/>
                </a:solidFill>
              </a:rPr>
              <a:t>ngõ</a:t>
            </a:r>
            <a:r>
              <a:rPr sz="2400" i="1">
                <a:solidFill>
                  <a:schemeClr val="bg1"/>
                </a:solidFill>
              </a:rPr>
              <a:t>,</a:t>
            </a:r>
            <a:endParaRPr sz="2400" i="1">
              <a:solidFill>
                <a:schemeClr val="bg1"/>
              </a:solidFill>
            </a:endParaRPr>
          </a:p>
          <a:p>
            <a:pPr algn="l"/>
            <a:r>
              <a:rPr sz="2400" i="1">
                <a:solidFill>
                  <a:schemeClr val="bg1"/>
                </a:solidFill>
              </a:rPr>
              <a:t>		</a:t>
            </a:r>
            <a:r>
              <a:rPr sz="2400" i="1" dirty="0" err="1">
                <a:solidFill>
                  <a:schemeClr val="bg1"/>
                </a:solidFill>
              </a:rPr>
              <a:t>Như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người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dưng</a:t>
            </a:r>
            <a:r>
              <a:rPr sz="2400" i="1">
                <a:solidFill>
                  <a:schemeClr val="bg1"/>
                </a:solidFill>
              </a:rPr>
              <a:t> qua </a:t>
            </a:r>
            <a:r>
              <a:rPr sz="2400" i="1" dirty="0" err="1">
                <a:solidFill>
                  <a:schemeClr val="bg1"/>
                </a:solidFill>
              </a:rPr>
              <a:t>đường</a:t>
            </a:r>
            <a:r>
              <a:rPr sz="2400" i="1">
                <a:solidFill>
                  <a:schemeClr val="bg1"/>
                </a:solidFill>
              </a:rPr>
              <a:t>”.</a:t>
            </a:r>
            <a:endParaRPr sz="2400" i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dirty="0" err="1">
                <a:solidFill>
                  <a:schemeClr val="bg1"/>
                </a:solidFill>
              </a:rPr>
              <a:t>Trăng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bị</a:t>
            </a:r>
            <a:r>
              <a:rPr sz="2400" b="1">
                <a:solidFill>
                  <a:schemeClr val="bg1"/>
                </a:solidFill>
              </a:rPr>
              <a:t> con </a:t>
            </a:r>
            <a:r>
              <a:rPr sz="2400" b="1" dirty="0" err="1">
                <a:solidFill>
                  <a:schemeClr val="bg1"/>
                </a:solidFill>
              </a:rPr>
              <a:t>người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lãng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quên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giữa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cuộc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sống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hiện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đại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rgbClr val="66FF33"/>
                </a:solidFill>
              </a:rPr>
              <a:t>* </a:t>
            </a:r>
            <a:r>
              <a:rPr sz="2400" b="1" i="1" dirty="0" err="1">
                <a:solidFill>
                  <a:srgbClr val="66FF33"/>
                </a:solidFill>
              </a:rPr>
              <a:t>Thình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lình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đèn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điện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tắt</a:t>
            </a:r>
            <a:r>
              <a:rPr sz="2400" b="1" i="1">
                <a:solidFill>
                  <a:srgbClr val="66FF33"/>
                </a:solidFill>
              </a:rPr>
              <a:t>: </a:t>
            </a:r>
            <a:endParaRPr sz="2400" b="1" i="1">
              <a:solidFill>
                <a:srgbClr val="66FF33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		</a:t>
            </a:r>
            <a:r>
              <a:rPr sz="2400" i="1">
                <a:solidFill>
                  <a:schemeClr val="bg1"/>
                </a:solidFill>
              </a:rPr>
              <a:t>“</a:t>
            </a:r>
            <a:r>
              <a:rPr sz="2400" i="1" dirty="0" err="1">
                <a:solidFill>
                  <a:schemeClr val="bg1"/>
                </a:solidFill>
              </a:rPr>
              <a:t>Vầng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trăng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tròn</a:t>
            </a:r>
            <a:r>
              <a:rPr sz="2400" i="1">
                <a:solidFill>
                  <a:schemeClr val="bg1"/>
                </a:solidFill>
              </a:rPr>
              <a:t>”</a:t>
            </a:r>
            <a:endParaRPr sz="2400" i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dirty="0" err="1">
                <a:solidFill>
                  <a:schemeClr val="bg1"/>
                </a:solidFill>
              </a:rPr>
              <a:t>Vầng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trăng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vẫn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vẹn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nguyên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tròn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đầy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như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ngày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nào</a:t>
            </a:r>
            <a:r>
              <a:rPr lang="en-US" sz="2400" b="1" dirty="0" err="1">
                <a:solidFill>
                  <a:schemeClr val="bg1"/>
                </a:solidFill>
              </a:rPr>
              <a:t>,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dirty="0" err="1">
                <a:solidFill>
                  <a:schemeClr val="bg1"/>
                </a:solidFill>
              </a:rPr>
              <a:t>trăng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vẫn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thuỷ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chung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với</a:t>
            </a:r>
            <a:r>
              <a:rPr sz="2400" b="1">
                <a:solidFill>
                  <a:schemeClr val="bg1"/>
                </a:solidFill>
              </a:rPr>
              <a:t> con </a:t>
            </a:r>
            <a:r>
              <a:rPr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 err="1">
                <a:solidFill>
                  <a:schemeClr val="bg1"/>
                </a:solidFill>
              </a:rPr>
              <a:t>.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rgbClr val="66FF33"/>
                </a:solidFill>
              </a:rPr>
              <a:t>*</a:t>
            </a:r>
            <a:r>
              <a:rPr sz="2400" b="1" i="1">
                <a:solidFill>
                  <a:srgbClr val="FF9900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Tác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giả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đối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diện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với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vầng</a:t>
            </a:r>
            <a:r>
              <a:rPr sz="2400" b="1" i="1">
                <a:solidFill>
                  <a:srgbClr val="66FF33"/>
                </a:solidFill>
              </a:rPr>
              <a:t> </a:t>
            </a:r>
            <a:r>
              <a:rPr sz="2400" b="1" i="1" dirty="0" err="1">
                <a:solidFill>
                  <a:srgbClr val="66FF33"/>
                </a:solidFill>
              </a:rPr>
              <a:t>trăng</a:t>
            </a:r>
            <a:r>
              <a:rPr sz="2400" b="1" i="1">
                <a:solidFill>
                  <a:srgbClr val="66FF33"/>
                </a:solidFill>
              </a:rPr>
              <a:t>:</a:t>
            </a:r>
            <a:endParaRPr sz="2400" b="1" i="1">
              <a:solidFill>
                <a:srgbClr val="66FF33"/>
              </a:solidFill>
            </a:endParaRPr>
          </a:p>
          <a:p>
            <a:pPr algn="l"/>
            <a:r>
              <a:rPr sz="2400" b="1" i="1">
                <a:solidFill>
                  <a:schemeClr val="bg1"/>
                </a:solidFill>
              </a:rPr>
              <a:t>			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i="1">
                <a:solidFill>
                  <a:schemeClr val="bg1"/>
                </a:solidFill>
              </a:rPr>
              <a:t>“</a:t>
            </a:r>
            <a:r>
              <a:rPr sz="2400" i="1" dirty="0" err="1">
                <a:solidFill>
                  <a:schemeClr val="bg1"/>
                </a:solidFill>
              </a:rPr>
              <a:t>ngửa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mặt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lên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nhìn</a:t>
            </a:r>
            <a:r>
              <a:rPr sz="2400" i="1">
                <a:solidFill>
                  <a:schemeClr val="bg1"/>
                </a:solidFill>
              </a:rPr>
              <a:t> </a:t>
            </a:r>
            <a:r>
              <a:rPr sz="2400" i="1" dirty="0" err="1">
                <a:solidFill>
                  <a:schemeClr val="bg1"/>
                </a:solidFill>
              </a:rPr>
              <a:t>mặt</a:t>
            </a:r>
            <a:r>
              <a:rPr sz="2400" i="1">
                <a:solidFill>
                  <a:schemeClr val="bg1"/>
                </a:solidFill>
              </a:rPr>
              <a:t>”.</a:t>
            </a:r>
            <a:endParaRPr sz="2400" i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dirty="0" err="1">
                <a:solidFill>
                  <a:schemeClr val="bg1"/>
                </a:solidFill>
              </a:rPr>
              <a:t>Vầng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trăng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đánh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thức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những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kỷ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niệm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hồn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nhiên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trong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trẻo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tươi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đẹp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năm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nào</a:t>
            </a:r>
            <a:r>
              <a:rPr sz="2400" b="1">
                <a:solidFill>
                  <a:schemeClr val="bg1"/>
                </a:solidFill>
              </a:rPr>
              <a:t>. </a:t>
            </a:r>
            <a:r>
              <a:rPr sz="2400" b="1" dirty="0" err="1">
                <a:solidFill>
                  <a:schemeClr val="bg1"/>
                </a:solidFill>
              </a:rPr>
              <a:t>Lòng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tác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giả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rưng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rưng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xúc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động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trước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những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gì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đã</a:t>
            </a:r>
            <a:r>
              <a:rPr sz="2400" b="1">
                <a:solidFill>
                  <a:schemeClr val="bg1"/>
                </a:solidFill>
              </a:rPr>
              <a:t> qua.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dirty="0" err="1">
                <a:solidFill>
                  <a:schemeClr val="bg1"/>
                </a:solidFill>
              </a:rPr>
              <a:t>Đoạn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thơ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có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ng</a:t>
            </a:r>
            <a:r>
              <a:rPr b="1" dirty="0" err="1">
                <a:solidFill>
                  <a:schemeClr val="bg1"/>
                </a:solidFill>
              </a:rPr>
              <a:t>ô</a:t>
            </a:r>
            <a:r>
              <a:rPr sz="2400" b="1" dirty="0" err="1">
                <a:solidFill>
                  <a:schemeClr val="bg1"/>
                </a:solidFill>
              </a:rPr>
              <a:t>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ngữ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thiết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tha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trầm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lắng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suy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tưởng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như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lời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tự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thú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chân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thành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thẳn</a:t>
            </a:r>
            <a:r>
              <a:rPr lang="en-US" sz="2400" b="1" dirty="0" err="1">
                <a:solidFill>
                  <a:schemeClr val="bg1"/>
                </a:solidFill>
              </a:rPr>
              <a:t>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thắn</a:t>
            </a:r>
            <a:r>
              <a:rPr sz="2400" b="1">
                <a:solidFill>
                  <a:schemeClr val="bg1"/>
                </a:solidFill>
              </a:rPr>
              <a:t>. </a:t>
            </a:r>
            <a:r>
              <a:rPr sz="2400" b="1" dirty="0" err="1">
                <a:solidFill>
                  <a:schemeClr val="bg1"/>
                </a:solidFill>
              </a:rPr>
              <a:t>Những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hình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ảnh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lặp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lại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gợi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sự</a:t>
            </a:r>
            <a:r>
              <a:rPr sz="2400" b="1">
                <a:solidFill>
                  <a:schemeClr val="bg1"/>
                </a:solidFill>
              </a:rPr>
              <a:t> day </a:t>
            </a:r>
            <a:r>
              <a:rPr sz="2400" b="1" dirty="0" err="1">
                <a:solidFill>
                  <a:schemeClr val="bg1"/>
                </a:solidFill>
              </a:rPr>
              <a:t>dứt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trong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lòng</a:t>
            </a:r>
            <a:r>
              <a:rPr sz="2400" b="1">
                <a:solidFill>
                  <a:schemeClr val="bg1"/>
                </a:solidFill>
              </a:rPr>
              <a:t>.</a:t>
            </a:r>
            <a:endParaRPr sz="2400" b="1">
              <a:solidFill>
                <a:schemeClr val="bg1"/>
              </a:solidFill>
            </a:endParaRPr>
          </a:p>
        </p:txBody>
      </p:sp>
      <p:sp>
        <p:nvSpPr>
          <p:cNvPr id="8198" name="Right Arrow 8197"/>
          <p:cNvSpPr/>
          <p:nvPr/>
        </p:nvSpPr>
        <p:spPr>
          <a:xfrm>
            <a:off x="457200" y="3276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199" name="Right Arrow 8198"/>
          <p:cNvSpPr/>
          <p:nvPr/>
        </p:nvSpPr>
        <p:spPr>
          <a:xfrm>
            <a:off x="457200" y="2133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200" name="Right Arrow 8199"/>
          <p:cNvSpPr/>
          <p:nvPr/>
        </p:nvSpPr>
        <p:spPr>
          <a:xfrm>
            <a:off x="457200" y="4724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8201" name="Sun 8200"/>
          <p:cNvSpPr/>
          <p:nvPr/>
        </p:nvSpPr>
        <p:spPr>
          <a:xfrm>
            <a:off x="533400" y="5791200"/>
            <a:ext cx="304800" cy="304800"/>
          </a:xfrm>
          <a:prstGeom prst="sun">
            <a:avLst>
              <a:gd name="adj" fmla="val 25000"/>
            </a:avLst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2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charRg st="2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7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charRg st="78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102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charRg st="102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129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7">
                                            <p:txEl>
                                              <p:charRg st="129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158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97">
                                            <p:txEl>
                                              <p:charRg st="158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212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197">
                                            <p:txEl>
                                              <p:charRg st="212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241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97">
                                            <p:txEl>
                                              <p:charRg st="241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262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197">
                                            <p:txEl>
                                              <p:charRg st="262" end="3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313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197">
                                            <p:txEl>
                                              <p:charRg st="313" end="3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349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197">
                                            <p:txEl>
                                              <p:charRg st="349" end="3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385" end="4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197">
                                            <p:txEl>
                                              <p:charRg st="385" end="4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414" end="5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197">
                                            <p:txEl>
                                              <p:charRg st="414" end="5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546" end="6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8197">
                                            <p:txEl>
                                              <p:charRg st="546" end="6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0"/>
            <a:ext cx="9154795" cy="6858000"/>
          </a:xfrm>
          <a:prstGeom prst="rect">
            <a:avLst/>
          </a:prstGeom>
        </p:spPr>
      </p:pic>
      <p:sp>
        <p:nvSpPr>
          <p:cNvPr id="18438" name="Rectangles 18437"/>
          <p:cNvSpPr/>
          <p:nvPr/>
        </p:nvSpPr>
        <p:spPr>
          <a:xfrm>
            <a:off x="498475" y="762000"/>
            <a:ext cx="60833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FFFF00"/>
                </a:solidFill>
              </a:rPr>
              <a:t>3</a:t>
            </a:r>
            <a:r>
              <a:rPr b="1">
                <a:solidFill>
                  <a:srgbClr val="FFFF00"/>
                </a:solidFill>
              </a:rPr>
              <a:t>. </a:t>
            </a:r>
            <a:r>
              <a:rPr sz="3200" b="1" dirty="0" err="1">
                <a:solidFill>
                  <a:srgbClr val="FFFF00"/>
                </a:solidFill>
              </a:rPr>
              <a:t>Vầng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trăng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trong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suy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tưởng</a:t>
            </a:r>
            <a:r>
              <a:rPr sz="3200" b="1">
                <a:solidFill>
                  <a:srgbClr val="FFFF00"/>
                </a:solidFill>
              </a:rPr>
              <a:t>.</a:t>
            </a:r>
            <a:endParaRPr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6" name="Picture 18435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18436"/>
          <p:cNvSpPr txBox="1"/>
          <p:nvPr/>
        </p:nvSpPr>
        <p:spPr>
          <a:xfrm>
            <a:off x="762000" y="1905000"/>
            <a:ext cx="7772400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50000"/>
              </a:spcBef>
              <a:buNone/>
            </a:pPr>
            <a:r>
              <a:rPr sz="3200" b="1" dirty="0" err="1">
                <a:solidFill>
                  <a:srgbClr val="FFFF00"/>
                </a:solidFill>
              </a:rPr>
              <a:t>Câu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hỏi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thảo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luận</a:t>
            </a:r>
            <a:r>
              <a:rPr sz="3200" b="1">
                <a:solidFill>
                  <a:srgbClr val="FFFF00"/>
                </a:solidFill>
              </a:rPr>
              <a:t>:</a:t>
            </a:r>
            <a:endParaRPr sz="3200" b="1">
              <a:solidFill>
                <a:srgbClr val="FFFF00"/>
              </a:solidFill>
            </a:endParaRPr>
          </a:p>
          <a:p>
            <a:pPr marL="342900" indent="-342900" algn="l">
              <a:spcBef>
                <a:spcPct val="50000"/>
              </a:spcBef>
              <a:buAutoNum type="arabicPeriod"/>
            </a:pPr>
            <a:r>
              <a:rPr sz="3200">
                <a:solidFill>
                  <a:srgbClr val="00FFFF"/>
                </a:solidFill>
              </a:rPr>
              <a:t>“</a:t>
            </a:r>
            <a:r>
              <a:rPr sz="3200" dirty="0" err="1">
                <a:solidFill>
                  <a:srgbClr val="00FFFF"/>
                </a:solidFill>
              </a:rPr>
              <a:t>Ánh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trăng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tròn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vành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vạnh</a:t>
            </a:r>
            <a:r>
              <a:rPr sz="3200">
                <a:solidFill>
                  <a:srgbClr val="00FFFF"/>
                </a:solidFill>
              </a:rPr>
              <a:t>” </a:t>
            </a:r>
            <a:r>
              <a:rPr sz="3200" dirty="0" err="1">
                <a:solidFill>
                  <a:srgbClr val="00FFFF"/>
                </a:solidFill>
              </a:rPr>
              <a:t>tượng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trưng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cho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điều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gì</a:t>
            </a:r>
            <a:r>
              <a:rPr lang="en-US" sz="3200" dirty="0" err="1">
                <a:solidFill>
                  <a:srgbClr val="00FFFF"/>
                </a:solidFill>
              </a:rPr>
              <a:t>?</a:t>
            </a:r>
            <a:endParaRPr sz="3200">
              <a:solidFill>
                <a:srgbClr val="00FFFF"/>
              </a:solidFill>
            </a:endParaRPr>
          </a:p>
          <a:p>
            <a:pPr marL="342900" indent="-342900" algn="l">
              <a:spcBef>
                <a:spcPct val="50000"/>
              </a:spcBef>
              <a:buAutoNum type="arabicPeriod"/>
            </a:pPr>
            <a:r>
              <a:rPr sz="3200">
                <a:solidFill>
                  <a:srgbClr val="00FFFF"/>
                </a:solidFill>
              </a:rPr>
              <a:t>“</a:t>
            </a:r>
            <a:r>
              <a:rPr sz="3200" dirty="0" err="1">
                <a:solidFill>
                  <a:srgbClr val="00FFFF"/>
                </a:solidFill>
              </a:rPr>
              <a:t>Ánh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trăng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im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phăng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phắc</a:t>
            </a:r>
            <a:r>
              <a:rPr sz="3200">
                <a:solidFill>
                  <a:srgbClr val="00FFFF"/>
                </a:solidFill>
              </a:rPr>
              <a:t>” </a:t>
            </a:r>
            <a:r>
              <a:rPr sz="3200" dirty="0" err="1">
                <a:solidFill>
                  <a:srgbClr val="00FFFF"/>
                </a:solidFill>
              </a:rPr>
              <a:t>gợi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cho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em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liên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tưởng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đến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điều</a:t>
            </a:r>
            <a:r>
              <a:rPr sz="3200">
                <a:solidFill>
                  <a:srgbClr val="00FFFF"/>
                </a:solidFill>
              </a:rPr>
              <a:t> </a:t>
            </a:r>
            <a:r>
              <a:rPr sz="3200" dirty="0" err="1">
                <a:solidFill>
                  <a:srgbClr val="00FFFF"/>
                </a:solidFill>
              </a:rPr>
              <a:t>gì</a:t>
            </a:r>
            <a:r>
              <a:rPr sz="3200">
                <a:solidFill>
                  <a:srgbClr val="00FFFF"/>
                </a:solidFill>
              </a:rPr>
              <a:t>?</a:t>
            </a:r>
            <a:endParaRPr sz="3200">
              <a:solidFill>
                <a:srgbClr val="00FFFF"/>
              </a:solidFill>
            </a:endParaRPr>
          </a:p>
        </p:txBody>
      </p:sp>
      <p:sp>
        <p:nvSpPr>
          <p:cNvPr id="18438" name="Rectangles 18437"/>
          <p:cNvSpPr/>
          <p:nvPr/>
        </p:nvSpPr>
        <p:spPr>
          <a:xfrm>
            <a:off x="498475" y="762000"/>
            <a:ext cx="60833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spcBef>
                <a:spcPct val="50000"/>
              </a:spcBef>
            </a:pPr>
            <a:r>
              <a:rPr sz="3200" b="1">
                <a:solidFill>
                  <a:srgbClr val="FFFF00"/>
                </a:solidFill>
              </a:rPr>
              <a:t>3</a:t>
            </a:r>
            <a:r>
              <a:rPr b="1">
                <a:solidFill>
                  <a:srgbClr val="FFFF00"/>
                </a:solidFill>
              </a:rPr>
              <a:t>. </a:t>
            </a:r>
            <a:r>
              <a:rPr sz="3200" b="1" dirty="0" err="1">
                <a:solidFill>
                  <a:srgbClr val="FFFF00"/>
                </a:solidFill>
              </a:rPr>
              <a:t>Vầng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trăng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trong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suy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tưởng</a:t>
            </a:r>
            <a:r>
              <a:rPr sz="3200" b="1">
                <a:solidFill>
                  <a:srgbClr val="FFFF00"/>
                </a:solidFill>
              </a:rPr>
              <a:t>.</a:t>
            </a:r>
            <a:endParaRPr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charRg st="1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charRg st="19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charRg st="7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charRg st="7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Picture 9219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 Box 9220"/>
          <p:cNvSpPr txBox="1"/>
          <p:nvPr/>
        </p:nvSpPr>
        <p:spPr>
          <a:xfrm>
            <a:off x="228600" y="1066800"/>
            <a:ext cx="8915400" cy="50463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>
                <a:solidFill>
                  <a:schemeClr val="bg1"/>
                </a:solidFill>
              </a:rPr>
              <a:t>	</a:t>
            </a:r>
            <a:r>
              <a:rPr sz="2800" b="1">
                <a:solidFill>
                  <a:schemeClr val="bg1"/>
                </a:solidFill>
              </a:rPr>
              <a:t>- </a:t>
            </a:r>
            <a:r>
              <a:rPr sz="2800" b="1" dirty="0" err="1">
                <a:solidFill>
                  <a:schemeClr val="bg1"/>
                </a:solidFill>
              </a:rPr>
              <a:t>Hình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ảnh</a:t>
            </a:r>
            <a:r>
              <a:rPr sz="2800" b="1">
                <a:solidFill>
                  <a:schemeClr val="bg1"/>
                </a:solidFill>
              </a:rPr>
              <a:t> “</a:t>
            </a:r>
            <a:r>
              <a:rPr sz="2800" b="1" dirty="0" err="1">
                <a:solidFill>
                  <a:schemeClr val="bg1"/>
                </a:solidFill>
              </a:rPr>
              <a:t>ánh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trăng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tròn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vành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vạnh</a:t>
            </a:r>
            <a:r>
              <a:rPr sz="2800" b="1">
                <a:solidFill>
                  <a:schemeClr val="bg1"/>
                </a:solidFill>
              </a:rPr>
              <a:t>”: </a:t>
            </a:r>
            <a:r>
              <a:rPr sz="2800" b="1" dirty="0" err="1">
                <a:solidFill>
                  <a:schemeClr val="bg1"/>
                </a:solidFill>
              </a:rPr>
              <a:t>tượng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trưng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cho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vẻ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đẹp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vẹn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nguyên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cho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quá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khứ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đầy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đặn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thuỷ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chung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cho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sự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độ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lượng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bao</a:t>
            </a:r>
            <a:r>
              <a:rPr sz="2800" b="1">
                <a:solidFill>
                  <a:schemeClr val="bg1"/>
                </a:solidFill>
              </a:rPr>
              <a:t> dung.</a:t>
            </a:r>
            <a:endParaRPr sz="2800" b="1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sz="2800" b="1">
                <a:solidFill>
                  <a:schemeClr val="bg1"/>
                </a:solidFill>
              </a:rPr>
              <a:t>	- </a:t>
            </a:r>
            <a:r>
              <a:rPr sz="2800" b="1" dirty="0" err="1">
                <a:solidFill>
                  <a:schemeClr val="bg1"/>
                </a:solidFill>
              </a:rPr>
              <a:t>Hình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ảnh</a:t>
            </a:r>
            <a:r>
              <a:rPr sz="2800" b="1">
                <a:solidFill>
                  <a:schemeClr val="bg1"/>
                </a:solidFill>
              </a:rPr>
              <a:t> “</a:t>
            </a:r>
            <a:r>
              <a:rPr sz="2800" b="1" dirty="0" err="1">
                <a:solidFill>
                  <a:schemeClr val="bg1"/>
                </a:solidFill>
              </a:rPr>
              <a:t>ánh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trăng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im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phăng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phắc</a:t>
            </a:r>
            <a:r>
              <a:rPr sz="2800" b="1">
                <a:solidFill>
                  <a:schemeClr val="bg1"/>
                </a:solidFill>
              </a:rPr>
              <a:t>”: </a:t>
            </a:r>
            <a:r>
              <a:rPr sz="2800" b="1" dirty="0" err="1">
                <a:solidFill>
                  <a:schemeClr val="bg1"/>
                </a:solidFill>
              </a:rPr>
              <a:t>thể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hiện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cái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nhìn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nghiêm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khắc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đ</a:t>
            </a:r>
            <a:r>
              <a:rPr sz="2800" b="1" dirty="0" err="1">
                <a:solidFill>
                  <a:schemeClr val="bg1"/>
                </a:solidFill>
                <a:sym typeface="+mn-ea"/>
              </a:rPr>
              <a:t>ố</a:t>
            </a:r>
            <a:r>
              <a:rPr sz="2800" b="1" dirty="0" err="1">
                <a:solidFill>
                  <a:schemeClr val="bg1"/>
                </a:solidFill>
              </a:rPr>
              <a:t>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với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những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ai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sống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vô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tình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lãng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quên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quá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khứ</a:t>
            </a:r>
            <a:r>
              <a:rPr sz="2800" b="1">
                <a:solidFill>
                  <a:schemeClr val="bg1"/>
                </a:solidFill>
              </a:rPr>
              <a:t>. </a:t>
            </a:r>
            <a:r>
              <a:rPr sz="2800" b="1" dirty="0" err="1">
                <a:solidFill>
                  <a:schemeClr val="bg1"/>
                </a:solidFill>
              </a:rPr>
              <a:t>Là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lời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nhắc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nhở</a:t>
            </a:r>
            <a:r>
              <a:rPr sz="2800" b="1">
                <a:solidFill>
                  <a:schemeClr val="bg1"/>
                </a:solidFill>
              </a:rPr>
              <a:t>: </a:t>
            </a:r>
            <a:r>
              <a:rPr sz="2800" b="1" dirty="0" err="1">
                <a:solidFill>
                  <a:schemeClr val="bg1"/>
                </a:solidFill>
              </a:rPr>
              <a:t>Hãy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sống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thuỷ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chung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ân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nghĩa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sz="2800" b="1">
                <a:solidFill>
                  <a:schemeClr val="bg1"/>
                </a:solidFill>
              </a:rPr>
              <a:t>	</a:t>
            </a:r>
            <a:r>
              <a:rPr lang="en-US" sz="2800" b="1">
                <a:solidFill>
                  <a:schemeClr val="bg1"/>
                </a:solidFill>
              </a:rPr>
              <a:t>- </a:t>
            </a:r>
            <a:r>
              <a:rPr sz="2800" b="1" dirty="0" err="1">
                <a:solidFill>
                  <a:schemeClr val="bg1"/>
                </a:solidFill>
              </a:rPr>
              <a:t>Ngôn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ngữ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thơ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giàu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cảm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xúc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đậm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triết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lý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suy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tưởng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sz="2800">
                <a:solidFill>
                  <a:schemeClr val="bg1"/>
                </a:solidFill>
              </a:rPr>
              <a:t>	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9222" name="Rectangles 9221"/>
          <p:cNvSpPr/>
          <p:nvPr/>
        </p:nvSpPr>
        <p:spPr>
          <a:xfrm>
            <a:off x="280988" y="458788"/>
            <a:ext cx="54197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800" b="1">
                <a:solidFill>
                  <a:srgbClr val="FFFF00"/>
                </a:solidFill>
              </a:rPr>
              <a:t>3. </a:t>
            </a:r>
            <a:r>
              <a:rPr sz="2800" b="1" dirty="0" err="1">
                <a:solidFill>
                  <a:srgbClr val="FFFF00"/>
                </a:solidFill>
              </a:rPr>
              <a:t>Vầng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trăng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trong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suy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tưởng</a:t>
            </a:r>
            <a:r>
              <a:rPr sz="2800" b="1">
                <a:solidFill>
                  <a:srgbClr val="FFFF00"/>
                </a:solidFill>
              </a:rPr>
              <a:t>.</a:t>
            </a:r>
            <a:endParaRPr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221">
                                            <p:txEl>
                                              <p:charRg st="0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135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221">
                                            <p:txEl>
                                              <p:charRg st="135" end="3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charRg st="302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221">
                                            <p:txEl>
                                              <p:charRg st="302" end="3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4" name="Picture 10243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Rectangles 10244"/>
          <p:cNvSpPr/>
          <p:nvPr/>
        </p:nvSpPr>
        <p:spPr>
          <a:xfrm>
            <a:off x="685800" y="609600"/>
            <a:ext cx="7696200" cy="6000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2400" b="1">
                <a:solidFill>
                  <a:srgbClr val="FFFF00"/>
                </a:solidFill>
              </a:rPr>
              <a:t>III. </a:t>
            </a:r>
            <a:r>
              <a:rPr sz="2400" b="1" dirty="0" err="1">
                <a:solidFill>
                  <a:srgbClr val="FFFF00"/>
                </a:solidFill>
              </a:rPr>
              <a:t>Tổng</a:t>
            </a:r>
            <a:r>
              <a:rPr sz="2400" b="1">
                <a:solidFill>
                  <a:srgbClr val="FFFF00"/>
                </a:solidFill>
              </a:rPr>
              <a:t> </a:t>
            </a:r>
            <a:r>
              <a:rPr sz="2400" b="1" dirty="0" err="1">
                <a:solidFill>
                  <a:srgbClr val="FFFF00"/>
                </a:solidFill>
              </a:rPr>
              <a:t>kết</a:t>
            </a:r>
            <a:r>
              <a:rPr sz="2400" b="1">
                <a:solidFill>
                  <a:srgbClr val="FFFF00"/>
                </a:solidFill>
              </a:rPr>
              <a:t>:</a:t>
            </a:r>
            <a:endParaRPr sz="2400" b="1">
              <a:solidFill>
                <a:srgbClr val="FFFF00"/>
              </a:solidFill>
            </a:endParaRPr>
          </a:p>
          <a:p>
            <a:pPr algn="l"/>
            <a:endParaRPr sz="2400" b="1">
              <a:solidFill>
                <a:srgbClr val="FFFF00"/>
              </a:solidFill>
            </a:endParaRPr>
          </a:p>
          <a:p>
            <a:pPr algn="l"/>
            <a:r>
              <a:rPr sz="2400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rgbClr val="FFFF00"/>
                </a:solidFill>
              </a:rPr>
              <a:t>1. </a:t>
            </a:r>
            <a:r>
              <a:rPr sz="2400" b="1" i="1" dirty="0" err="1">
                <a:solidFill>
                  <a:srgbClr val="FFFF00"/>
                </a:solidFill>
              </a:rPr>
              <a:t>Nghệ</a:t>
            </a:r>
            <a:r>
              <a:rPr sz="2400" b="1" i="1">
                <a:solidFill>
                  <a:srgbClr val="FFFF00"/>
                </a:solidFill>
              </a:rPr>
              <a:t> </a:t>
            </a:r>
            <a:r>
              <a:rPr sz="2400" b="1" i="1" dirty="0" err="1">
                <a:solidFill>
                  <a:srgbClr val="FFFF00"/>
                </a:solidFill>
              </a:rPr>
              <a:t>thuật</a:t>
            </a:r>
            <a:r>
              <a:rPr sz="2400" b="1" i="1">
                <a:solidFill>
                  <a:srgbClr val="FFFF00"/>
                </a:solidFill>
              </a:rPr>
              <a:t>:</a:t>
            </a:r>
            <a:endParaRPr sz="2400" b="1" i="1">
              <a:solidFill>
                <a:srgbClr val="FFFF00"/>
              </a:solidFill>
            </a:endParaRPr>
          </a:p>
          <a:p>
            <a:pPr algn="l"/>
            <a:r>
              <a:rPr sz="2400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chemeClr val="bg1"/>
                </a:solidFill>
              </a:rPr>
              <a:t>- </a:t>
            </a:r>
            <a:r>
              <a:rPr sz="2400" b="1" i="1" dirty="0" err="1">
                <a:solidFill>
                  <a:schemeClr val="bg1"/>
                </a:solidFill>
              </a:rPr>
              <a:t>Bài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thơ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mang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dáng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dấp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một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câu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chuyện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nhỏ</a:t>
            </a:r>
            <a:r>
              <a:rPr sz="2400" b="1" i="1">
                <a:solidFill>
                  <a:schemeClr val="bg1"/>
                </a:solidFill>
              </a:rPr>
              <a:t>. </a:t>
            </a:r>
            <a:r>
              <a:rPr sz="2400" b="1" i="1" dirty="0" err="1">
                <a:solidFill>
                  <a:schemeClr val="bg1"/>
                </a:solidFill>
              </a:rPr>
              <a:t>Kết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hợp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hài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hoà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giữa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tự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sự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và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trữ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tình</a:t>
            </a:r>
            <a:r>
              <a:rPr sz="2400" b="1" i="1">
                <a:solidFill>
                  <a:schemeClr val="bg1"/>
                </a:solidFill>
              </a:rPr>
              <a:t>.</a:t>
            </a:r>
            <a:endParaRPr sz="2400" b="1" i="1">
              <a:solidFill>
                <a:schemeClr val="bg1"/>
              </a:solidFill>
            </a:endParaRPr>
          </a:p>
          <a:p>
            <a:pPr algn="l"/>
            <a:r>
              <a:rPr sz="2400" b="1" i="1">
                <a:solidFill>
                  <a:schemeClr val="bg1"/>
                </a:solidFill>
              </a:rPr>
              <a:t>	- </a:t>
            </a:r>
            <a:r>
              <a:rPr sz="2400" b="1" i="1" dirty="0" err="1">
                <a:solidFill>
                  <a:schemeClr val="bg1"/>
                </a:solidFill>
              </a:rPr>
              <a:t>Giọng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thơ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trôi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chảy</a:t>
            </a:r>
            <a:r>
              <a:rPr sz="2400" b="1" i="1">
                <a:solidFill>
                  <a:schemeClr val="bg1"/>
                </a:solidFill>
              </a:rPr>
              <a:t>, </a:t>
            </a:r>
            <a:r>
              <a:rPr sz="2400" b="1" i="1" dirty="0" err="1">
                <a:solidFill>
                  <a:schemeClr val="bg1"/>
                </a:solidFill>
              </a:rPr>
              <a:t>tự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nhiên</a:t>
            </a:r>
            <a:r>
              <a:rPr sz="2400" b="1" i="1">
                <a:solidFill>
                  <a:schemeClr val="bg1"/>
                </a:solidFill>
              </a:rPr>
              <a:t>, </a:t>
            </a:r>
            <a:r>
              <a:rPr sz="2400" b="1" i="1" dirty="0" err="1">
                <a:solidFill>
                  <a:schemeClr val="bg1"/>
                </a:solidFill>
              </a:rPr>
              <a:t>nhịp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nhàng</a:t>
            </a:r>
            <a:r>
              <a:rPr sz="2400" b="1" i="1">
                <a:solidFill>
                  <a:schemeClr val="bg1"/>
                </a:solidFill>
              </a:rPr>
              <a:t>. </a:t>
            </a:r>
            <a:r>
              <a:rPr sz="2400" b="1" i="1" dirty="0" err="1">
                <a:solidFill>
                  <a:schemeClr val="bg1"/>
                </a:solidFill>
              </a:rPr>
              <a:t>Đôi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chỗ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lắng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đọng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đầy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suy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tưởng</a:t>
            </a:r>
            <a:r>
              <a:rPr sz="2400" b="1" i="1">
                <a:solidFill>
                  <a:schemeClr val="bg1"/>
                </a:solidFill>
              </a:rPr>
              <a:t>.</a:t>
            </a:r>
            <a:endParaRPr sz="2400" b="1" i="1">
              <a:solidFill>
                <a:schemeClr val="bg1"/>
              </a:solidFill>
            </a:endParaRPr>
          </a:p>
          <a:p>
            <a:pPr algn="l"/>
            <a:r>
              <a:rPr sz="2400" b="1" i="1">
                <a:solidFill>
                  <a:schemeClr val="bg1"/>
                </a:solidFill>
              </a:rPr>
              <a:t>	- </a:t>
            </a:r>
            <a:r>
              <a:rPr sz="2400" b="1" i="1" dirty="0" err="1">
                <a:solidFill>
                  <a:schemeClr val="bg1"/>
                </a:solidFill>
              </a:rPr>
              <a:t>Bài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thơ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đã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xây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dựng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được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một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hình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tượng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vừa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có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giá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trị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thẩm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mỹ</a:t>
            </a:r>
            <a:r>
              <a:rPr sz="2400" b="1" i="1">
                <a:solidFill>
                  <a:schemeClr val="bg1"/>
                </a:solidFill>
              </a:rPr>
              <a:t>, </a:t>
            </a:r>
            <a:r>
              <a:rPr sz="2400" b="1" i="1" dirty="0" err="1">
                <a:solidFill>
                  <a:schemeClr val="bg1"/>
                </a:solidFill>
              </a:rPr>
              <a:t>vừa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có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giá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trị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triết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lý</a:t>
            </a:r>
            <a:r>
              <a:rPr sz="2400" b="1" i="1">
                <a:solidFill>
                  <a:schemeClr val="bg1"/>
                </a:solidFill>
              </a:rPr>
              <a:t>.</a:t>
            </a:r>
            <a:endParaRPr sz="2400" b="1" i="1">
              <a:solidFill>
                <a:schemeClr val="bg1"/>
              </a:solidFill>
            </a:endParaRPr>
          </a:p>
          <a:p>
            <a:pPr algn="l"/>
            <a:endParaRPr sz="2400">
              <a:solidFill>
                <a:schemeClr val="bg1"/>
              </a:solidFill>
            </a:endParaRPr>
          </a:p>
          <a:p>
            <a:pPr algn="l"/>
            <a:r>
              <a:rPr sz="2400" b="1" i="1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rgbClr val="FFFF00"/>
                </a:solidFill>
              </a:rPr>
              <a:t>2. </a:t>
            </a:r>
            <a:r>
              <a:rPr sz="2400" b="1" i="1" dirty="0" err="1">
                <a:solidFill>
                  <a:srgbClr val="FFFF00"/>
                </a:solidFill>
              </a:rPr>
              <a:t>Nội</a:t>
            </a:r>
            <a:r>
              <a:rPr sz="2400" b="1" i="1">
                <a:solidFill>
                  <a:srgbClr val="FFFF00"/>
                </a:solidFill>
              </a:rPr>
              <a:t> dung</a:t>
            </a:r>
            <a:endParaRPr sz="2400" b="1" i="1">
              <a:solidFill>
                <a:srgbClr val="FFFF00"/>
              </a:solidFill>
            </a:endParaRPr>
          </a:p>
          <a:p>
            <a:pPr algn="l"/>
            <a:r>
              <a:rPr sz="2400">
                <a:solidFill>
                  <a:schemeClr val="bg1"/>
                </a:solidFill>
              </a:rPr>
              <a:t>	</a:t>
            </a:r>
            <a:r>
              <a:rPr sz="2400" b="1" i="1" dirty="0" err="1">
                <a:solidFill>
                  <a:schemeClr val="bg1"/>
                </a:solidFill>
              </a:rPr>
              <a:t>Ánh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trăng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của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nguyễn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Duy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như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một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lời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tự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nhắc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nhở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về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những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năm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tháng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gian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lao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đã</a:t>
            </a:r>
            <a:r>
              <a:rPr sz="2400" b="1" i="1">
                <a:solidFill>
                  <a:schemeClr val="bg1"/>
                </a:solidFill>
              </a:rPr>
              <a:t> qua. </a:t>
            </a:r>
            <a:r>
              <a:rPr sz="2400" b="1" i="1" dirty="0" err="1">
                <a:solidFill>
                  <a:schemeClr val="bg1"/>
                </a:solidFill>
              </a:rPr>
              <a:t>Bài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thơ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có</a:t>
            </a:r>
            <a:r>
              <a:rPr sz="2400" b="1" i="1">
                <a:solidFill>
                  <a:schemeClr val="bg1"/>
                </a:solidFill>
              </a:rPr>
              <a:t> ý </a:t>
            </a:r>
            <a:r>
              <a:rPr sz="2400" b="1" i="1" dirty="0" err="1">
                <a:solidFill>
                  <a:schemeClr val="bg1"/>
                </a:solidFill>
              </a:rPr>
              <a:t>ng</a:t>
            </a:r>
            <a:r>
              <a:rPr lang="en-US" sz="2400" b="1" i="1" dirty="0" err="1">
                <a:solidFill>
                  <a:schemeClr val="bg1"/>
                </a:solidFill>
              </a:rPr>
              <a:t>hi</a:t>
            </a:r>
            <a:r>
              <a:rPr sz="2400" b="1" i="1" dirty="0" err="1">
                <a:solidFill>
                  <a:schemeClr val="bg1"/>
                </a:solidFill>
              </a:rPr>
              <a:t>ã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gợi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nhắc</a:t>
            </a:r>
            <a:r>
              <a:rPr sz="2400" b="1" i="1">
                <a:solidFill>
                  <a:schemeClr val="bg1"/>
                </a:solidFill>
              </a:rPr>
              <a:t>, </a:t>
            </a:r>
            <a:r>
              <a:rPr sz="2400" b="1" i="1" dirty="0" err="1">
                <a:solidFill>
                  <a:schemeClr val="bg1"/>
                </a:solidFill>
              </a:rPr>
              <a:t>củng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cố</a:t>
            </a:r>
            <a:r>
              <a:rPr sz="2400" b="1" i="1">
                <a:solidFill>
                  <a:schemeClr val="bg1"/>
                </a:solidFill>
              </a:rPr>
              <a:t> ở </a:t>
            </a:r>
            <a:r>
              <a:rPr sz="2400" b="1" i="1" dirty="0" err="1">
                <a:solidFill>
                  <a:schemeClr val="bg1"/>
                </a:solidFill>
              </a:rPr>
              <a:t>người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đọc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thái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độ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sống</a:t>
            </a:r>
            <a:r>
              <a:rPr sz="2400" b="1" i="1">
                <a:solidFill>
                  <a:schemeClr val="bg1"/>
                </a:solidFill>
              </a:rPr>
              <a:t> “</a:t>
            </a:r>
            <a:r>
              <a:rPr sz="2400" b="1" i="1" dirty="0" err="1">
                <a:solidFill>
                  <a:schemeClr val="bg1"/>
                </a:solidFill>
              </a:rPr>
              <a:t>Uống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nước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nhớ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nguồn</a:t>
            </a:r>
            <a:r>
              <a:rPr sz="2400" b="1" i="1">
                <a:solidFill>
                  <a:schemeClr val="bg1"/>
                </a:solidFill>
              </a:rPr>
              <a:t>”, </a:t>
            </a:r>
            <a:r>
              <a:rPr sz="2400" b="1" i="1" dirty="0" err="1">
                <a:solidFill>
                  <a:schemeClr val="bg1"/>
                </a:solidFill>
              </a:rPr>
              <a:t>ân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tình</a:t>
            </a:r>
            <a:r>
              <a:rPr sz="2400" b="1" i="1">
                <a:solidFill>
                  <a:schemeClr val="bg1"/>
                </a:solidFill>
              </a:rPr>
              <a:t>, </a:t>
            </a:r>
            <a:r>
              <a:rPr sz="2400" b="1" i="1" dirty="0" err="1">
                <a:solidFill>
                  <a:schemeClr val="bg1"/>
                </a:solidFill>
              </a:rPr>
              <a:t>thuỷ</a:t>
            </a:r>
            <a:r>
              <a:rPr sz="2400" b="1" i="1">
                <a:solidFill>
                  <a:schemeClr val="bg1"/>
                </a:solidFill>
              </a:rPr>
              <a:t>  </a:t>
            </a:r>
            <a:r>
              <a:rPr sz="2400" b="1" i="1" dirty="0" err="1">
                <a:solidFill>
                  <a:schemeClr val="bg1"/>
                </a:solidFill>
              </a:rPr>
              <a:t>chung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cùng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quá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khứ</a:t>
            </a:r>
            <a:r>
              <a:rPr sz="2400" b="1" i="1">
                <a:solidFill>
                  <a:schemeClr val="bg1"/>
                </a:solidFill>
              </a:rPr>
              <a:t>.</a:t>
            </a:r>
            <a:endParaRPr sz="24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16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charRg st="16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3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charRg st="32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117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charRg st="117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196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charRg st="196" end="2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289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charRg st="289" end="3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302" end="5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45">
                                            <p:txEl>
                                              <p:charRg st="302" end="5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532890"/>
            <a:ext cx="9201150" cy="5315585"/>
          </a:xfrm>
          <a:prstGeom prst="rect">
            <a:avLst/>
          </a:prstGeom>
        </p:spPr>
      </p:pic>
      <p:sp>
        <p:nvSpPr>
          <p:cNvPr id="19461" name="Text Box 19460"/>
          <p:cNvSpPr txBox="1"/>
          <p:nvPr/>
        </p:nvSpPr>
        <p:spPr>
          <a:xfrm>
            <a:off x="304800" y="76200"/>
            <a:ext cx="8829675" cy="11563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sz="2800">
                <a:solidFill>
                  <a:srgbClr val="FF0000"/>
                </a:solidFill>
              </a:rPr>
              <a:t>IV </a:t>
            </a:r>
            <a:r>
              <a:rPr sz="2800" dirty="0" err="1">
                <a:solidFill>
                  <a:srgbClr val="FF0000"/>
                </a:solidFill>
              </a:rPr>
              <a:t>Luyện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tập</a:t>
            </a:r>
            <a:r>
              <a:rPr sz="2800">
                <a:solidFill>
                  <a:srgbClr val="FF0000"/>
                </a:solidFill>
              </a:rPr>
              <a:t>:</a:t>
            </a:r>
            <a:endParaRPr sz="2800">
              <a:solidFill>
                <a:srgbClr val="FF0000"/>
              </a:solidFill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sz="2800" dirty="0" err="1">
                <a:solidFill>
                  <a:srgbClr val="FF0000"/>
                </a:solidFill>
              </a:rPr>
              <a:t>Bài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thơ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đem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đến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cho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em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những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suy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nghĩ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gì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trong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cuộc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sống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hôm</a:t>
            </a:r>
            <a:r>
              <a:rPr sz="2800">
                <a:solidFill>
                  <a:srgbClr val="FF0000"/>
                </a:solidFill>
              </a:rPr>
              <a:t> nay</a:t>
            </a:r>
            <a:r>
              <a:rPr lang="en-US" sz="2800">
                <a:solidFill>
                  <a:srgbClr val="FF0000"/>
                </a:solidFill>
              </a:rPr>
              <a:t>?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14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61">
                                            <p:txEl>
                                              <p:charRg st="14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2" name="Picture 2051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s 2053"/>
          <p:cNvSpPr/>
          <p:nvPr/>
        </p:nvSpPr>
        <p:spPr>
          <a:xfrm>
            <a:off x="457200" y="457200"/>
            <a:ext cx="4343400" cy="6708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sz="2400" b="1">
                <a:solidFill>
                  <a:srgbClr val="FFFF00"/>
                </a:solidFill>
              </a:rPr>
              <a:t>I. </a:t>
            </a:r>
            <a:r>
              <a:rPr sz="2400" b="1">
                <a:solidFill>
                  <a:srgbClr val="FFFF00"/>
                </a:solidFill>
              </a:rPr>
              <a:t>TÌM HIỂU CHUNG</a:t>
            </a:r>
            <a:endParaRPr sz="2400" b="1">
              <a:solidFill>
                <a:srgbClr val="FFFF00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    </a:t>
            </a:r>
            <a:r>
              <a:rPr sz="2400" b="1">
                <a:solidFill>
                  <a:srgbClr val="FFFF00"/>
                </a:solidFill>
              </a:rPr>
              <a:t>1. </a:t>
            </a:r>
            <a:r>
              <a:rPr sz="2400" b="1" dirty="0" err="1">
                <a:solidFill>
                  <a:srgbClr val="FFFF00"/>
                </a:solidFill>
              </a:rPr>
              <a:t>Tác</a:t>
            </a:r>
            <a:r>
              <a:rPr sz="2400" b="1">
                <a:solidFill>
                  <a:srgbClr val="FFFF00"/>
                </a:solidFill>
              </a:rPr>
              <a:t> </a:t>
            </a:r>
            <a:r>
              <a:rPr sz="2400" b="1" dirty="0" err="1">
                <a:solidFill>
                  <a:srgbClr val="FFFF00"/>
                </a:solidFill>
              </a:rPr>
              <a:t>giả</a:t>
            </a:r>
            <a:endParaRPr sz="2400" b="1">
              <a:solidFill>
                <a:srgbClr val="FFFF00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chemeClr val="bg1"/>
                </a:solidFill>
              </a:rPr>
              <a:t>- </a:t>
            </a:r>
            <a:r>
              <a:rPr sz="2400" b="1" i="1" dirty="0" err="1">
                <a:solidFill>
                  <a:schemeClr val="bg1"/>
                </a:solidFill>
              </a:rPr>
              <a:t>Tên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thật</a:t>
            </a:r>
            <a:r>
              <a:rPr sz="2400" b="1" i="1">
                <a:solidFill>
                  <a:schemeClr val="bg1"/>
                </a:solidFill>
              </a:rPr>
              <a:t>: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Nguyễn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Duy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Nhuệ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chemeClr val="bg1"/>
                </a:solidFill>
              </a:rPr>
              <a:t>- </a:t>
            </a:r>
            <a:r>
              <a:rPr sz="2400" b="1" i="1" dirty="0" err="1">
                <a:solidFill>
                  <a:schemeClr val="bg1"/>
                </a:solidFill>
              </a:rPr>
              <a:t>Quê</a:t>
            </a:r>
            <a:r>
              <a:rPr sz="2400" b="1" i="1">
                <a:solidFill>
                  <a:schemeClr val="bg1"/>
                </a:solidFill>
              </a:rPr>
              <a:t>: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Thanh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Hoá</a:t>
            </a:r>
            <a:r>
              <a:rPr sz="2400" b="1">
                <a:solidFill>
                  <a:schemeClr val="bg1"/>
                </a:solidFill>
              </a:rPr>
              <a:t>.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- </a:t>
            </a:r>
            <a:r>
              <a:rPr sz="2400" b="1" dirty="0" err="1">
                <a:solidFill>
                  <a:schemeClr val="bg1"/>
                </a:solidFill>
              </a:rPr>
              <a:t>Là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nhà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thơ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chiến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sĩ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trưởng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thành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trong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kháng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chiến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chống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Mỹ</a:t>
            </a:r>
            <a:r>
              <a:rPr sz="2400" b="1">
                <a:solidFill>
                  <a:schemeClr val="bg1"/>
                </a:solidFill>
              </a:rPr>
              <a:t>.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</a:t>
            </a:r>
            <a:r>
              <a:rPr sz="2400" b="1" i="1">
                <a:solidFill>
                  <a:schemeClr val="bg1"/>
                </a:solidFill>
              </a:rPr>
              <a:t>- </a:t>
            </a:r>
            <a:r>
              <a:rPr sz="2400" b="1" i="1" dirty="0" err="1">
                <a:solidFill>
                  <a:schemeClr val="bg1"/>
                </a:solidFill>
              </a:rPr>
              <a:t>Phong</a:t>
            </a:r>
            <a:r>
              <a:rPr sz="2400" b="1" i="1">
                <a:solidFill>
                  <a:schemeClr val="bg1"/>
                </a:solidFill>
              </a:rPr>
              <a:t> </a:t>
            </a:r>
            <a:r>
              <a:rPr sz="2400" b="1" i="1" dirty="0" err="1">
                <a:solidFill>
                  <a:schemeClr val="bg1"/>
                </a:solidFill>
              </a:rPr>
              <a:t>cách</a:t>
            </a:r>
            <a:r>
              <a:rPr sz="2400" b="1" i="1">
                <a:solidFill>
                  <a:schemeClr val="bg1"/>
                </a:solidFill>
              </a:rPr>
              <a:t>: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Độc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đáo</a:t>
            </a:r>
            <a:r>
              <a:rPr sz="2400" b="1">
                <a:solidFill>
                  <a:schemeClr val="bg1"/>
                </a:solidFill>
              </a:rPr>
              <a:t>. </a:t>
            </a:r>
            <a:r>
              <a:rPr sz="2400" b="1" dirty="0" err="1">
                <a:solidFill>
                  <a:schemeClr val="bg1"/>
                </a:solidFill>
              </a:rPr>
              <a:t>Thường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làm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thơ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lục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bát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với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ngôn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ngữ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mượt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mà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uyển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chuyển</a:t>
            </a:r>
            <a:r>
              <a:rPr sz="2400" b="1">
                <a:solidFill>
                  <a:schemeClr val="bg1"/>
                </a:solidFill>
              </a:rPr>
              <a:t>, </a:t>
            </a:r>
            <a:r>
              <a:rPr sz="2400" b="1" dirty="0" err="1">
                <a:solidFill>
                  <a:schemeClr val="bg1"/>
                </a:solidFill>
              </a:rPr>
              <a:t>đặc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biết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trong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cấu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tứ</a:t>
            </a:r>
            <a:r>
              <a:rPr lang="en-US" sz="2400" b="1" dirty="0" err="1">
                <a:solidFill>
                  <a:schemeClr val="bg1"/>
                </a:solidFill>
              </a:rPr>
              <a:t>.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 sz="2400" b="1">
                <a:solidFill>
                  <a:schemeClr val="bg1"/>
                </a:solidFill>
              </a:rPr>
              <a:t>	- </a:t>
            </a:r>
            <a:r>
              <a:rPr sz="2400" b="1" dirty="0" err="1">
                <a:solidFill>
                  <a:schemeClr val="bg1"/>
                </a:solidFill>
              </a:rPr>
              <a:t>Đạt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giải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nhất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cuộc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thơ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Báo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Văn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nghệ</a:t>
            </a:r>
            <a:r>
              <a:rPr sz="2400" b="1">
                <a:solidFill>
                  <a:schemeClr val="bg1"/>
                </a:solidFill>
              </a:rPr>
              <a:t> 1972-1973, </a:t>
            </a:r>
            <a:r>
              <a:rPr sz="2400" b="1" dirty="0" err="1">
                <a:solidFill>
                  <a:schemeClr val="bg1"/>
                </a:solidFill>
              </a:rPr>
              <a:t>giải</a:t>
            </a:r>
            <a:r>
              <a:rPr sz="2400" b="1">
                <a:solidFill>
                  <a:schemeClr val="bg1"/>
                </a:solidFill>
              </a:rPr>
              <a:t> A </a:t>
            </a:r>
            <a:r>
              <a:rPr sz="2400" b="1" dirty="0" err="1">
                <a:solidFill>
                  <a:schemeClr val="bg1"/>
                </a:solidFill>
              </a:rPr>
              <a:t>của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Hội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Nhà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văn</a:t>
            </a:r>
            <a:r>
              <a:rPr sz="2400" b="1">
                <a:solidFill>
                  <a:schemeClr val="bg1"/>
                </a:solidFill>
              </a:rPr>
              <a:t> </a:t>
            </a:r>
            <a:r>
              <a:rPr sz="2400" b="1" dirty="0" err="1">
                <a:solidFill>
                  <a:schemeClr val="bg1"/>
                </a:solidFill>
              </a:rPr>
              <a:t>Việt</a:t>
            </a:r>
            <a:r>
              <a:rPr sz="2400" b="1">
                <a:solidFill>
                  <a:schemeClr val="bg1"/>
                </a:solidFill>
              </a:rPr>
              <a:t> Nam 1984.</a:t>
            </a:r>
            <a:endParaRPr sz="2400" b="1">
              <a:solidFill>
                <a:schemeClr val="bg1"/>
              </a:solidFill>
            </a:endParaRPr>
          </a:p>
          <a:p>
            <a:pPr algn="l"/>
            <a:r>
              <a:rPr>
                <a:solidFill>
                  <a:schemeClr val="bg1"/>
                </a:solidFill>
              </a:rPr>
              <a:t>     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2055" name="Picture 2054" descr="n Du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41148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4">
                                            <p:txEl>
                                              <p:charRg st="15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3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54">
                                            <p:txEl>
                                              <p:charRg st="3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054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7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054">
                                            <p:txEl>
                                              <p:charRg st="78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143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054">
                                            <p:txEl>
                                              <p:charRg st="143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charRg st="248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054">
                                            <p:txEl>
                                              <p:charRg st="248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Picture 6147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s 6148"/>
          <p:cNvSpPr/>
          <p:nvPr/>
        </p:nvSpPr>
        <p:spPr>
          <a:xfrm>
            <a:off x="1447800" y="228600"/>
            <a:ext cx="728789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sz="24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FFFF00"/>
                </a:solidFill>
              </a:rPr>
              <a:t>2. </a:t>
            </a:r>
            <a:r>
              <a:rPr sz="2800" b="1" dirty="0" err="1">
                <a:solidFill>
                  <a:srgbClr val="FFFF00"/>
                </a:solidFill>
              </a:rPr>
              <a:t>Tác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phẩm</a:t>
            </a:r>
            <a:r>
              <a:rPr sz="2800">
                <a:solidFill>
                  <a:srgbClr val="FFFF00"/>
                </a:solidFill>
              </a:rPr>
              <a:t>:</a:t>
            </a:r>
            <a:endParaRPr sz="2800">
              <a:solidFill>
                <a:srgbClr val="FFFF00"/>
              </a:solidFill>
            </a:endParaRPr>
          </a:p>
          <a:p>
            <a:pPr algn="l"/>
            <a:r>
              <a:rPr sz="2800">
                <a:solidFill>
                  <a:schemeClr val="bg1"/>
                </a:solidFill>
              </a:rPr>
              <a:t>	</a:t>
            </a:r>
            <a:r>
              <a:rPr sz="2800" b="1" dirty="0" err="1">
                <a:solidFill>
                  <a:schemeClr val="bg1"/>
                </a:solidFill>
              </a:rPr>
              <a:t>Sáng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tác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vào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năm</a:t>
            </a:r>
            <a:r>
              <a:rPr sz="2800" b="1">
                <a:solidFill>
                  <a:schemeClr val="bg1"/>
                </a:solidFill>
              </a:rPr>
              <a:t> 1978, </a:t>
            </a:r>
            <a:r>
              <a:rPr sz="2800" b="1" dirty="0" err="1">
                <a:solidFill>
                  <a:schemeClr val="bg1"/>
                </a:solidFill>
              </a:rPr>
              <a:t>sau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khi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đất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nước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được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thống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nhất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algn="l"/>
            <a:endParaRPr sz="2800">
              <a:solidFill>
                <a:schemeClr val="bg1"/>
              </a:solidFill>
            </a:endParaRPr>
          </a:p>
          <a:p>
            <a:pPr algn="l"/>
            <a:r>
              <a:rPr sz="2800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FFFF00"/>
                </a:solidFill>
              </a:rPr>
              <a:t>3. </a:t>
            </a:r>
            <a:r>
              <a:rPr sz="2800" b="1" dirty="0" err="1">
                <a:solidFill>
                  <a:srgbClr val="FFFF00"/>
                </a:solidFill>
              </a:rPr>
              <a:t>Đọc</a:t>
            </a:r>
            <a:r>
              <a:rPr sz="2800" b="1">
                <a:solidFill>
                  <a:srgbClr val="FFFF00"/>
                </a:solidFill>
              </a:rPr>
              <a:t> - </a:t>
            </a:r>
            <a:r>
              <a:rPr sz="2800" b="1" dirty="0" err="1">
                <a:solidFill>
                  <a:srgbClr val="FFFF00"/>
                </a:solidFill>
              </a:rPr>
              <a:t>thể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loại</a:t>
            </a:r>
            <a:r>
              <a:rPr sz="2800" b="1">
                <a:solidFill>
                  <a:srgbClr val="FFFF00"/>
                </a:solidFill>
              </a:rPr>
              <a:t> - </a:t>
            </a:r>
            <a:r>
              <a:rPr sz="2800" b="1" dirty="0" err="1">
                <a:solidFill>
                  <a:srgbClr val="FFFF00"/>
                </a:solidFill>
              </a:rPr>
              <a:t>bố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cục</a:t>
            </a:r>
            <a:endParaRPr sz="2800" b="1">
              <a:solidFill>
                <a:srgbClr val="FFFF00"/>
              </a:solidFill>
            </a:endParaRPr>
          </a:p>
          <a:p>
            <a:pPr algn="l"/>
            <a:r>
              <a:rPr sz="2800" b="1">
                <a:solidFill>
                  <a:srgbClr val="FFFF00"/>
                </a:solidFill>
              </a:rPr>
              <a:t>       </a:t>
            </a:r>
            <a:r>
              <a:rPr sz="2800" b="1" i="1">
                <a:solidFill>
                  <a:srgbClr val="FFFF00"/>
                </a:solidFill>
                <a:hlinkClick r:id="rId2" action="ppaction://hlinksldjump"/>
              </a:rPr>
              <a:t>a. </a:t>
            </a:r>
            <a:r>
              <a:rPr sz="2800" b="1" i="1" dirty="0" err="1">
                <a:solidFill>
                  <a:srgbClr val="FFFF00"/>
                </a:solidFill>
                <a:hlinkClick r:id="rId2" action="ppaction://hlinksldjump"/>
              </a:rPr>
              <a:t>Đọc</a:t>
            </a:r>
            <a:endParaRPr sz="2800" b="1" i="1">
              <a:solidFill>
                <a:srgbClr val="FFFF00"/>
              </a:solidFill>
            </a:endParaRPr>
          </a:p>
          <a:p>
            <a:pPr algn="l"/>
            <a:r>
              <a:rPr sz="2800">
                <a:solidFill>
                  <a:srgbClr val="FFFF00"/>
                </a:solidFill>
              </a:rPr>
              <a:t>       </a:t>
            </a:r>
            <a:endParaRPr sz="2800" b="1">
              <a:solidFill>
                <a:schemeClr val="bg1"/>
              </a:solidFill>
            </a:endParaRPr>
          </a:p>
          <a:p>
            <a:pPr algn="l"/>
            <a:r>
              <a:rPr sz="2800">
                <a:solidFill>
                  <a:schemeClr val="bg1"/>
                </a:solidFill>
              </a:rPr>
              <a:t>      </a:t>
            </a:r>
            <a:endParaRPr lang="en-US" sz="2800" b="1" dirty="0" err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charRg st="14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7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charRg st="73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1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charRg st="115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89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charRg st="189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" y="0"/>
            <a:ext cx="91617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Picture 6147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s 6148"/>
          <p:cNvSpPr/>
          <p:nvPr/>
        </p:nvSpPr>
        <p:spPr>
          <a:xfrm>
            <a:off x="1447800" y="228600"/>
            <a:ext cx="7287895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sz="2400" b="1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FFFF00"/>
                </a:solidFill>
              </a:rPr>
              <a:t>2. </a:t>
            </a:r>
            <a:r>
              <a:rPr sz="2800" b="1" dirty="0" err="1">
                <a:solidFill>
                  <a:srgbClr val="FFFF00"/>
                </a:solidFill>
              </a:rPr>
              <a:t>Tác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phẩm</a:t>
            </a:r>
            <a:r>
              <a:rPr sz="2800">
                <a:solidFill>
                  <a:srgbClr val="FFFF00"/>
                </a:solidFill>
              </a:rPr>
              <a:t>:</a:t>
            </a:r>
            <a:endParaRPr sz="2800">
              <a:solidFill>
                <a:srgbClr val="FFFF00"/>
              </a:solidFill>
            </a:endParaRPr>
          </a:p>
          <a:p>
            <a:pPr algn="l"/>
            <a:r>
              <a:rPr sz="2800">
                <a:solidFill>
                  <a:schemeClr val="bg1"/>
                </a:solidFill>
              </a:rPr>
              <a:t>	</a:t>
            </a:r>
            <a:r>
              <a:rPr sz="2800" b="1" dirty="0" err="1">
                <a:solidFill>
                  <a:schemeClr val="bg1"/>
                </a:solidFill>
              </a:rPr>
              <a:t>Sáng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tác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vào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năm</a:t>
            </a:r>
            <a:r>
              <a:rPr sz="2800" b="1">
                <a:solidFill>
                  <a:schemeClr val="bg1"/>
                </a:solidFill>
              </a:rPr>
              <a:t> 1978, </a:t>
            </a:r>
            <a:r>
              <a:rPr sz="2800" b="1" dirty="0" err="1">
                <a:solidFill>
                  <a:schemeClr val="bg1"/>
                </a:solidFill>
              </a:rPr>
              <a:t>sau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khi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đất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nước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được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thống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nhất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algn="l"/>
            <a:endParaRPr sz="2800">
              <a:solidFill>
                <a:schemeClr val="bg1"/>
              </a:solidFill>
            </a:endParaRPr>
          </a:p>
          <a:p>
            <a:pPr algn="l"/>
            <a:r>
              <a:rPr sz="2800">
                <a:solidFill>
                  <a:schemeClr val="bg1"/>
                </a:solidFill>
              </a:rPr>
              <a:t> </a:t>
            </a:r>
            <a:r>
              <a:rPr sz="2800" b="1">
                <a:solidFill>
                  <a:srgbClr val="FFFF00"/>
                </a:solidFill>
              </a:rPr>
              <a:t>3. </a:t>
            </a:r>
            <a:r>
              <a:rPr sz="2800" b="1" dirty="0" err="1">
                <a:solidFill>
                  <a:srgbClr val="FFFF00"/>
                </a:solidFill>
              </a:rPr>
              <a:t>Đọc</a:t>
            </a:r>
            <a:r>
              <a:rPr sz="2800" b="1">
                <a:solidFill>
                  <a:srgbClr val="FFFF00"/>
                </a:solidFill>
              </a:rPr>
              <a:t> - </a:t>
            </a:r>
            <a:r>
              <a:rPr sz="2800" b="1" dirty="0" err="1">
                <a:solidFill>
                  <a:srgbClr val="FFFF00"/>
                </a:solidFill>
              </a:rPr>
              <a:t>thể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loại</a:t>
            </a:r>
            <a:r>
              <a:rPr sz="2800" b="1">
                <a:solidFill>
                  <a:srgbClr val="FFFF00"/>
                </a:solidFill>
              </a:rPr>
              <a:t> - </a:t>
            </a:r>
            <a:r>
              <a:rPr sz="2800" b="1" dirty="0" err="1">
                <a:solidFill>
                  <a:srgbClr val="FFFF00"/>
                </a:solidFill>
              </a:rPr>
              <a:t>bố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cục</a:t>
            </a:r>
            <a:endParaRPr sz="2800" b="1">
              <a:solidFill>
                <a:srgbClr val="FFFF00"/>
              </a:solidFill>
            </a:endParaRPr>
          </a:p>
          <a:p>
            <a:pPr algn="l"/>
            <a:r>
              <a:rPr sz="2800" b="1">
                <a:solidFill>
                  <a:srgbClr val="FFFF00"/>
                </a:solidFill>
              </a:rPr>
              <a:t>       </a:t>
            </a:r>
            <a:r>
              <a:rPr sz="2800" b="1" i="1">
                <a:solidFill>
                  <a:srgbClr val="FFFF00"/>
                </a:solidFill>
                <a:hlinkClick r:id="rId2" action="ppaction://hlinksldjump"/>
              </a:rPr>
              <a:t>a. </a:t>
            </a:r>
            <a:r>
              <a:rPr sz="2800" b="1" i="1" dirty="0" err="1">
                <a:solidFill>
                  <a:srgbClr val="FFFF00"/>
                </a:solidFill>
                <a:hlinkClick r:id="rId2" action="ppaction://hlinksldjump"/>
              </a:rPr>
              <a:t>Đọc</a:t>
            </a:r>
            <a:endParaRPr sz="2800" b="1" i="1">
              <a:solidFill>
                <a:srgbClr val="FFFF00"/>
              </a:solidFill>
            </a:endParaRPr>
          </a:p>
          <a:p>
            <a:pPr algn="l"/>
            <a:r>
              <a:rPr sz="2800">
                <a:solidFill>
                  <a:srgbClr val="FFFF00"/>
                </a:solidFill>
              </a:rPr>
              <a:t>       </a:t>
            </a:r>
            <a:r>
              <a:rPr sz="2800" b="1" i="1">
                <a:solidFill>
                  <a:srgbClr val="FFFF00"/>
                </a:solidFill>
              </a:rPr>
              <a:t>b. </a:t>
            </a:r>
            <a:r>
              <a:rPr sz="2800" b="1" i="1" dirty="0" err="1">
                <a:solidFill>
                  <a:srgbClr val="FFFF00"/>
                </a:solidFill>
              </a:rPr>
              <a:t>Thể</a:t>
            </a:r>
            <a:r>
              <a:rPr sz="2800" b="1" i="1">
                <a:solidFill>
                  <a:srgbClr val="FFFF00"/>
                </a:solidFill>
              </a:rPr>
              <a:t> </a:t>
            </a:r>
            <a:r>
              <a:rPr sz="2800" b="1" i="1" dirty="0" err="1">
                <a:solidFill>
                  <a:srgbClr val="FFFF00"/>
                </a:solidFill>
              </a:rPr>
              <a:t>loại</a:t>
            </a:r>
            <a:r>
              <a:rPr sz="2800">
                <a:solidFill>
                  <a:srgbClr val="FFFF00"/>
                </a:solidFill>
              </a:rPr>
              <a:t>:</a:t>
            </a:r>
            <a:r>
              <a:rPr sz="2800">
                <a:solidFill>
                  <a:schemeClr val="bg1"/>
                </a:solidFill>
              </a:rPr>
              <a:t> </a:t>
            </a:r>
            <a:endParaRPr sz="2800">
              <a:solidFill>
                <a:schemeClr val="bg1"/>
              </a:solidFill>
            </a:endParaRPr>
          </a:p>
          <a:p>
            <a:pPr algn="l"/>
            <a:r>
              <a:rPr sz="2800">
                <a:solidFill>
                  <a:schemeClr val="bg1"/>
                </a:solidFill>
              </a:rPr>
              <a:t>	</a:t>
            </a:r>
            <a:r>
              <a:rPr sz="2800" b="1" dirty="0" err="1">
                <a:solidFill>
                  <a:schemeClr val="bg1"/>
                </a:solidFill>
              </a:rPr>
              <a:t>Thể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thơ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năm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chữ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mang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dáng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dấp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một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câu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chuyện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nhỏ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algn="l"/>
            <a:endParaRPr sz="2800" b="1">
              <a:solidFill>
                <a:schemeClr val="bg1"/>
              </a:solidFill>
            </a:endParaRPr>
          </a:p>
          <a:p>
            <a:pPr algn="l"/>
            <a:r>
              <a:rPr sz="2800">
                <a:solidFill>
                  <a:schemeClr val="bg1"/>
                </a:solidFill>
              </a:rPr>
              <a:t>      </a:t>
            </a:r>
            <a:r>
              <a:rPr sz="2800" b="1" i="1">
                <a:solidFill>
                  <a:srgbClr val="FFFF00"/>
                </a:solidFill>
              </a:rPr>
              <a:t>c. </a:t>
            </a:r>
            <a:r>
              <a:rPr sz="2800" b="1" i="1" dirty="0" err="1">
                <a:solidFill>
                  <a:srgbClr val="FFFF00"/>
                </a:solidFill>
              </a:rPr>
              <a:t>Bố</a:t>
            </a:r>
            <a:r>
              <a:rPr sz="2800" b="1" i="1">
                <a:solidFill>
                  <a:srgbClr val="FFFF00"/>
                </a:solidFill>
              </a:rPr>
              <a:t> </a:t>
            </a:r>
            <a:r>
              <a:rPr sz="2800" b="1" i="1" dirty="0" err="1">
                <a:solidFill>
                  <a:srgbClr val="FFFF00"/>
                </a:solidFill>
              </a:rPr>
              <a:t>cục</a:t>
            </a:r>
            <a:r>
              <a:rPr sz="2800" b="1" i="1">
                <a:solidFill>
                  <a:srgbClr val="FFFF00"/>
                </a:solidFill>
              </a:rPr>
              <a:t>:</a:t>
            </a:r>
            <a:r>
              <a:rPr sz="2800">
                <a:solidFill>
                  <a:schemeClr val="bg1"/>
                </a:solidFill>
              </a:rPr>
              <a:t> </a:t>
            </a:r>
            <a:endParaRPr sz="2800">
              <a:solidFill>
                <a:schemeClr val="bg1"/>
              </a:solidFill>
            </a:endParaRPr>
          </a:p>
          <a:p>
            <a:pPr algn="l"/>
            <a:r>
              <a:rPr sz="2800">
                <a:solidFill>
                  <a:schemeClr val="bg1"/>
                </a:solidFill>
              </a:rPr>
              <a:t>	</a:t>
            </a:r>
            <a:r>
              <a:rPr sz="2800" b="1">
                <a:solidFill>
                  <a:schemeClr val="bg1"/>
                </a:solidFill>
              </a:rPr>
              <a:t>- </a:t>
            </a:r>
            <a:r>
              <a:rPr lang="vi-VN" sz="2800" b="1">
                <a:solidFill>
                  <a:schemeClr val="bg1"/>
                </a:solidFill>
              </a:rPr>
              <a:t>K 1.2: </a:t>
            </a:r>
            <a:r>
              <a:rPr sz="2800" b="1" dirty="0" err="1">
                <a:solidFill>
                  <a:schemeClr val="bg1"/>
                </a:solidFill>
              </a:rPr>
              <a:t>Vầng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trăng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trong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quá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khứ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algn="l"/>
            <a:r>
              <a:rPr sz="2800" b="1">
                <a:solidFill>
                  <a:schemeClr val="bg1"/>
                </a:solidFill>
              </a:rPr>
              <a:t>	- </a:t>
            </a:r>
            <a:r>
              <a:rPr lang="vi-VN" sz="2800" b="1">
                <a:solidFill>
                  <a:schemeClr val="bg1"/>
                </a:solidFill>
                <a:sym typeface="+mn-ea"/>
              </a:rPr>
              <a:t>K 3.4:</a:t>
            </a:r>
            <a:r>
              <a:rPr sz="2800" b="1" dirty="0" err="1">
                <a:solidFill>
                  <a:schemeClr val="bg1"/>
                </a:solidFill>
              </a:rPr>
              <a:t>Vầng</a:t>
            </a:r>
            <a:r>
              <a:rPr sz="2800"/>
              <a:t> </a:t>
            </a:r>
            <a:r>
              <a:rPr sz="2800" b="1" dirty="0" err="1">
                <a:solidFill>
                  <a:schemeClr val="bg1"/>
                </a:solidFill>
              </a:rPr>
              <a:t>trăng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trong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hiện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tại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algn="l"/>
            <a:r>
              <a:rPr sz="2800" b="1">
                <a:solidFill>
                  <a:schemeClr val="bg1"/>
                </a:solidFill>
              </a:rPr>
              <a:t>	- </a:t>
            </a:r>
            <a:r>
              <a:rPr lang="vi-VN" sz="2800" b="1">
                <a:solidFill>
                  <a:schemeClr val="bg1"/>
                </a:solidFill>
                <a:sym typeface="+mn-ea"/>
              </a:rPr>
              <a:t>K 5.6:</a:t>
            </a:r>
            <a:r>
              <a:rPr sz="2800" b="1" dirty="0" err="1">
                <a:solidFill>
                  <a:schemeClr val="bg1"/>
                </a:solidFill>
              </a:rPr>
              <a:t>Vầng</a:t>
            </a:r>
            <a:r>
              <a:rPr sz="2800"/>
              <a:t> </a:t>
            </a:r>
            <a:r>
              <a:rPr sz="2800" b="1" dirty="0" err="1">
                <a:solidFill>
                  <a:schemeClr val="bg1"/>
                </a:solidFill>
              </a:rPr>
              <a:t>trăng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trong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suy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tưởng</a:t>
            </a:r>
            <a:r>
              <a:rPr lang="en-US" sz="2800" b="1" dirty="0" err="1">
                <a:solidFill>
                  <a:schemeClr val="bg1"/>
                </a:solidFill>
              </a:rPr>
              <a:t>.</a:t>
            </a:r>
            <a:endParaRPr lang="en-US" sz="2800" b="1" dirty="0" err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4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charRg st="14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7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charRg st="73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charRg st="101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15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charRg st="115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36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charRg st="136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189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49">
                                            <p:txEl>
                                              <p:charRg st="189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207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49">
                                            <p:txEl>
                                              <p:charRg st="207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23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9">
                                            <p:txEl>
                                              <p:charRg st="236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266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49">
                                            <p:txEl>
                                              <p:charRg st="266" end="2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9180195" cy="6858000"/>
          </a:xfrm>
          <a:prstGeom prst="rect">
            <a:avLst/>
          </a:prstGeom>
        </p:spPr>
      </p:pic>
      <p:sp>
        <p:nvSpPr>
          <p:cNvPr id="5134" name="Rectangles 5133"/>
          <p:cNvSpPr/>
          <p:nvPr/>
        </p:nvSpPr>
        <p:spPr>
          <a:xfrm>
            <a:off x="41910" y="76200"/>
            <a:ext cx="9144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/>
            <a:r>
              <a:rPr sz="2800" b="1">
                <a:solidFill>
                  <a:srgbClr val="FFFF00"/>
                </a:solidFill>
              </a:rPr>
              <a:t>II </a:t>
            </a:r>
            <a:r>
              <a:rPr sz="2800" b="1" dirty="0" err="1">
                <a:solidFill>
                  <a:srgbClr val="FFFF00"/>
                </a:solidFill>
              </a:rPr>
              <a:t>Đọc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hiểu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văn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bản</a:t>
            </a:r>
            <a:r>
              <a:rPr sz="2800" b="1">
                <a:solidFill>
                  <a:srgbClr val="FFFF00"/>
                </a:solidFill>
              </a:rPr>
              <a:t>:</a:t>
            </a:r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r>
              <a:rPr sz="2800" b="1">
                <a:solidFill>
                  <a:srgbClr val="FFFF00"/>
                </a:solidFill>
              </a:rPr>
              <a:t>	1. </a:t>
            </a:r>
            <a:r>
              <a:rPr sz="2800" b="1" dirty="0" err="1">
                <a:solidFill>
                  <a:srgbClr val="FFFF00"/>
                </a:solidFill>
              </a:rPr>
              <a:t>Vầng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trăng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trong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quá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khứ</a:t>
            </a:r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r>
              <a:rPr sz="2800" i="1">
                <a:solidFill>
                  <a:schemeClr val="bg1"/>
                </a:solidFill>
              </a:rPr>
              <a:t>		                </a:t>
            </a:r>
            <a:r>
              <a:rPr sz="2400" b="1">
                <a:solidFill>
                  <a:schemeClr val="bg1"/>
                </a:solidFill>
              </a:rPr>
              <a:t>		</a:t>
            </a:r>
            <a:endParaRPr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4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51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4">
                                            <p:txEl>
                                              <p:charRg st="51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4955" cy="6858000"/>
          </a:xfrm>
          <a:prstGeom prst="rect">
            <a:avLst/>
          </a:prstGeom>
        </p:spPr>
      </p:pic>
      <p:sp>
        <p:nvSpPr>
          <p:cNvPr id="5134" name="Rectangles 5133"/>
          <p:cNvSpPr/>
          <p:nvPr/>
        </p:nvSpPr>
        <p:spPr>
          <a:xfrm>
            <a:off x="41910" y="76200"/>
            <a:ext cx="91440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/>
            <a:r>
              <a:rPr sz="2800" b="1">
                <a:solidFill>
                  <a:srgbClr val="FFFF00"/>
                </a:solidFill>
              </a:rPr>
              <a:t>II </a:t>
            </a:r>
            <a:r>
              <a:rPr sz="2800" b="1" dirty="0" err="1">
                <a:solidFill>
                  <a:srgbClr val="FFFF00"/>
                </a:solidFill>
              </a:rPr>
              <a:t>Đọc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hiểu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văn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bản</a:t>
            </a:r>
            <a:r>
              <a:rPr sz="2800" b="1">
                <a:solidFill>
                  <a:srgbClr val="FFFF00"/>
                </a:solidFill>
              </a:rPr>
              <a:t>:</a:t>
            </a:r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r>
              <a:rPr sz="2800" b="1">
                <a:solidFill>
                  <a:srgbClr val="FFFF00"/>
                </a:solidFill>
              </a:rPr>
              <a:t>	1. </a:t>
            </a:r>
            <a:r>
              <a:rPr sz="2800" b="1" dirty="0" err="1">
                <a:solidFill>
                  <a:srgbClr val="FFFF00"/>
                </a:solidFill>
              </a:rPr>
              <a:t>Vầng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trăng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trong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quá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khứ</a:t>
            </a:r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r>
              <a:rPr sz="2800" i="1">
                <a:solidFill>
                  <a:schemeClr val="bg1"/>
                </a:solidFill>
              </a:rPr>
              <a:t>		                </a:t>
            </a:r>
            <a:r>
              <a:rPr sz="2400" b="1">
                <a:solidFill>
                  <a:schemeClr val="bg1"/>
                </a:solidFill>
              </a:rPr>
              <a:t>		</a:t>
            </a:r>
            <a:endParaRPr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4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51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4">
                                            <p:txEl>
                                              <p:charRg st="51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6" name="Picture 5125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4" name="Rectangles 5133"/>
          <p:cNvSpPr/>
          <p:nvPr/>
        </p:nvSpPr>
        <p:spPr>
          <a:xfrm>
            <a:off x="0" y="914400"/>
            <a:ext cx="9144000" cy="4727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/>
            <a:r>
              <a:rPr sz="2800" b="1">
                <a:solidFill>
                  <a:srgbClr val="FFFF00"/>
                </a:solidFill>
              </a:rPr>
              <a:t>II </a:t>
            </a:r>
            <a:r>
              <a:rPr sz="2800" b="1" dirty="0" err="1">
                <a:solidFill>
                  <a:srgbClr val="FFFF00"/>
                </a:solidFill>
              </a:rPr>
              <a:t>Đọc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hiểu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văn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bản</a:t>
            </a:r>
            <a:r>
              <a:rPr sz="2800" b="1">
                <a:solidFill>
                  <a:srgbClr val="FFFF00"/>
                </a:solidFill>
              </a:rPr>
              <a:t>:</a:t>
            </a:r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r>
              <a:rPr sz="2800" b="1">
                <a:solidFill>
                  <a:srgbClr val="FFFF00"/>
                </a:solidFill>
              </a:rPr>
              <a:t>	1. </a:t>
            </a:r>
            <a:r>
              <a:rPr sz="2800" b="1" dirty="0" err="1">
                <a:solidFill>
                  <a:srgbClr val="FFFF00"/>
                </a:solidFill>
              </a:rPr>
              <a:t>Vầng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trăng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trong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quá</a:t>
            </a:r>
            <a:r>
              <a:rPr sz="2800" b="1">
                <a:solidFill>
                  <a:srgbClr val="FFFF00"/>
                </a:solidFill>
              </a:rPr>
              <a:t> </a:t>
            </a:r>
            <a:r>
              <a:rPr sz="2800" b="1" dirty="0" err="1">
                <a:solidFill>
                  <a:srgbClr val="FFFF00"/>
                </a:solidFill>
              </a:rPr>
              <a:t>khứ</a:t>
            </a:r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endParaRPr sz="2800" b="1">
              <a:solidFill>
                <a:srgbClr val="FFFF00"/>
              </a:solidFill>
            </a:endParaRPr>
          </a:p>
          <a:p>
            <a:pPr marL="342900" indent="-342900" algn="l"/>
            <a:r>
              <a:rPr sz="2800" i="1">
                <a:solidFill>
                  <a:schemeClr val="bg1"/>
                </a:solidFill>
              </a:rPr>
              <a:t>		                </a:t>
            </a:r>
            <a:r>
              <a:rPr sz="2800" b="1" i="1">
                <a:solidFill>
                  <a:schemeClr val="bg1"/>
                </a:solidFill>
              </a:rPr>
              <a:t>- </a:t>
            </a:r>
            <a:r>
              <a:rPr sz="2800" b="1" i="1" dirty="0" err="1">
                <a:solidFill>
                  <a:schemeClr val="bg1"/>
                </a:solidFill>
              </a:rPr>
              <a:t>thuở</a:t>
            </a:r>
            <a:r>
              <a:rPr sz="2800" b="1" i="1">
                <a:solidFill>
                  <a:schemeClr val="bg1"/>
                </a:solidFill>
              </a:rPr>
              <a:t> </a:t>
            </a:r>
            <a:r>
              <a:rPr sz="2800" b="1" i="1" dirty="0" err="1">
                <a:solidFill>
                  <a:schemeClr val="bg1"/>
                </a:solidFill>
              </a:rPr>
              <a:t>nhỏ</a:t>
            </a:r>
            <a:r>
              <a:rPr sz="2800" b="1" i="1">
                <a:solidFill>
                  <a:schemeClr val="bg1"/>
                </a:solidFill>
              </a:rPr>
              <a:t>: </a:t>
            </a:r>
            <a:r>
              <a:rPr sz="2800" b="1" i="1" dirty="0" err="1">
                <a:solidFill>
                  <a:schemeClr val="bg1"/>
                </a:solidFill>
              </a:rPr>
              <a:t>Sống</a:t>
            </a:r>
            <a:r>
              <a:rPr sz="2800" b="1" i="1">
                <a:solidFill>
                  <a:schemeClr val="bg1"/>
                </a:solidFill>
              </a:rPr>
              <a:t> </a:t>
            </a:r>
            <a:r>
              <a:rPr sz="2800" b="1" i="1" dirty="0" err="1">
                <a:solidFill>
                  <a:schemeClr val="bg1"/>
                </a:solidFill>
              </a:rPr>
              <a:t>với</a:t>
            </a:r>
            <a:r>
              <a:rPr sz="2800" b="1" i="1">
                <a:solidFill>
                  <a:schemeClr val="bg1"/>
                </a:solidFill>
              </a:rPr>
              <a:t> </a:t>
            </a:r>
            <a:r>
              <a:rPr sz="2800" b="1" i="1" dirty="0" err="1">
                <a:solidFill>
                  <a:schemeClr val="bg1"/>
                </a:solidFill>
              </a:rPr>
              <a:t>đồng</a:t>
            </a:r>
            <a:r>
              <a:rPr sz="2800" b="1" i="1">
                <a:solidFill>
                  <a:schemeClr val="bg1"/>
                </a:solidFill>
              </a:rPr>
              <a:t>, </a:t>
            </a:r>
            <a:r>
              <a:rPr sz="2800" b="1" i="1" dirty="0" err="1">
                <a:solidFill>
                  <a:schemeClr val="bg1"/>
                </a:solidFill>
              </a:rPr>
              <a:t>sông</a:t>
            </a:r>
            <a:r>
              <a:rPr sz="2800" b="1" i="1">
                <a:solidFill>
                  <a:schemeClr val="bg1"/>
                </a:solidFill>
              </a:rPr>
              <a:t> </a:t>
            </a:r>
            <a:r>
              <a:rPr sz="2800" b="1" i="1" dirty="0" err="1">
                <a:solidFill>
                  <a:schemeClr val="bg1"/>
                </a:solidFill>
              </a:rPr>
              <a:t>bể</a:t>
            </a:r>
            <a:endParaRPr sz="2800" b="1" i="1">
              <a:solidFill>
                <a:schemeClr val="bg1"/>
              </a:solidFill>
            </a:endParaRPr>
          </a:p>
          <a:p>
            <a:pPr marL="342900" indent="-342900" algn="l"/>
            <a:r>
              <a:rPr sz="2800" i="1" dirty="0" err="1">
                <a:solidFill>
                  <a:schemeClr val="bg1"/>
                </a:solidFill>
              </a:rPr>
              <a:t>Kỷ</a:t>
            </a:r>
            <a:r>
              <a:rPr sz="2800" i="1">
                <a:solidFill>
                  <a:schemeClr val="bg1"/>
                </a:solidFill>
              </a:rPr>
              <a:t> </a:t>
            </a:r>
            <a:r>
              <a:rPr sz="2800" i="1" dirty="0" err="1">
                <a:solidFill>
                  <a:schemeClr val="bg1"/>
                </a:solidFill>
              </a:rPr>
              <a:t>niệm</a:t>
            </a:r>
            <a:r>
              <a:rPr sz="2800" i="1">
                <a:solidFill>
                  <a:schemeClr val="bg1"/>
                </a:solidFill>
              </a:rPr>
              <a:t>:	</a:t>
            </a:r>
            <a:endParaRPr sz="2800" i="1">
              <a:solidFill>
                <a:schemeClr val="bg1"/>
              </a:solidFill>
            </a:endParaRPr>
          </a:p>
          <a:p>
            <a:pPr marL="342900" indent="-342900" algn="l"/>
            <a:r>
              <a:rPr sz="2800" i="1">
                <a:solidFill>
                  <a:schemeClr val="bg1"/>
                </a:solidFill>
              </a:rPr>
              <a:t>		                </a:t>
            </a:r>
            <a:r>
              <a:rPr sz="2800" b="1" i="1">
                <a:solidFill>
                  <a:schemeClr val="bg1"/>
                </a:solidFill>
              </a:rPr>
              <a:t>- </a:t>
            </a:r>
            <a:r>
              <a:rPr sz="2800" b="1" i="1" dirty="0" err="1">
                <a:solidFill>
                  <a:schemeClr val="bg1"/>
                </a:solidFill>
              </a:rPr>
              <a:t>thời</a:t>
            </a:r>
            <a:r>
              <a:rPr sz="2800" b="1" i="1">
                <a:solidFill>
                  <a:schemeClr val="bg1"/>
                </a:solidFill>
              </a:rPr>
              <a:t> </a:t>
            </a:r>
            <a:r>
              <a:rPr sz="2800" b="1" i="1" dirty="0" err="1">
                <a:solidFill>
                  <a:schemeClr val="bg1"/>
                </a:solidFill>
              </a:rPr>
              <a:t>chiến</a:t>
            </a:r>
            <a:r>
              <a:rPr sz="2800" b="1" i="1">
                <a:solidFill>
                  <a:schemeClr val="bg1"/>
                </a:solidFill>
              </a:rPr>
              <a:t> </a:t>
            </a:r>
            <a:r>
              <a:rPr sz="2800" b="1" i="1" dirty="0" err="1">
                <a:solidFill>
                  <a:schemeClr val="bg1"/>
                </a:solidFill>
              </a:rPr>
              <a:t>tranh</a:t>
            </a:r>
            <a:r>
              <a:rPr sz="2800" b="1" i="1">
                <a:solidFill>
                  <a:schemeClr val="bg1"/>
                </a:solidFill>
              </a:rPr>
              <a:t>: </a:t>
            </a:r>
            <a:r>
              <a:rPr sz="2800" b="1" i="1" dirty="0" err="1">
                <a:solidFill>
                  <a:schemeClr val="bg1"/>
                </a:solidFill>
              </a:rPr>
              <a:t>Vầng</a:t>
            </a:r>
            <a:r>
              <a:rPr sz="2800" b="1" i="1">
                <a:solidFill>
                  <a:schemeClr val="bg1"/>
                </a:solidFill>
              </a:rPr>
              <a:t> </a:t>
            </a:r>
            <a:r>
              <a:rPr sz="2800" b="1" i="1" dirty="0" err="1">
                <a:solidFill>
                  <a:schemeClr val="bg1"/>
                </a:solidFill>
              </a:rPr>
              <a:t>trăng</a:t>
            </a:r>
            <a:r>
              <a:rPr sz="2800" b="1" i="1">
                <a:solidFill>
                  <a:schemeClr val="bg1"/>
                </a:solidFill>
              </a:rPr>
              <a:t> </a:t>
            </a:r>
            <a:r>
              <a:rPr sz="2800" b="1" i="1" dirty="0" err="1">
                <a:solidFill>
                  <a:schemeClr val="bg1"/>
                </a:solidFill>
              </a:rPr>
              <a:t>thành</a:t>
            </a:r>
            <a:r>
              <a:rPr sz="2800" b="1" i="1">
                <a:solidFill>
                  <a:schemeClr val="bg1"/>
                </a:solidFill>
              </a:rPr>
              <a:t>          	                                                                     tri </a:t>
            </a:r>
            <a:r>
              <a:rPr sz="2800" b="1" i="1" dirty="0" err="1">
                <a:solidFill>
                  <a:schemeClr val="bg1"/>
                </a:solidFill>
              </a:rPr>
              <a:t>kỉ</a:t>
            </a:r>
            <a:r>
              <a:rPr sz="2800" b="1" i="1">
                <a:solidFill>
                  <a:schemeClr val="bg1"/>
                </a:solidFill>
              </a:rPr>
              <a:t>.</a:t>
            </a:r>
            <a:endParaRPr sz="2800" b="1" i="1">
              <a:solidFill>
                <a:schemeClr val="bg1"/>
              </a:solidFill>
            </a:endParaRPr>
          </a:p>
          <a:p>
            <a:pPr marL="342900" indent="-342900" algn="l"/>
            <a:r>
              <a:rPr sz="2800" b="1" i="1">
                <a:solidFill>
                  <a:schemeClr val="bg1"/>
                </a:solidFill>
              </a:rPr>
              <a:t>	      </a:t>
            </a:r>
            <a:r>
              <a:rPr sz="2800" b="1" dirty="0" err="1">
                <a:solidFill>
                  <a:schemeClr val="bg1"/>
                </a:solidFill>
              </a:rPr>
              <a:t>Giọng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thơ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chậm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rãi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tâm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tình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marL="342900" indent="-342900" algn="l"/>
            <a:r>
              <a:rPr sz="2800" b="1">
                <a:solidFill>
                  <a:schemeClr val="bg1"/>
                </a:solidFill>
              </a:rPr>
              <a:t> 	      </a:t>
            </a:r>
            <a:r>
              <a:rPr sz="2800" b="1" dirty="0" err="1">
                <a:solidFill>
                  <a:schemeClr val="bg1"/>
                </a:solidFill>
              </a:rPr>
              <a:t>Những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kỷ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niệm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của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tác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giả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thật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hồn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nhiên</a:t>
            </a:r>
            <a:r>
              <a:rPr sz="2800" b="1">
                <a:solidFill>
                  <a:schemeClr val="bg1"/>
                </a:solidFill>
              </a:rPr>
              <a:t>,</a:t>
            </a:r>
            <a:endParaRPr sz="2800" b="1">
              <a:solidFill>
                <a:schemeClr val="bg1"/>
              </a:solidFill>
            </a:endParaRPr>
          </a:p>
          <a:p>
            <a:pPr marL="342900" indent="-342900" algn="l"/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trong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trẻo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gắn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với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thiên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nhiên</a:t>
            </a:r>
            <a:r>
              <a:rPr sz="2800" b="1">
                <a:solidFill>
                  <a:schemeClr val="bg1"/>
                </a:solidFill>
              </a:rPr>
              <a:t>, </a:t>
            </a:r>
            <a:r>
              <a:rPr sz="2800" b="1" dirty="0" err="1">
                <a:solidFill>
                  <a:schemeClr val="bg1"/>
                </a:solidFill>
              </a:rPr>
              <a:t>với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vầng</a:t>
            </a:r>
            <a:r>
              <a:rPr sz="2800" b="1">
                <a:solidFill>
                  <a:schemeClr val="bg1"/>
                </a:solidFill>
              </a:rPr>
              <a:t> </a:t>
            </a:r>
            <a:r>
              <a:rPr sz="2800" b="1" dirty="0" err="1">
                <a:solidFill>
                  <a:schemeClr val="bg1"/>
                </a:solidFill>
              </a:rPr>
              <a:t>trăng</a:t>
            </a:r>
            <a:r>
              <a:rPr sz="2800" b="1">
                <a:solidFill>
                  <a:schemeClr val="bg1"/>
                </a:solidFill>
              </a:rPr>
              <a:t>.</a:t>
            </a:r>
            <a:endParaRPr sz="2800" b="1">
              <a:solidFill>
                <a:schemeClr val="bg1"/>
              </a:solidFill>
            </a:endParaRPr>
          </a:p>
          <a:p>
            <a:pPr marL="342900" indent="-342900" algn="l"/>
            <a:r>
              <a:rPr sz="2400" b="1">
                <a:solidFill>
                  <a:schemeClr val="bg1"/>
                </a:solidFill>
              </a:rPr>
              <a:t>		</a:t>
            </a:r>
            <a:endParaRPr sz="2400" b="1">
              <a:solidFill>
                <a:schemeClr val="bg1"/>
              </a:solidFill>
            </a:endParaRPr>
          </a:p>
        </p:txBody>
      </p:sp>
      <p:sp>
        <p:nvSpPr>
          <p:cNvPr id="5135" name="Right Arrow 5134"/>
          <p:cNvSpPr/>
          <p:nvPr/>
        </p:nvSpPr>
        <p:spPr>
          <a:xfrm>
            <a:off x="457200" y="4038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36" name="Right Arrow 5135"/>
          <p:cNvSpPr/>
          <p:nvPr/>
        </p:nvSpPr>
        <p:spPr>
          <a:xfrm>
            <a:off x="457200" y="4495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37" name="Straight Connector 5136"/>
          <p:cNvSpPr/>
          <p:nvPr/>
        </p:nvSpPr>
        <p:spPr>
          <a:xfrm flipV="1">
            <a:off x="1676400" y="2514600"/>
            <a:ext cx="762000" cy="38100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38" name="Straight Connector 5137"/>
          <p:cNvSpPr/>
          <p:nvPr/>
        </p:nvSpPr>
        <p:spPr>
          <a:xfrm>
            <a:off x="1676400" y="2895600"/>
            <a:ext cx="838200" cy="45720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4">
                                            <p:txEl>
                                              <p:charRg st="21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10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4">
                                            <p:txEl>
                                              <p:charRg st="10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51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34">
                                            <p:txEl>
                                              <p:charRg st="51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114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34">
                                            <p:txEl>
                                              <p:charRg st="114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256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34">
                                            <p:txEl>
                                              <p:charRg st="256" end="2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293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34">
                                            <p:txEl>
                                              <p:charRg st="293" end="3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charRg st="343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134">
                                            <p:txEl>
                                              <p:charRg st="343" end="3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4" name="Picture 20483" descr="a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s 20484"/>
          <p:cNvSpPr/>
          <p:nvPr/>
        </p:nvSpPr>
        <p:spPr>
          <a:xfrm>
            <a:off x="381000" y="1219200"/>
            <a:ext cx="84582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200" b="1" dirty="0" err="1">
                <a:solidFill>
                  <a:srgbClr val="FFFF00"/>
                </a:solidFill>
              </a:rPr>
              <a:t>Hình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ảnh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vầng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trăng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trong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quá</a:t>
            </a:r>
            <a:r>
              <a:rPr sz="3200" b="1">
                <a:solidFill>
                  <a:srgbClr val="FFFF00"/>
                </a:solidFill>
              </a:rPr>
              <a:t> </a:t>
            </a:r>
            <a:r>
              <a:rPr sz="3200" b="1" dirty="0" err="1">
                <a:solidFill>
                  <a:srgbClr val="FFFF00"/>
                </a:solidFill>
              </a:rPr>
              <a:t>khứ</a:t>
            </a:r>
            <a:r>
              <a:rPr sz="3200" b="1">
                <a:solidFill>
                  <a:srgbClr val="FFFF00"/>
                </a:solidFill>
              </a:rPr>
              <a:t>:</a:t>
            </a:r>
            <a:endParaRPr sz="3200" b="1">
              <a:solidFill>
                <a:srgbClr val="FFFF00"/>
              </a:solidFill>
            </a:endParaRPr>
          </a:p>
          <a:p>
            <a:pPr algn="l"/>
            <a:r>
              <a:rPr sz="3200" b="1">
                <a:solidFill>
                  <a:schemeClr val="bg1"/>
                </a:solidFill>
              </a:rPr>
              <a:t>	+ </a:t>
            </a:r>
            <a:r>
              <a:rPr sz="3200" b="1" dirty="0" err="1">
                <a:solidFill>
                  <a:schemeClr val="bg1"/>
                </a:solidFill>
              </a:rPr>
              <a:t>Có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vẻ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đẹp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bình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dị</a:t>
            </a:r>
            <a:r>
              <a:rPr sz="3200" b="1">
                <a:solidFill>
                  <a:schemeClr val="bg1"/>
                </a:solidFill>
              </a:rPr>
              <a:t>, </a:t>
            </a:r>
            <a:r>
              <a:rPr sz="3200" b="1" dirty="0" err="1">
                <a:solidFill>
                  <a:schemeClr val="bg1"/>
                </a:solidFill>
              </a:rPr>
              <a:t>hồn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nhiên</a:t>
            </a:r>
            <a:r>
              <a:rPr sz="3200" b="1">
                <a:solidFill>
                  <a:schemeClr val="bg1"/>
                </a:solidFill>
              </a:rPr>
              <a:t>, </a:t>
            </a:r>
            <a:r>
              <a:rPr sz="3200" b="1" dirty="0" err="1">
                <a:solidFill>
                  <a:schemeClr val="bg1"/>
                </a:solidFill>
              </a:rPr>
              <a:t>nguyên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sơ</a:t>
            </a:r>
            <a:r>
              <a:rPr sz="3200" b="1">
                <a:solidFill>
                  <a:schemeClr val="bg1"/>
                </a:solidFill>
              </a:rPr>
              <a:t>. </a:t>
            </a:r>
            <a:r>
              <a:rPr sz="3200" b="1" dirty="0" err="1">
                <a:solidFill>
                  <a:schemeClr val="bg1"/>
                </a:solidFill>
              </a:rPr>
              <a:t>Trăng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gợi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nhớ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và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làm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ùa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dậy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trong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lòng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tác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giả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bao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hình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ảnh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của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quê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hương</a:t>
            </a:r>
            <a:r>
              <a:rPr sz="3200" b="1">
                <a:solidFill>
                  <a:schemeClr val="bg1"/>
                </a:solidFill>
              </a:rPr>
              <a:t>, </a:t>
            </a:r>
            <a:r>
              <a:rPr sz="3200" b="1" dirty="0" err="1">
                <a:solidFill>
                  <a:schemeClr val="bg1"/>
                </a:solidFill>
              </a:rPr>
              <a:t>đất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nước</a:t>
            </a:r>
            <a:r>
              <a:rPr sz="3200" b="1">
                <a:solidFill>
                  <a:schemeClr val="bg1"/>
                </a:solidFill>
              </a:rPr>
              <a:t>.</a:t>
            </a:r>
            <a:endParaRPr sz="3200" b="1">
              <a:solidFill>
                <a:schemeClr val="bg1"/>
              </a:solidFill>
            </a:endParaRPr>
          </a:p>
          <a:p>
            <a:pPr algn="l"/>
            <a:r>
              <a:rPr sz="3200" b="1">
                <a:solidFill>
                  <a:schemeClr val="bg1"/>
                </a:solidFill>
              </a:rPr>
              <a:t>	+ </a:t>
            </a:r>
            <a:r>
              <a:rPr sz="3200" b="1" dirty="0" err="1">
                <a:solidFill>
                  <a:schemeClr val="bg1"/>
                </a:solidFill>
              </a:rPr>
              <a:t>Trăng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tượng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trưng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cho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sự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hoà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hợp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giữa</a:t>
            </a:r>
            <a:r>
              <a:rPr sz="3200" b="1">
                <a:solidFill>
                  <a:schemeClr val="bg1"/>
                </a:solidFill>
              </a:rPr>
              <a:t> con </a:t>
            </a:r>
            <a:r>
              <a:rPr sz="3200" b="1" dirty="0" err="1">
                <a:solidFill>
                  <a:schemeClr val="bg1"/>
                </a:solidFill>
              </a:rPr>
              <a:t>người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và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thiên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nhiên</a:t>
            </a:r>
            <a:r>
              <a:rPr sz="3200" b="1">
                <a:solidFill>
                  <a:schemeClr val="bg1"/>
                </a:solidFill>
              </a:rPr>
              <a:t>.</a:t>
            </a:r>
            <a:endParaRPr sz="3200" b="1">
              <a:solidFill>
                <a:schemeClr val="bg1"/>
              </a:solidFill>
            </a:endParaRPr>
          </a:p>
          <a:p>
            <a:pPr algn="l"/>
            <a:r>
              <a:rPr sz="3200" b="1">
                <a:solidFill>
                  <a:schemeClr val="bg1"/>
                </a:solidFill>
              </a:rPr>
              <a:t>	+ </a:t>
            </a:r>
            <a:r>
              <a:rPr sz="3200" b="1" dirty="0" err="1">
                <a:solidFill>
                  <a:schemeClr val="bg1"/>
                </a:solidFill>
              </a:rPr>
              <a:t>Trăng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giàu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tình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nghĩa</a:t>
            </a:r>
            <a:r>
              <a:rPr sz="3200" b="1">
                <a:solidFill>
                  <a:schemeClr val="bg1"/>
                </a:solidFill>
              </a:rPr>
              <a:t>, </a:t>
            </a:r>
            <a:r>
              <a:rPr sz="3200" b="1" dirty="0" err="1">
                <a:solidFill>
                  <a:schemeClr val="bg1"/>
                </a:solidFill>
              </a:rPr>
              <a:t>cùng</a:t>
            </a:r>
            <a:r>
              <a:rPr sz="3200" b="1">
                <a:solidFill>
                  <a:schemeClr val="bg1"/>
                </a:solidFill>
              </a:rPr>
              <a:t> con </a:t>
            </a:r>
            <a:r>
              <a:rPr sz="3200" b="1" dirty="0" err="1">
                <a:solidFill>
                  <a:schemeClr val="bg1"/>
                </a:solidFill>
              </a:rPr>
              <a:t>người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chia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ngọt</a:t>
            </a:r>
            <a:r>
              <a:rPr sz="3200" b="1">
                <a:solidFill>
                  <a:schemeClr val="bg1"/>
                </a:solidFill>
              </a:rPr>
              <a:t>, </a:t>
            </a:r>
            <a:r>
              <a:rPr sz="3200" b="1" dirty="0" err="1">
                <a:solidFill>
                  <a:schemeClr val="bg1"/>
                </a:solidFill>
              </a:rPr>
              <a:t>xẻ</a:t>
            </a:r>
            <a:r>
              <a:rPr sz="3200" b="1">
                <a:solidFill>
                  <a:schemeClr val="bg1"/>
                </a:solidFill>
              </a:rPr>
              <a:t> </a:t>
            </a:r>
            <a:r>
              <a:rPr sz="3200" b="1" dirty="0" err="1">
                <a:solidFill>
                  <a:schemeClr val="bg1"/>
                </a:solidFill>
              </a:rPr>
              <a:t>bùi</a:t>
            </a:r>
            <a:r>
              <a:rPr sz="3200" b="1">
                <a:solidFill>
                  <a:schemeClr val="bg1"/>
                </a:solidFill>
              </a:rPr>
              <a:t> “</a:t>
            </a:r>
            <a:r>
              <a:rPr sz="3200" b="1" dirty="0" err="1">
                <a:solidFill>
                  <a:schemeClr val="bg1"/>
                </a:solidFill>
              </a:rPr>
              <a:t>thành</a:t>
            </a:r>
            <a:r>
              <a:rPr sz="3200" b="1">
                <a:solidFill>
                  <a:schemeClr val="bg1"/>
                </a:solidFill>
              </a:rPr>
              <a:t> tri </a:t>
            </a:r>
            <a:r>
              <a:rPr sz="3200" b="1" dirty="0" err="1">
                <a:solidFill>
                  <a:schemeClr val="bg1"/>
                </a:solidFill>
              </a:rPr>
              <a:t>kỷ</a:t>
            </a:r>
            <a:r>
              <a:rPr sz="3200" b="1">
                <a:solidFill>
                  <a:schemeClr val="bg1"/>
                </a:solidFill>
              </a:rPr>
              <a:t>”</a:t>
            </a:r>
            <a:r>
              <a:rPr lang="en-US" sz="3200" b="1">
                <a:solidFill>
                  <a:schemeClr val="bg1"/>
                </a:solidFill>
              </a:rPr>
              <a:t>.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0486" name="Sun 20485"/>
          <p:cNvSpPr/>
          <p:nvPr/>
        </p:nvSpPr>
        <p:spPr>
          <a:xfrm>
            <a:off x="76200" y="1371600"/>
            <a:ext cx="304800" cy="30480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35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charRg st="35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164" end="2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charRg st="164" end="2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231" end="3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charRg st="231" end="3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3508</Words>
  <Application>WPS Presentation</Application>
  <PresentationFormat>On-screen Show</PresentationFormat>
  <Paragraphs>108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Thành Phạm</dc:creator>
  <cp:lastModifiedBy>thanh</cp:lastModifiedBy>
  <cp:revision>42</cp:revision>
  <dcterms:created xsi:type="dcterms:W3CDTF">2006-11-01T02:09:00Z</dcterms:created>
  <dcterms:modified xsi:type="dcterms:W3CDTF">2023-11-24T02:33:04Z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06DA37749B174B96809CF77BDE7D1E1C_13</vt:lpwstr>
  </property>
  <property fmtid="{D5CDD505-2E9C-101B-9397-08002B2CF9AE}" pid="3" name="KSOProductBuildVer">
    <vt:lpwstr>1033-12.2.0.13306</vt:lpwstr>
  </property>
</Properties>
</file>