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321" r:id="rId2"/>
    <p:sldId id="327" r:id="rId3"/>
    <p:sldId id="355" r:id="rId4"/>
    <p:sldId id="353" r:id="rId5"/>
    <p:sldId id="356" r:id="rId6"/>
    <p:sldId id="257" r:id="rId7"/>
    <p:sldId id="337" r:id="rId8"/>
    <p:sldId id="358" r:id="rId9"/>
    <p:sldId id="360" r:id="rId10"/>
    <p:sldId id="359" r:id="rId11"/>
    <p:sldId id="376" r:id="rId12"/>
    <p:sldId id="362" r:id="rId13"/>
    <p:sldId id="363" r:id="rId14"/>
    <p:sldId id="377" r:id="rId15"/>
    <p:sldId id="365" r:id="rId16"/>
    <p:sldId id="385" r:id="rId17"/>
    <p:sldId id="378" r:id="rId18"/>
    <p:sldId id="368" r:id="rId19"/>
    <p:sldId id="369" r:id="rId20"/>
    <p:sldId id="341" r:id="rId21"/>
    <p:sldId id="370" r:id="rId22"/>
    <p:sldId id="372" r:id="rId23"/>
    <p:sldId id="371" r:id="rId24"/>
    <p:sldId id="373" r:id="rId25"/>
    <p:sldId id="374" r:id="rId26"/>
    <p:sldId id="375" r:id="rId27"/>
    <p:sldId id="381" r:id="rId28"/>
    <p:sldId id="379" r:id="rId29"/>
    <p:sldId id="383" r:id="rId30"/>
    <p:sldId id="380" r:id="rId31"/>
    <p:sldId id="384" r:id="rId32"/>
    <p:sldId id="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D2940-1C2F-43BA-B9B8-6D7820454061}">
          <p14:sldIdLst>
            <p14:sldId id="321"/>
            <p14:sldId id="327"/>
            <p14:sldId id="355"/>
            <p14:sldId id="353"/>
            <p14:sldId id="356"/>
            <p14:sldId id="257"/>
            <p14:sldId id="337"/>
            <p14:sldId id="358"/>
            <p14:sldId id="360"/>
            <p14:sldId id="359"/>
            <p14:sldId id="376"/>
            <p14:sldId id="362"/>
            <p14:sldId id="363"/>
            <p14:sldId id="377"/>
            <p14:sldId id="365"/>
            <p14:sldId id="385"/>
            <p14:sldId id="378"/>
            <p14:sldId id="368"/>
            <p14:sldId id="369"/>
            <p14:sldId id="341"/>
            <p14:sldId id="370"/>
            <p14:sldId id="372"/>
            <p14:sldId id="371"/>
            <p14:sldId id="373"/>
            <p14:sldId id="374"/>
            <p14:sldId id="375"/>
            <p14:sldId id="381"/>
            <p14:sldId id="379"/>
            <p14:sldId id="383"/>
            <p14:sldId id="380"/>
            <p14:sldId id="384"/>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8000"/>
    <a:srgbClr val="FF0066"/>
    <a:srgbClr val="00CC00"/>
    <a:srgbClr val="33CC33"/>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564318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4269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88619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1027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67203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61F6A-6C8D-4C12-97EF-999418BDE4E9}" type="datetimeFigureOut">
              <a:rPr lang="en-US" smtClean="0"/>
              <a:t>7/30/2022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471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8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0195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0343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0947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3128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E61F6A-6C8D-4C12-97EF-999418BDE4E9}" type="datetimeFigureOut">
              <a:rPr lang="en-US" smtClean="0"/>
              <a:t>7/30/2022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DBC098-74A2-43F6-80E3-2F78C624353F}" type="slidenum">
              <a:rPr lang="en-US" smtClean="0"/>
              <a:t>‹#›</a:t>
            </a:fld>
            <a:endParaRPr lang="en-US"/>
          </a:p>
        </p:txBody>
      </p:sp>
    </p:spTree>
    <p:extLst>
      <p:ext uri="{BB962C8B-B14F-4D97-AF65-F5344CB8AC3E}">
        <p14:creationId xmlns:p14="http://schemas.microsoft.com/office/powerpoint/2010/main" val="382938986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vi.wikipedia.org/wiki/D%E1%BA%A5u_huy%E1%BB%81n" TargetMode="External"/><Relationship Id="rId2" Type="http://schemas.openxmlformats.org/officeDocument/2006/relationships/hyperlink" Target="https://vi.wikipedia.org/w/index.php?title=D%E1%BA%A5u_c%E1%BA%AFt_ng%C6%B0%E1%BB%A3c&amp;action=edit&amp;redlink=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844" y="2873830"/>
            <a:ext cx="8317155"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HƯỚNG DẪN HỌC TIN HỌC </a:t>
            </a:r>
            <a:r>
              <a:rPr lang="en-US" sz="4000">
                <a:latin typeface="Times New Roman" panose="02020603050405020304" pitchFamily="18" charset="0"/>
                <a:cs typeface="Times New Roman" panose="02020603050405020304" pitchFamily="18" charset="0"/>
              </a:rPr>
              <a:t>LỚP 6</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2067" y="2508763"/>
            <a:ext cx="8299933"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CHỦ </a:t>
            </a:r>
            <a:r>
              <a:rPr lang="en-US" sz="2800" u="sng">
                <a:latin typeface="Times New Roman" panose="02020603050405020304" pitchFamily="18" charset="0"/>
                <a:cs typeface="Times New Roman" panose="02020603050405020304" pitchFamily="18" charset="0"/>
              </a:rPr>
              <a:t>ĐỀ 1:</a:t>
            </a:r>
            <a:endParaRPr lang="en-US" sz="2800"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92068" y="3063297"/>
            <a:ext cx="8299932"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MÁY TÍNH VÀ CỘNG ĐỒNG</a:t>
            </a:r>
            <a:endParaRPr lang="en-US"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74846" y="4535843"/>
            <a:ext cx="8317154" cy="52322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BÀI 3:</a:t>
            </a:r>
            <a:endParaRPr lang="en-US" sz="2800"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74845" y="5072925"/>
            <a:ext cx="831715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THÔNG TIN TRONG MÁY TÍNH</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C234F4-8A9E-46DE-8071-EEC5231ADE75}"/>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A picture containing text, electronics&#10;&#10;Description automatically generated">
            <a:extLst>
              <a:ext uri="{FF2B5EF4-FFF2-40B4-BE49-F238E27FC236}">
                <a16:creationId xmlns:a16="http://schemas.microsoft.com/office/drawing/2014/main" id="{5A714711-1771-471A-BCEB-64EF69CAF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96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2000"/>
                            </p:stCondLst>
                            <p:childTnLst>
                              <p:par>
                                <p:cTn id="18" presetID="16" presetClass="emph" presetSubtype="0" fill="hold" grpId="1" nodeType="afterEffect">
                                  <p:stCondLst>
                                    <p:cond delay="0"/>
                                  </p:stCondLst>
                                  <p:iterate type="lt">
                                    <p:tmPct val="10000"/>
                                  </p:iterate>
                                  <p:childTnLst>
                                    <p:set>
                                      <p:cBhvr override="childStyle">
                                        <p:cTn id="19" dur="1000" fill="hold"/>
                                        <p:tgtEl>
                                          <p:spTgt spid="5"/>
                                        </p:tgtEl>
                                        <p:attrNameLst>
                                          <p:attrName>style.color</p:attrName>
                                        </p:attrNameLst>
                                      </p:cBhvr>
                                      <p:to>
                                        <p:clrVal>
                                          <a:srgbClr val="CC0000"/>
                                        </p:clrVal>
                                      </p:to>
                                    </p:set>
                                    <p:set>
                                      <p:cBhvr>
                                        <p:cTn id="20" dur="1000" fill="hold"/>
                                        <p:tgtEl>
                                          <p:spTgt spid="5"/>
                                        </p:tgtEl>
                                        <p:attrNameLst>
                                          <p:attrName>fillcolor</p:attrName>
                                        </p:attrNameLst>
                                      </p:cBhvr>
                                      <p:to>
                                        <p:clrVal>
                                          <a:srgbClr val="CC0000"/>
                                        </p:clrVal>
                                      </p:to>
                                    </p:set>
                                    <p:set>
                                      <p:cBhvr>
                                        <p:cTn id="21" dur="1000" fill="hold"/>
                                        <p:tgtEl>
                                          <p:spTgt spid="5"/>
                                        </p:tgtEl>
                                        <p:attrNameLst>
                                          <p:attrName>fill.type</p:attrName>
                                        </p:attrNameLst>
                                      </p:cBhvr>
                                      <p:to>
                                        <p:strVal val="solid"/>
                                      </p:to>
                                    </p:set>
                                  </p:childTnLst>
                                </p:cTn>
                              </p:par>
                            </p:childTnLst>
                          </p:cTn>
                        </p:par>
                        <p:par>
                          <p:cTn id="22" fill="hold">
                            <p:stCondLst>
                              <p:cond delay="5000"/>
                            </p:stCondLst>
                            <p:childTnLst>
                              <p:par>
                                <p:cTn id="23" presetID="64" presetClass="path" presetSubtype="0" fill="hold" grpId="2" nodeType="afterEffect">
                                  <p:stCondLst>
                                    <p:cond delay="0"/>
                                  </p:stCondLst>
                                  <p:iterate type="lt">
                                    <p:tmPct val="0"/>
                                  </p:iterate>
                                  <p:childTnLst>
                                    <p:animMotion origin="layout" path="M -4.16667E-6 -1.85185E-6 L -4.16667E-6 -0.25 " pathEditMode="relative" rAng="0" ptsTypes="AA">
                                      <p:cBhvr>
                                        <p:cTn id="24" dur="1000" fill="hold"/>
                                        <p:tgtEl>
                                          <p:spTgt spid="5"/>
                                        </p:tgtEl>
                                        <p:attrNameLst>
                                          <p:attrName>ppt_x</p:attrName>
                                          <p:attrName>ppt_y</p:attrName>
                                        </p:attrNameLst>
                                      </p:cBhvr>
                                      <p:rCtr x="0" y="-12500"/>
                                    </p:animMotion>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ppt_w/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17"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childTnLst>
                                </p:cTn>
                              </p:par>
                            </p:childTnLst>
                          </p:cTn>
                        </p:par>
                        <p:par>
                          <p:cTn id="37" fill="hold">
                            <p:stCondLst>
                              <p:cond delay="8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9000"/>
                            </p:stCondLst>
                            <p:childTnLst>
                              <p:par>
                                <p:cTn id="43" presetID="2" presetClass="entr" presetSubtype="8" fill="hold" grpId="0" nodeType="afterEffect">
                                  <p:stCondLst>
                                    <p:cond delay="0"/>
                                  </p:stCondLst>
                                  <p:iterate type="lt">
                                    <p:tmPct val="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0-#ppt_w/2"/>
                                          </p:val>
                                        </p:tav>
                                        <p:tav tm="100000">
                                          <p:val>
                                            <p:strVal val="#ppt_x"/>
                                          </p:val>
                                        </p:tav>
                                      </p:tavLst>
                                    </p:anim>
                                    <p:anim calcmode="lin" valueType="num">
                                      <p:cBhvr additive="base">
                                        <p:cTn id="46" dur="10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16" presetClass="emph" presetSubtype="0" fill="hold" grpId="1" nodeType="afterEffect">
                                  <p:stCondLst>
                                    <p:cond delay="0"/>
                                  </p:stCondLst>
                                  <p:iterate type="lt">
                                    <p:tmPct val="10000"/>
                                  </p:iterate>
                                  <p:childTnLst>
                                    <p:set>
                                      <p:cBhvr override="childStyle">
                                        <p:cTn id="49" dur="1000" fill="hold"/>
                                        <p:tgtEl>
                                          <p:spTgt spid="9"/>
                                        </p:tgtEl>
                                        <p:attrNameLst>
                                          <p:attrName>style.color</p:attrName>
                                        </p:attrNameLst>
                                      </p:cBhvr>
                                      <p:to>
                                        <p:clrVal>
                                          <a:srgbClr val="990099"/>
                                        </p:clrVal>
                                      </p:to>
                                    </p:set>
                                    <p:set>
                                      <p:cBhvr>
                                        <p:cTn id="50" dur="1000" fill="hold"/>
                                        <p:tgtEl>
                                          <p:spTgt spid="9"/>
                                        </p:tgtEl>
                                        <p:attrNameLst>
                                          <p:attrName>fillcolor</p:attrName>
                                        </p:attrNameLst>
                                      </p:cBhvr>
                                      <p:to>
                                        <p:clrVal>
                                          <a:srgbClr val="990099"/>
                                        </p:clrVal>
                                      </p:to>
                                    </p:set>
                                    <p:set>
                                      <p:cBhvr>
                                        <p:cTn id="51" dur="1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4" grpId="0"/>
      <p:bldP spid="7" grpId="0"/>
      <p:bldP spid="8"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4">
            <a:extLst>
              <a:ext uri="{FF2B5EF4-FFF2-40B4-BE49-F238E27FC236}">
                <a16:creationId xmlns:a16="http://schemas.microsoft.com/office/drawing/2014/main" id="{A5D3A36E-19B7-4259-BB37-D489D27DCCE4}"/>
              </a:ext>
            </a:extLst>
          </p:cNvPr>
          <p:cNvGraphicFramePr>
            <a:graphicFrameLocks noGrp="1"/>
          </p:cNvGraphicFramePr>
          <p:nvPr>
            <p:extLst>
              <p:ext uri="{D42A27DB-BD31-4B8C-83A1-F6EECF244321}">
                <p14:modId xmlns:p14="http://schemas.microsoft.com/office/powerpoint/2010/main" val="4030255226"/>
              </p:ext>
            </p:extLst>
          </p:nvPr>
        </p:nvGraphicFramePr>
        <p:xfrm>
          <a:off x="2096051" y="759863"/>
          <a:ext cx="8128000" cy="1631650"/>
        </p:xfrm>
        <a:graphic>
          <a:graphicData uri="http://schemas.openxmlformats.org/drawingml/2006/table">
            <a:tbl>
              <a:tblPr firstRow="1" bandRow="1">
                <a:tableStyleId>{F5AB1C69-6EDB-4FF4-983F-18BD219EF322}</a:tableStyleId>
              </a:tblPr>
              <a:tblGrid>
                <a:gridCol w="1016000">
                  <a:extLst>
                    <a:ext uri="{9D8B030D-6E8A-4147-A177-3AD203B41FA5}">
                      <a16:colId xmlns:a16="http://schemas.microsoft.com/office/drawing/2014/main" val="2897093361"/>
                    </a:ext>
                  </a:extLst>
                </a:gridCol>
                <a:gridCol w="1016000">
                  <a:extLst>
                    <a:ext uri="{9D8B030D-6E8A-4147-A177-3AD203B41FA5}">
                      <a16:colId xmlns:a16="http://schemas.microsoft.com/office/drawing/2014/main" val="2103547507"/>
                    </a:ext>
                  </a:extLst>
                </a:gridCol>
                <a:gridCol w="1016000">
                  <a:extLst>
                    <a:ext uri="{9D8B030D-6E8A-4147-A177-3AD203B41FA5}">
                      <a16:colId xmlns:a16="http://schemas.microsoft.com/office/drawing/2014/main" val="258124201"/>
                    </a:ext>
                  </a:extLst>
                </a:gridCol>
                <a:gridCol w="1016000">
                  <a:extLst>
                    <a:ext uri="{9D8B030D-6E8A-4147-A177-3AD203B41FA5}">
                      <a16:colId xmlns:a16="http://schemas.microsoft.com/office/drawing/2014/main" val="1011272785"/>
                    </a:ext>
                  </a:extLst>
                </a:gridCol>
                <a:gridCol w="1016000">
                  <a:extLst>
                    <a:ext uri="{9D8B030D-6E8A-4147-A177-3AD203B41FA5}">
                      <a16:colId xmlns:a16="http://schemas.microsoft.com/office/drawing/2014/main" val="3518717322"/>
                    </a:ext>
                  </a:extLst>
                </a:gridCol>
                <a:gridCol w="1016000">
                  <a:extLst>
                    <a:ext uri="{9D8B030D-6E8A-4147-A177-3AD203B41FA5}">
                      <a16:colId xmlns:a16="http://schemas.microsoft.com/office/drawing/2014/main" val="2599849610"/>
                    </a:ext>
                  </a:extLst>
                </a:gridCol>
                <a:gridCol w="1016000">
                  <a:extLst>
                    <a:ext uri="{9D8B030D-6E8A-4147-A177-3AD203B41FA5}">
                      <a16:colId xmlns:a16="http://schemas.microsoft.com/office/drawing/2014/main" val="981895640"/>
                    </a:ext>
                  </a:extLst>
                </a:gridCol>
                <a:gridCol w="1016000">
                  <a:extLst>
                    <a:ext uri="{9D8B030D-6E8A-4147-A177-3AD203B41FA5}">
                      <a16:colId xmlns:a16="http://schemas.microsoft.com/office/drawing/2014/main" val="648816014"/>
                    </a:ext>
                  </a:extLst>
                </a:gridCol>
              </a:tblGrid>
              <a:tr h="815825">
                <a:tc>
                  <a:txBody>
                    <a:bodyPr/>
                    <a:lstStyle/>
                    <a:p>
                      <a:pPr algn="ctr"/>
                      <a:r>
                        <a:rPr lang="en-US" sz="4000">
                          <a:latin typeface="Times New Roman" panose="02020603050405020304" pitchFamily="18" charset="0"/>
                          <a:cs typeface="Times New Roman" panose="02020603050405020304" pitchFamily="18" charset="0"/>
                        </a:rPr>
                        <a:t>0</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1</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2</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3</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4</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5</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6</a:t>
                      </a:r>
                    </a:p>
                  </a:txBody>
                  <a:tcPr>
                    <a:solidFill>
                      <a:srgbClr val="002060"/>
                    </a:solidFill>
                  </a:tcPr>
                </a:tc>
                <a:tc>
                  <a:txBody>
                    <a:bodyPr/>
                    <a:lstStyle/>
                    <a:p>
                      <a:pPr algn="ctr"/>
                      <a:r>
                        <a:rPr lang="en-US" sz="4000">
                          <a:latin typeface="Times New Roman" panose="02020603050405020304" pitchFamily="18" charset="0"/>
                          <a:cs typeface="Times New Roman" panose="02020603050405020304" pitchFamily="18" charset="0"/>
                        </a:rPr>
                        <a:t>7</a:t>
                      </a:r>
                    </a:p>
                  </a:txBody>
                  <a:tcPr>
                    <a:solidFill>
                      <a:srgbClr val="002060"/>
                    </a:solidFill>
                  </a:tcPr>
                </a:tc>
                <a:extLst>
                  <a:ext uri="{0D108BD9-81ED-4DB2-BD59-A6C34878D82A}">
                    <a16:rowId xmlns:a16="http://schemas.microsoft.com/office/drawing/2014/main" val="1961767673"/>
                  </a:ext>
                </a:extLst>
              </a:tr>
              <a:tr h="815825">
                <a:tc>
                  <a:txBody>
                    <a:bodyPr/>
                    <a:lstStyle/>
                    <a:p>
                      <a:pPr algn="ctr"/>
                      <a:r>
                        <a:rPr lang="en-US" sz="4000">
                          <a:solidFill>
                            <a:schemeClr val="tx1"/>
                          </a:solidFill>
                          <a:latin typeface="Times New Roman" panose="02020603050405020304" pitchFamily="18" charset="0"/>
                          <a:cs typeface="Times New Roman" panose="02020603050405020304" pitchFamily="18" charset="0"/>
                        </a:rPr>
                        <a:t>000</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001</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010</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011</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100</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101</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110</a:t>
                      </a:r>
                    </a:p>
                  </a:txBody>
                  <a:tcPr>
                    <a:solidFill>
                      <a:srgbClr val="0070C0"/>
                    </a:solidFill>
                  </a:tcPr>
                </a:tc>
                <a:tc>
                  <a:txBody>
                    <a:bodyPr/>
                    <a:lstStyle/>
                    <a:p>
                      <a:pPr algn="ctr"/>
                      <a:r>
                        <a:rPr lang="en-US" sz="4000">
                          <a:solidFill>
                            <a:schemeClr val="tx1"/>
                          </a:solidFill>
                          <a:latin typeface="Times New Roman" panose="02020603050405020304" pitchFamily="18" charset="0"/>
                          <a:cs typeface="Times New Roman" panose="02020603050405020304" pitchFamily="18" charset="0"/>
                        </a:rPr>
                        <a:t>111</a:t>
                      </a:r>
                    </a:p>
                  </a:txBody>
                  <a:tcPr>
                    <a:solidFill>
                      <a:srgbClr val="0070C0"/>
                    </a:solidFill>
                  </a:tcPr>
                </a:tc>
                <a:extLst>
                  <a:ext uri="{0D108BD9-81ED-4DB2-BD59-A6C34878D82A}">
                    <a16:rowId xmlns:a16="http://schemas.microsoft.com/office/drawing/2014/main" val="33196598"/>
                  </a:ext>
                </a:extLst>
              </a:tr>
            </a:tbl>
          </a:graphicData>
        </a:graphic>
      </p:graphicFrame>
      <p:sp>
        <p:nvSpPr>
          <p:cNvPr id="5" name="Oval 4">
            <a:extLst>
              <a:ext uri="{FF2B5EF4-FFF2-40B4-BE49-F238E27FC236}">
                <a16:creationId xmlns:a16="http://schemas.microsoft.com/office/drawing/2014/main" id="{2174CBF9-EE8C-44AB-A932-473BA1E963C2}"/>
              </a:ext>
            </a:extLst>
          </p:cNvPr>
          <p:cNvSpPr/>
          <p:nvPr/>
        </p:nvSpPr>
        <p:spPr>
          <a:xfrm>
            <a:off x="6210291" y="1607743"/>
            <a:ext cx="944134" cy="71343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llout: Line 24">
            <a:extLst>
              <a:ext uri="{FF2B5EF4-FFF2-40B4-BE49-F238E27FC236}">
                <a16:creationId xmlns:a16="http://schemas.microsoft.com/office/drawing/2014/main" id="{A043FF25-8126-4676-A7CC-3C4E5DAB38B5}"/>
              </a:ext>
            </a:extLst>
          </p:cNvPr>
          <p:cNvSpPr/>
          <p:nvPr/>
        </p:nvSpPr>
        <p:spPr>
          <a:xfrm>
            <a:off x="5211750" y="2958989"/>
            <a:ext cx="1262772" cy="562963"/>
          </a:xfrm>
          <a:prstGeom prst="borderCallout1">
            <a:avLst>
              <a:gd name="adj1" fmla="val 271"/>
              <a:gd name="adj2" fmla="val 50460"/>
              <a:gd name="adj3" fmla="val -120268"/>
              <a:gd name="adj4" fmla="val 93319"/>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Dãy bit</a:t>
            </a:r>
          </a:p>
        </p:txBody>
      </p:sp>
      <p:sp>
        <p:nvSpPr>
          <p:cNvPr id="26" name="Oval 25">
            <a:extLst>
              <a:ext uri="{FF2B5EF4-FFF2-40B4-BE49-F238E27FC236}">
                <a16:creationId xmlns:a16="http://schemas.microsoft.com/office/drawing/2014/main" id="{0544F3B9-9A5C-4F0A-B1A3-A26A86A5FAFC}"/>
              </a:ext>
            </a:extLst>
          </p:cNvPr>
          <p:cNvSpPr/>
          <p:nvPr/>
        </p:nvSpPr>
        <p:spPr>
          <a:xfrm>
            <a:off x="6473224" y="1649610"/>
            <a:ext cx="369705" cy="6012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llout: Line 26">
            <a:extLst>
              <a:ext uri="{FF2B5EF4-FFF2-40B4-BE49-F238E27FC236}">
                <a16:creationId xmlns:a16="http://schemas.microsoft.com/office/drawing/2014/main" id="{0522C57C-BB2F-4642-ADC7-A1BB795728AC}"/>
              </a:ext>
            </a:extLst>
          </p:cNvPr>
          <p:cNvSpPr/>
          <p:nvPr/>
        </p:nvSpPr>
        <p:spPr>
          <a:xfrm>
            <a:off x="7293434" y="2956732"/>
            <a:ext cx="2654434" cy="562963"/>
          </a:xfrm>
          <a:prstGeom prst="borderCallout1">
            <a:avLst>
              <a:gd name="adj1" fmla="val 271"/>
              <a:gd name="adj2" fmla="val 50460"/>
              <a:gd name="adj3" fmla="val -145256"/>
              <a:gd name="adj4" fmla="val -17829"/>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Bit (</a:t>
            </a:r>
            <a:r>
              <a:rPr lang="en-US" sz="2800" u="sng">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inary dig</a:t>
            </a:r>
            <a:r>
              <a:rPr lang="en-US" sz="2800" u="sng">
                <a:latin typeface="Times New Roman" panose="02020603050405020304" pitchFamily="18" charset="0"/>
                <a:cs typeface="Times New Roman" panose="02020603050405020304" pitchFamily="18" charset="0"/>
              </a:rPr>
              <a:t>it</a:t>
            </a:r>
            <a:r>
              <a:rPr lang="en-US" sz="2800">
                <a:latin typeface="Times New Roman" panose="02020603050405020304" pitchFamily="18" charset="0"/>
                <a:cs typeface="Times New Roman" panose="02020603050405020304" pitchFamily="18" charset="0"/>
              </a:rPr>
              <a:t>)</a:t>
            </a:r>
          </a:p>
        </p:txBody>
      </p:sp>
      <p:graphicFrame>
        <p:nvGraphicFramePr>
          <p:cNvPr id="28" name="Table 4">
            <a:extLst>
              <a:ext uri="{FF2B5EF4-FFF2-40B4-BE49-F238E27FC236}">
                <a16:creationId xmlns:a16="http://schemas.microsoft.com/office/drawing/2014/main" id="{632BA4C9-C22D-422F-8843-FB5D8B75B297}"/>
              </a:ext>
            </a:extLst>
          </p:cNvPr>
          <p:cNvGraphicFramePr>
            <a:graphicFrameLocks noGrp="1"/>
          </p:cNvGraphicFramePr>
          <p:nvPr>
            <p:extLst>
              <p:ext uri="{D42A27DB-BD31-4B8C-83A1-F6EECF244321}">
                <p14:modId xmlns:p14="http://schemas.microsoft.com/office/powerpoint/2010/main" val="3522173674"/>
              </p:ext>
            </p:extLst>
          </p:nvPr>
        </p:nvGraphicFramePr>
        <p:xfrm>
          <a:off x="2096051" y="3984652"/>
          <a:ext cx="8127999" cy="2447475"/>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2897093361"/>
                    </a:ext>
                  </a:extLst>
                </a:gridCol>
                <a:gridCol w="2709333">
                  <a:extLst>
                    <a:ext uri="{9D8B030D-6E8A-4147-A177-3AD203B41FA5}">
                      <a16:colId xmlns:a16="http://schemas.microsoft.com/office/drawing/2014/main" val="2103547507"/>
                    </a:ext>
                  </a:extLst>
                </a:gridCol>
                <a:gridCol w="2709333">
                  <a:extLst>
                    <a:ext uri="{9D8B030D-6E8A-4147-A177-3AD203B41FA5}">
                      <a16:colId xmlns:a16="http://schemas.microsoft.com/office/drawing/2014/main" val="258124201"/>
                    </a:ext>
                  </a:extLst>
                </a:gridCol>
              </a:tblGrid>
              <a:tr h="815825">
                <a:tc>
                  <a:txBody>
                    <a:bodyPr/>
                    <a:lstStyle/>
                    <a:p>
                      <a:pPr algn="ctr"/>
                      <a:r>
                        <a:rPr lang="en-US" sz="4000" b="0" baseline="0">
                          <a:latin typeface="Times New Roman" panose="02020603050405020304" pitchFamily="18" charset="0"/>
                          <a:cs typeface="Times New Roman" panose="02020603050405020304" pitchFamily="18" charset="0"/>
                        </a:rPr>
                        <a:t>8 (0 – 7)</a:t>
                      </a:r>
                    </a:p>
                  </a:txBody>
                  <a:tcPr>
                    <a:solidFill>
                      <a:srgbClr val="0070C0"/>
                    </a:solidFill>
                  </a:tcPr>
                </a:tc>
                <a:tc>
                  <a:txBody>
                    <a:bodyPr/>
                    <a:lstStyle/>
                    <a:p>
                      <a:pPr algn="ctr"/>
                      <a:r>
                        <a:rPr lang="en-US" sz="4000" b="0">
                          <a:latin typeface="Times New Roman" panose="02020603050405020304" pitchFamily="18" charset="0"/>
                          <a:cs typeface="Times New Roman" panose="02020603050405020304" pitchFamily="18" charset="0"/>
                        </a:rPr>
                        <a:t>2</a:t>
                      </a:r>
                      <a:r>
                        <a:rPr lang="en-US" sz="4000" b="0" baseline="30000">
                          <a:latin typeface="Times New Roman" panose="02020603050405020304" pitchFamily="18" charset="0"/>
                          <a:cs typeface="Times New Roman" panose="02020603050405020304" pitchFamily="18" charset="0"/>
                        </a:rPr>
                        <a:t>3</a:t>
                      </a:r>
                    </a:p>
                  </a:txBody>
                  <a:tcPr>
                    <a:solidFill>
                      <a:srgbClr val="0070C0"/>
                    </a:solidFill>
                  </a:tcPr>
                </a:tc>
                <a:tc>
                  <a:txBody>
                    <a:bodyPr/>
                    <a:lstStyle/>
                    <a:p>
                      <a:pPr algn="ctr"/>
                      <a:r>
                        <a:rPr lang="en-US" sz="4000" b="0">
                          <a:latin typeface="Times New Roman" panose="02020603050405020304" pitchFamily="18" charset="0"/>
                          <a:cs typeface="Times New Roman" panose="02020603050405020304" pitchFamily="18" charset="0"/>
                        </a:rPr>
                        <a:t>3 bit</a:t>
                      </a:r>
                    </a:p>
                  </a:txBody>
                  <a:tcPr>
                    <a:solidFill>
                      <a:srgbClr val="0070C0"/>
                    </a:solidFill>
                  </a:tcPr>
                </a:tc>
                <a:extLst>
                  <a:ext uri="{0D108BD9-81ED-4DB2-BD59-A6C34878D82A}">
                    <a16:rowId xmlns:a16="http://schemas.microsoft.com/office/drawing/2014/main" val="1961767673"/>
                  </a:ext>
                </a:extLst>
              </a:tr>
              <a:tr h="815825">
                <a:tc>
                  <a:txBody>
                    <a:bodyPr/>
                    <a:lstStyle/>
                    <a:p>
                      <a:pPr algn="ctr"/>
                      <a:r>
                        <a:rPr lang="en-US" sz="4000" b="0" baseline="0">
                          <a:solidFill>
                            <a:schemeClr val="tx1"/>
                          </a:solidFill>
                          <a:latin typeface="Times New Roman" panose="02020603050405020304" pitchFamily="18" charset="0"/>
                          <a:cs typeface="Times New Roman" panose="02020603050405020304" pitchFamily="18" charset="0"/>
                        </a:rPr>
                        <a:t>16 (0 – 15)</a:t>
                      </a:r>
                    </a:p>
                  </a:txBody>
                  <a:tcPr>
                    <a:solidFill>
                      <a:srgbClr val="0070C0"/>
                    </a:solidFill>
                  </a:tcPr>
                </a:tc>
                <a:tc>
                  <a:txBody>
                    <a:bodyPr/>
                    <a:lstStyle/>
                    <a:p>
                      <a:pPr algn="ctr"/>
                      <a:r>
                        <a:rPr lang="en-US" sz="4000" b="0">
                          <a:solidFill>
                            <a:schemeClr val="tx1"/>
                          </a:solidFill>
                          <a:latin typeface="Times New Roman" panose="02020603050405020304" pitchFamily="18" charset="0"/>
                          <a:cs typeface="Times New Roman" panose="02020603050405020304" pitchFamily="18" charset="0"/>
                        </a:rPr>
                        <a:t>2</a:t>
                      </a:r>
                      <a:r>
                        <a:rPr lang="en-US" sz="4000" b="0" baseline="30000">
                          <a:solidFill>
                            <a:schemeClr val="tx1"/>
                          </a:solidFill>
                          <a:latin typeface="Times New Roman" panose="02020603050405020304" pitchFamily="18" charset="0"/>
                          <a:cs typeface="Times New Roman" panose="02020603050405020304" pitchFamily="18" charset="0"/>
                        </a:rPr>
                        <a:t>4</a:t>
                      </a:r>
                    </a:p>
                  </a:txBody>
                  <a:tcPr>
                    <a:solidFill>
                      <a:srgbClr val="0070C0"/>
                    </a:solidFill>
                  </a:tcPr>
                </a:tc>
                <a:tc>
                  <a:txBody>
                    <a:bodyPr/>
                    <a:lstStyle/>
                    <a:p>
                      <a:pPr algn="ctr"/>
                      <a:r>
                        <a:rPr lang="en-US" sz="4000" b="0">
                          <a:solidFill>
                            <a:schemeClr val="tx1"/>
                          </a:solidFill>
                          <a:latin typeface="Times New Roman" panose="02020603050405020304" pitchFamily="18" charset="0"/>
                          <a:cs typeface="Times New Roman" panose="02020603050405020304" pitchFamily="18" charset="0"/>
                        </a:rPr>
                        <a:t>4 bit</a:t>
                      </a:r>
                    </a:p>
                  </a:txBody>
                  <a:tcPr>
                    <a:solidFill>
                      <a:srgbClr val="0070C0"/>
                    </a:solidFill>
                  </a:tcPr>
                </a:tc>
                <a:extLst>
                  <a:ext uri="{0D108BD9-81ED-4DB2-BD59-A6C34878D82A}">
                    <a16:rowId xmlns:a16="http://schemas.microsoft.com/office/drawing/2014/main" val="33196598"/>
                  </a:ext>
                </a:extLst>
              </a:tr>
              <a:tr h="815825">
                <a:tc>
                  <a:txBody>
                    <a:bodyPr/>
                    <a:lstStyle/>
                    <a:p>
                      <a:pPr algn="ctr"/>
                      <a:r>
                        <a:rPr lang="en-US" sz="4000" b="0" baseline="0">
                          <a:solidFill>
                            <a:schemeClr val="tx1"/>
                          </a:solidFill>
                          <a:latin typeface="Times New Roman" panose="02020603050405020304" pitchFamily="18" charset="0"/>
                          <a:cs typeface="Times New Roman" panose="02020603050405020304" pitchFamily="18" charset="0"/>
                        </a:rPr>
                        <a:t>32 (0 – 31)</a:t>
                      </a:r>
                    </a:p>
                  </a:txBody>
                  <a:tcPr>
                    <a:solidFill>
                      <a:srgbClr val="0070C0"/>
                    </a:solidFill>
                  </a:tcPr>
                </a:tc>
                <a:tc>
                  <a:txBody>
                    <a:bodyPr/>
                    <a:lstStyle/>
                    <a:p>
                      <a:pPr algn="ctr"/>
                      <a:r>
                        <a:rPr lang="en-US" sz="4000" b="0">
                          <a:solidFill>
                            <a:schemeClr val="tx1"/>
                          </a:solidFill>
                          <a:latin typeface="Times New Roman" panose="02020603050405020304" pitchFamily="18" charset="0"/>
                          <a:cs typeface="Times New Roman" panose="02020603050405020304" pitchFamily="18" charset="0"/>
                        </a:rPr>
                        <a:t>2</a:t>
                      </a:r>
                      <a:r>
                        <a:rPr lang="en-US" sz="4000" b="0" baseline="30000">
                          <a:solidFill>
                            <a:schemeClr val="tx1"/>
                          </a:solidFill>
                          <a:latin typeface="Times New Roman" panose="02020603050405020304" pitchFamily="18" charset="0"/>
                          <a:cs typeface="Times New Roman" panose="02020603050405020304" pitchFamily="18" charset="0"/>
                        </a:rPr>
                        <a:t>5</a:t>
                      </a:r>
                    </a:p>
                  </a:txBody>
                  <a:tcPr>
                    <a:solidFill>
                      <a:srgbClr val="0070C0"/>
                    </a:solidFill>
                  </a:tcPr>
                </a:tc>
                <a:tc>
                  <a:txBody>
                    <a:bodyPr/>
                    <a:lstStyle/>
                    <a:p>
                      <a:pPr algn="ctr"/>
                      <a:r>
                        <a:rPr lang="en-US" sz="4000" b="0">
                          <a:solidFill>
                            <a:schemeClr val="tx1"/>
                          </a:solidFill>
                          <a:latin typeface="Times New Roman" panose="02020603050405020304" pitchFamily="18" charset="0"/>
                          <a:cs typeface="Times New Roman" panose="02020603050405020304" pitchFamily="18" charset="0"/>
                        </a:rPr>
                        <a:t>5 bit</a:t>
                      </a:r>
                    </a:p>
                  </a:txBody>
                  <a:tcPr>
                    <a:solidFill>
                      <a:srgbClr val="0070C0"/>
                    </a:solidFill>
                  </a:tcPr>
                </a:tc>
                <a:extLst>
                  <a:ext uri="{0D108BD9-81ED-4DB2-BD59-A6C34878D82A}">
                    <a16:rowId xmlns:a16="http://schemas.microsoft.com/office/drawing/2014/main" val="2650447909"/>
                  </a:ext>
                </a:extLst>
              </a:tr>
            </a:tbl>
          </a:graphicData>
        </a:graphic>
      </p:graphicFrame>
    </p:spTree>
    <p:extLst>
      <p:ext uri="{BB962C8B-B14F-4D97-AF65-F5344CB8AC3E}">
        <p14:creationId xmlns:p14="http://schemas.microsoft.com/office/powerpoint/2010/main" val="9430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206094A6-719C-407F-B6A8-3C5526971F09}"/>
              </a:ext>
            </a:extLst>
          </p:cNvPr>
          <p:cNvSpPr/>
          <p:nvPr/>
        </p:nvSpPr>
        <p:spPr>
          <a:xfrm>
            <a:off x="2677886" y="2687216"/>
            <a:ext cx="6456784" cy="1035698"/>
          </a:xfrm>
          <a:prstGeom prst="rect">
            <a:avLst/>
          </a:prstGeom>
          <a:solidFill>
            <a:srgbClr val="00CC6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BIỂU DIỄN VĂN BẢN</a:t>
            </a:r>
          </a:p>
        </p:txBody>
      </p:sp>
    </p:spTree>
    <p:extLst>
      <p:ext uri="{BB962C8B-B14F-4D97-AF65-F5344CB8AC3E}">
        <p14:creationId xmlns:p14="http://schemas.microsoft.com/office/powerpoint/2010/main" val="14447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3" name="Table 2">
            <a:extLst>
              <a:ext uri="{FF2B5EF4-FFF2-40B4-BE49-F238E27FC236}">
                <a16:creationId xmlns:a16="http://schemas.microsoft.com/office/drawing/2014/main" id="{3D643210-F2E8-4A7D-8E16-F6A45745B1AB}"/>
              </a:ext>
            </a:extLst>
          </p:cNvPr>
          <p:cNvGraphicFramePr>
            <a:graphicFrameLocks noGrp="1"/>
          </p:cNvGraphicFramePr>
          <p:nvPr>
            <p:extLst>
              <p:ext uri="{D42A27DB-BD31-4B8C-83A1-F6EECF244321}">
                <p14:modId xmlns:p14="http://schemas.microsoft.com/office/powerpoint/2010/main" val="505116976"/>
              </p:ext>
            </p:extLst>
          </p:nvPr>
        </p:nvGraphicFramePr>
        <p:xfrm>
          <a:off x="561976" y="930075"/>
          <a:ext cx="2724150" cy="5671517"/>
        </p:xfrm>
        <a:graphic>
          <a:graphicData uri="http://schemas.openxmlformats.org/drawingml/2006/table">
            <a:tbl>
              <a:tblPr>
                <a:tableStyleId>{5C22544A-7EE6-4342-B048-85BDC9FD1C3A}</a:tableStyleId>
              </a:tblPr>
              <a:tblGrid>
                <a:gridCol w="755834">
                  <a:extLst>
                    <a:ext uri="{9D8B030D-6E8A-4147-A177-3AD203B41FA5}">
                      <a16:colId xmlns:a16="http://schemas.microsoft.com/office/drawing/2014/main" val="208655064"/>
                    </a:ext>
                  </a:extLst>
                </a:gridCol>
                <a:gridCol w="1968316">
                  <a:extLst>
                    <a:ext uri="{9D8B030D-6E8A-4147-A177-3AD203B41FA5}">
                      <a16:colId xmlns:a16="http://schemas.microsoft.com/office/drawing/2014/main" val="4245577181"/>
                    </a:ext>
                  </a:extLst>
                </a:gridCol>
              </a:tblGrid>
              <a:tr h="654977">
                <a:tc>
                  <a:txBody>
                    <a:bodyPr/>
                    <a:lstStyle/>
                    <a:p>
                      <a:pPr algn="l" fontAlgn="ctr"/>
                      <a:r>
                        <a:rPr lang="en-US" sz="1800" u="none" strike="noStrike">
                          <a:effectLst/>
                          <a:latin typeface="Times New Roman" panose="02020603050405020304" pitchFamily="18" charset="0"/>
                          <a:cs typeface="Times New Roman" panose="02020603050405020304" pitchFamily="18" charset="0"/>
                        </a:rPr>
                        <a:t>Ký tự</a:t>
                      </a:r>
                      <a:endParaRPr lang="en-US" sz="1800" b="1"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6012" marB="0" anchor="ctr">
                    <a:solidFill>
                      <a:srgbClr val="00B050"/>
                    </a:solid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Dãy bit biểu diễn</a:t>
                      </a:r>
                      <a:endParaRPr lang="en-US" sz="1800" b="1"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6012" marB="0" anchor="ctr">
                    <a:solidFill>
                      <a:srgbClr val="00B050"/>
                    </a:solidFill>
                  </a:tcPr>
                </a:tc>
                <a:extLst>
                  <a:ext uri="{0D108BD9-81ED-4DB2-BD59-A6C34878D82A}">
                    <a16:rowId xmlns:a16="http://schemas.microsoft.com/office/drawing/2014/main" val="610435403"/>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A</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0100 0001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794304367"/>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B</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0100 0010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3844908752"/>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C</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0100 0011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558187849"/>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D</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2005286672"/>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E</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0100 0101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893148234"/>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F</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0100 0110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3869892298"/>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G</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0100 0111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2803552549"/>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H</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0100 1000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4283464643"/>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I</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0100 1001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2175628204"/>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J</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0100 1010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1049625459"/>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K</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0100 1011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463732281"/>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L</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2093801061"/>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0100 1101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2748203400"/>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N</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0100 1110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1527456496"/>
                  </a:ext>
                </a:extLst>
              </a:tr>
              <a:tr h="300504">
                <a:tc>
                  <a:txBody>
                    <a:bodyPr/>
                    <a:lstStyle/>
                    <a:p>
                      <a:pPr algn="l" fontAlgn="ctr"/>
                      <a:r>
                        <a:rPr lang="en-US" sz="1800" u="none" strike="noStrike">
                          <a:effectLst/>
                          <a:latin typeface="Times New Roman" panose="02020603050405020304" pitchFamily="18" charset="0"/>
                          <a:cs typeface="Times New Roman" panose="02020603050405020304" pitchFamily="18" charset="0"/>
                        </a:rPr>
                        <a:t>O</a:t>
                      </a:r>
                      <a:endParaRPr lang="en-US" sz="1800" b="0" i="0" u="none" strike="noStrike">
                        <a:solidFill>
                          <a:srgbClr val="404040"/>
                        </a:solidFill>
                        <a:effectLst/>
                        <a:latin typeface="Times New Roman" panose="02020603050405020304" pitchFamily="18" charset="0"/>
                        <a:cs typeface="Times New Roman" panose="02020603050405020304" pitchFamily="18" charset="0"/>
                      </a:endParaRPr>
                    </a:p>
                  </a:txBody>
                  <a:tcPr marL="72139" marR="6012" marT="30058" marB="30058" anchor="ctr"/>
                </a:tc>
                <a:tc>
                  <a:txBody>
                    <a:bodyPr/>
                    <a:lstStyle/>
                    <a:p>
                      <a:pPr algn="l" fontAlgn="b"/>
                      <a:r>
                        <a:rPr lang="en-US" sz="1800" u="none" strike="noStrike">
                          <a:effectLst/>
                          <a:latin typeface="Times New Roman" panose="02020603050405020304" pitchFamily="18" charset="0"/>
                          <a:cs typeface="Times New Roman" panose="02020603050405020304" pitchFamily="18" charset="0"/>
                        </a:rPr>
                        <a:t>0100 1111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6012" marR="6012" marT="6012" marB="0" anchor="b"/>
                </a:tc>
                <a:extLst>
                  <a:ext uri="{0D108BD9-81ED-4DB2-BD59-A6C34878D82A}">
                    <a16:rowId xmlns:a16="http://schemas.microsoft.com/office/drawing/2014/main" val="1889198711"/>
                  </a:ext>
                </a:extLst>
              </a:tr>
            </a:tbl>
          </a:graphicData>
        </a:graphic>
      </p:graphicFrame>
      <p:sp>
        <p:nvSpPr>
          <p:cNvPr id="4" name="Rectangle: Rounded Corners 3">
            <a:extLst>
              <a:ext uri="{FF2B5EF4-FFF2-40B4-BE49-F238E27FC236}">
                <a16:creationId xmlns:a16="http://schemas.microsoft.com/office/drawing/2014/main" id="{E72FA249-3F4D-415C-BDF7-F0C37B247C80}"/>
              </a:ext>
            </a:extLst>
          </p:cNvPr>
          <p:cNvSpPr/>
          <p:nvPr/>
        </p:nvSpPr>
        <p:spPr>
          <a:xfrm>
            <a:off x="7081933" y="1903445"/>
            <a:ext cx="1474237" cy="65314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CAFE</a:t>
            </a:r>
          </a:p>
        </p:txBody>
      </p:sp>
      <p:sp>
        <p:nvSpPr>
          <p:cNvPr id="6" name="Rectangle: Rounded Corners 5">
            <a:extLst>
              <a:ext uri="{FF2B5EF4-FFF2-40B4-BE49-F238E27FC236}">
                <a16:creationId xmlns:a16="http://schemas.microsoft.com/office/drawing/2014/main" id="{FBC456B4-1DBF-409B-9A84-F98BAAC2583B}"/>
              </a:ext>
            </a:extLst>
          </p:cNvPr>
          <p:cNvSpPr/>
          <p:nvPr/>
        </p:nvSpPr>
        <p:spPr>
          <a:xfrm>
            <a:off x="4665304" y="2923592"/>
            <a:ext cx="6307492" cy="65314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01000011 01000001 01000110 01000101 </a:t>
            </a:r>
          </a:p>
        </p:txBody>
      </p:sp>
      <p:sp>
        <p:nvSpPr>
          <p:cNvPr id="7" name="Rectangle: Rounded Corners 6">
            <a:extLst>
              <a:ext uri="{FF2B5EF4-FFF2-40B4-BE49-F238E27FC236}">
                <a16:creationId xmlns:a16="http://schemas.microsoft.com/office/drawing/2014/main" id="{670760C0-E0B0-44A8-B4DC-E9F88ED6786D}"/>
              </a:ext>
            </a:extLst>
          </p:cNvPr>
          <p:cNvSpPr/>
          <p:nvPr/>
        </p:nvSpPr>
        <p:spPr>
          <a:xfrm>
            <a:off x="7081933" y="4295192"/>
            <a:ext cx="1474237" cy="65314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HELLO</a:t>
            </a:r>
          </a:p>
        </p:txBody>
      </p:sp>
      <p:sp>
        <p:nvSpPr>
          <p:cNvPr id="8" name="Rectangle: Rounded Corners 7">
            <a:extLst>
              <a:ext uri="{FF2B5EF4-FFF2-40B4-BE49-F238E27FC236}">
                <a16:creationId xmlns:a16="http://schemas.microsoft.com/office/drawing/2014/main" id="{E05C2C10-9204-4F5F-9342-3C8B6E073D3B}"/>
              </a:ext>
            </a:extLst>
          </p:cNvPr>
          <p:cNvSpPr/>
          <p:nvPr/>
        </p:nvSpPr>
        <p:spPr>
          <a:xfrm>
            <a:off x="4077477" y="5334006"/>
            <a:ext cx="7750628" cy="65314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01001000 01000101 01001100 01001100 01001111</a:t>
            </a:r>
          </a:p>
        </p:txBody>
      </p:sp>
      <p:cxnSp>
        <p:nvCxnSpPr>
          <p:cNvPr id="10" name="Straight Arrow Connector 9">
            <a:extLst>
              <a:ext uri="{FF2B5EF4-FFF2-40B4-BE49-F238E27FC236}">
                <a16:creationId xmlns:a16="http://schemas.microsoft.com/office/drawing/2014/main" id="{752865EF-A331-4025-8C83-259FC2408486}"/>
              </a:ext>
            </a:extLst>
          </p:cNvPr>
          <p:cNvCxnSpPr>
            <a:cxnSpLocks/>
            <a:stCxn id="4" idx="2"/>
            <a:endCxn id="6" idx="0"/>
          </p:cNvCxnSpPr>
          <p:nvPr/>
        </p:nvCxnSpPr>
        <p:spPr>
          <a:xfrm flipH="1">
            <a:off x="7819050" y="2556588"/>
            <a:ext cx="2" cy="3670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6374E6-9DF4-44F6-8F50-D5C82C6153B0}"/>
              </a:ext>
            </a:extLst>
          </p:cNvPr>
          <p:cNvCxnSpPr>
            <a:cxnSpLocks/>
          </p:cNvCxnSpPr>
          <p:nvPr/>
        </p:nvCxnSpPr>
        <p:spPr>
          <a:xfrm flipH="1">
            <a:off x="7822156" y="4967002"/>
            <a:ext cx="2" cy="3670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269A38-94A1-4E36-B925-F99C1CCAD53B}"/>
              </a:ext>
            </a:extLst>
          </p:cNvPr>
          <p:cNvSpPr txBox="1"/>
          <p:nvPr/>
        </p:nvSpPr>
        <p:spPr>
          <a:xfrm>
            <a:off x="702484" y="271179"/>
            <a:ext cx="71165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Ví dụ 3: Biểu diễn chữ cái thành dãy bit</a:t>
            </a:r>
          </a:p>
        </p:txBody>
      </p:sp>
    </p:spTree>
    <p:extLst>
      <p:ext uri="{BB962C8B-B14F-4D97-AF65-F5344CB8AC3E}">
        <p14:creationId xmlns:p14="http://schemas.microsoft.com/office/powerpoint/2010/main" val="1012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1">
            <a:extLst>
              <a:ext uri="{FF2B5EF4-FFF2-40B4-BE49-F238E27FC236}">
                <a16:creationId xmlns:a16="http://schemas.microsoft.com/office/drawing/2014/main" id="{6E03B3EE-3EB5-4CAB-80C3-3EF62C430AE9}"/>
              </a:ext>
            </a:extLst>
          </p:cNvPr>
          <p:cNvGraphicFramePr>
            <a:graphicFrameLocks noGrp="1"/>
          </p:cNvGraphicFramePr>
          <p:nvPr/>
        </p:nvGraphicFramePr>
        <p:xfrm>
          <a:off x="381000" y="466726"/>
          <a:ext cx="11430000" cy="6302972"/>
        </p:xfrm>
        <a:graphic>
          <a:graphicData uri="http://schemas.openxmlformats.org/drawingml/2006/table">
            <a:tbl>
              <a:tblPr>
                <a:tableStyleId>{5C22544A-7EE6-4342-B048-85BDC9FD1C3A}</a:tableStyleId>
              </a:tblPr>
              <a:tblGrid>
                <a:gridCol w="1494982">
                  <a:extLst>
                    <a:ext uri="{9D8B030D-6E8A-4147-A177-3AD203B41FA5}">
                      <a16:colId xmlns:a16="http://schemas.microsoft.com/office/drawing/2014/main" val="4159882834"/>
                    </a:ext>
                  </a:extLst>
                </a:gridCol>
                <a:gridCol w="1911307">
                  <a:extLst>
                    <a:ext uri="{9D8B030D-6E8A-4147-A177-3AD203B41FA5}">
                      <a16:colId xmlns:a16="http://schemas.microsoft.com/office/drawing/2014/main" val="2601675666"/>
                    </a:ext>
                  </a:extLst>
                </a:gridCol>
                <a:gridCol w="908345">
                  <a:extLst>
                    <a:ext uri="{9D8B030D-6E8A-4147-A177-3AD203B41FA5}">
                      <a16:colId xmlns:a16="http://schemas.microsoft.com/office/drawing/2014/main" val="3626723843"/>
                    </a:ext>
                  </a:extLst>
                </a:gridCol>
                <a:gridCol w="1778842">
                  <a:extLst>
                    <a:ext uri="{9D8B030D-6E8A-4147-A177-3AD203B41FA5}">
                      <a16:colId xmlns:a16="http://schemas.microsoft.com/office/drawing/2014/main" val="2128708590"/>
                    </a:ext>
                  </a:extLst>
                </a:gridCol>
                <a:gridCol w="908345">
                  <a:extLst>
                    <a:ext uri="{9D8B030D-6E8A-4147-A177-3AD203B41FA5}">
                      <a16:colId xmlns:a16="http://schemas.microsoft.com/office/drawing/2014/main" val="2879372999"/>
                    </a:ext>
                  </a:extLst>
                </a:gridCol>
                <a:gridCol w="1722069">
                  <a:extLst>
                    <a:ext uri="{9D8B030D-6E8A-4147-A177-3AD203B41FA5}">
                      <a16:colId xmlns:a16="http://schemas.microsoft.com/office/drawing/2014/main" val="2500467882"/>
                    </a:ext>
                  </a:extLst>
                </a:gridCol>
                <a:gridCol w="908345">
                  <a:extLst>
                    <a:ext uri="{9D8B030D-6E8A-4147-A177-3AD203B41FA5}">
                      <a16:colId xmlns:a16="http://schemas.microsoft.com/office/drawing/2014/main" val="2141306665"/>
                    </a:ext>
                  </a:extLst>
                </a:gridCol>
                <a:gridCol w="1797765">
                  <a:extLst>
                    <a:ext uri="{9D8B030D-6E8A-4147-A177-3AD203B41FA5}">
                      <a16:colId xmlns:a16="http://schemas.microsoft.com/office/drawing/2014/main" val="3446696982"/>
                    </a:ext>
                  </a:extLst>
                </a:gridCol>
              </a:tblGrid>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Ký tự</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Dãy bit biểu diễn</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Ký tự</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Dãy bit biểu diễn</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Ký tự</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Dãy bit biểu diễn</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Ký tự</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Dãy bit biểu diễn</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solidFill>
                      <a:srgbClr val="00B050"/>
                    </a:solidFill>
                  </a:tcPr>
                </a:tc>
                <a:extLst>
                  <a:ext uri="{0D108BD9-81ED-4DB2-BD59-A6C34878D82A}">
                    <a16:rowId xmlns:a16="http://schemas.microsoft.com/office/drawing/2014/main" val="1088917242"/>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Khoảng trống </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8</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P</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h</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2752396219"/>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9</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Q</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i</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3734299045"/>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R</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j</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714667555"/>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S</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896646599"/>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&lt; </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l</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756415842"/>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U</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m</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2598736327"/>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&amp;</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&gt; </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V</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n</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805007441"/>
                  </a:ext>
                </a:extLst>
              </a:tr>
              <a:tr h="328364">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0010 0111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0011 1111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W</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0101 0111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o</a:t>
                      </a:r>
                      <a:endParaRPr lang="en-US" sz="1600" b="1"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0110 1111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25510" marB="25510" anchor="b"/>
                </a:tc>
                <a:extLst>
                  <a:ext uri="{0D108BD9-81ED-4DB2-BD59-A6C34878D82A}">
                    <a16:rowId xmlns:a16="http://schemas.microsoft.com/office/drawing/2014/main" val="1234813396"/>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X</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p</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2204177010"/>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Y</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q</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574512782"/>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B</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Z</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r</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076508776"/>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s</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054708866"/>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D</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sng" strike="noStrike">
                          <a:effectLst/>
                          <a:latin typeface="Times New Roman" panose="02020603050405020304" pitchFamily="18" charset="0"/>
                          <a:cs typeface="Times New Roman" panose="02020603050405020304" pitchFamily="18" charset="0"/>
                          <a:hlinkClick r:id="rId2"/>
                        </a:rPr>
                        <a:t>\</a:t>
                      </a:r>
                      <a:endParaRPr lang="en-US" sz="1600" b="0" i="0" u="sng" strike="noStrike">
                        <a:solidFill>
                          <a:srgbClr val="0563C1"/>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3985330315"/>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E</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u</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3654341595"/>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F</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v</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295590495"/>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0010 1111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G</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0100 0111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_</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0101 1111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w</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0111 0111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941570821"/>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0</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H</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sng" strike="noStrike">
                          <a:effectLst/>
                          <a:latin typeface="Times New Roman" panose="02020603050405020304" pitchFamily="18" charset="0"/>
                          <a:cs typeface="Times New Roman" panose="02020603050405020304" pitchFamily="18" charset="0"/>
                          <a:hlinkClick r:id="rId3"/>
                        </a:rPr>
                        <a:t>`</a:t>
                      </a:r>
                      <a:endParaRPr lang="en-US" sz="1600" b="0" i="0" u="sng" strike="noStrike">
                        <a:solidFill>
                          <a:srgbClr val="0563C1"/>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x</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0111 1000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2213886460"/>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1</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I</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y</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0111 1001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499998905"/>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2</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J</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b</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z</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670504607"/>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3</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K</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c</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3248203691"/>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4</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L</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d</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0111 1100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4169746361"/>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5</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M</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e</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329687657"/>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6</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N</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f</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0111 1110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1451224411"/>
                  </a:ext>
                </a:extLst>
              </a:tr>
              <a:tr h="246272">
                <a:tc>
                  <a:txBody>
                    <a:bodyPr/>
                    <a:lstStyle/>
                    <a:p>
                      <a:pPr algn="l" fontAlgn="ctr"/>
                      <a:r>
                        <a:rPr lang="en-US" sz="1600" u="none" strike="noStrike">
                          <a:effectLst/>
                          <a:latin typeface="Times New Roman" panose="02020603050405020304" pitchFamily="18" charset="0"/>
                          <a:cs typeface="Times New Roman" panose="02020603050405020304" pitchFamily="18" charset="0"/>
                        </a:rPr>
                        <a:t>7</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0011 0111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O</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0100 1111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ctr"/>
                      <a:r>
                        <a:rPr lang="en-US" sz="1600" u="none" strike="noStrike">
                          <a:effectLst/>
                          <a:latin typeface="Times New Roman" panose="02020603050405020304" pitchFamily="18" charset="0"/>
                          <a:cs typeface="Times New Roman" panose="02020603050405020304" pitchFamily="18" charset="0"/>
                        </a:rPr>
                        <a:t>g</a:t>
                      </a:r>
                      <a:endParaRPr lang="en-US" sz="1600" b="0" i="0" u="none" strike="noStrike">
                        <a:solidFill>
                          <a:srgbClr val="404040"/>
                        </a:solidFill>
                        <a:effectLst/>
                        <a:latin typeface="Times New Roman" panose="02020603050405020304" pitchFamily="18" charset="0"/>
                        <a:cs typeface="Times New Roman" panose="02020603050405020304" pitchFamily="18" charset="0"/>
                      </a:endParaRPr>
                    </a:p>
                  </a:txBody>
                  <a:tcPr marL="61223" marR="5102" marT="5102" marB="0" anchor="ctr"/>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0110 0111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tc>
                  <a:txBody>
                    <a:bodyPr/>
                    <a:lstStyle/>
                    <a:p>
                      <a:pPr algn="l" fontAlgn="b"/>
                      <a:r>
                        <a:rPr lang="en-US" sz="1600" u="none" strike="noStrike">
                          <a:effectLst/>
                          <a:latin typeface="Times New Roman" panose="02020603050405020304" pitchFamily="18" charset="0"/>
                          <a:cs typeface="Times New Roman" panose="02020603050405020304" pitchFamily="18" charset="0"/>
                        </a:rPr>
                        <a:t>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102" marR="5102" marT="5102" marB="0" anchor="b"/>
                </a:tc>
                <a:extLst>
                  <a:ext uri="{0D108BD9-81ED-4DB2-BD59-A6C34878D82A}">
                    <a16:rowId xmlns:a16="http://schemas.microsoft.com/office/drawing/2014/main" val="750644559"/>
                  </a:ext>
                </a:extLst>
              </a:tr>
            </a:tbl>
          </a:graphicData>
        </a:graphic>
      </p:graphicFrame>
      <p:sp>
        <p:nvSpPr>
          <p:cNvPr id="4" name="TextBox 3">
            <a:extLst>
              <a:ext uri="{FF2B5EF4-FFF2-40B4-BE49-F238E27FC236}">
                <a16:creationId xmlns:a16="http://schemas.microsoft.com/office/drawing/2014/main" id="{78C73823-67F2-43F5-9306-8188FF45C51B}"/>
              </a:ext>
            </a:extLst>
          </p:cNvPr>
          <p:cNvSpPr txBox="1"/>
          <p:nvPr/>
        </p:nvSpPr>
        <p:spPr>
          <a:xfrm>
            <a:off x="4375930" y="-6251"/>
            <a:ext cx="284883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Bảng mã ASCII</a:t>
            </a:r>
          </a:p>
        </p:txBody>
      </p:sp>
    </p:spTree>
    <p:extLst>
      <p:ext uri="{BB962C8B-B14F-4D97-AF65-F5344CB8AC3E}">
        <p14:creationId xmlns:p14="http://schemas.microsoft.com/office/powerpoint/2010/main" val="346836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206094A6-719C-407F-B6A8-3C5526971F09}"/>
              </a:ext>
            </a:extLst>
          </p:cNvPr>
          <p:cNvSpPr/>
          <p:nvPr/>
        </p:nvSpPr>
        <p:spPr>
          <a:xfrm>
            <a:off x="2677886" y="2687216"/>
            <a:ext cx="6456784" cy="1035698"/>
          </a:xfrm>
          <a:prstGeom prst="rect">
            <a:avLst/>
          </a:prstGeom>
          <a:solidFill>
            <a:srgbClr val="00CC6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BIỂU DIỄN HÌNH ẢNH</a:t>
            </a:r>
          </a:p>
        </p:txBody>
      </p:sp>
    </p:spTree>
    <p:extLst>
      <p:ext uri="{BB962C8B-B14F-4D97-AF65-F5344CB8AC3E}">
        <p14:creationId xmlns:p14="http://schemas.microsoft.com/office/powerpoint/2010/main" val="332315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2">
            <a:extLst>
              <a:ext uri="{FF2B5EF4-FFF2-40B4-BE49-F238E27FC236}">
                <a16:creationId xmlns:a16="http://schemas.microsoft.com/office/drawing/2014/main" id="{3FFF023E-C17E-4EC8-A339-3607269F276D}"/>
              </a:ext>
            </a:extLst>
          </p:cNvPr>
          <p:cNvGraphicFramePr>
            <a:graphicFrameLocks noGrp="1"/>
          </p:cNvGraphicFramePr>
          <p:nvPr>
            <p:extLst>
              <p:ext uri="{D42A27DB-BD31-4B8C-83A1-F6EECF244321}">
                <p14:modId xmlns:p14="http://schemas.microsoft.com/office/powerpoint/2010/main" val="2311457032"/>
              </p:ext>
            </p:extLst>
          </p:nvPr>
        </p:nvGraphicFramePr>
        <p:xfrm>
          <a:off x="1294887" y="2169573"/>
          <a:ext cx="3454400" cy="3169920"/>
        </p:xfrm>
        <a:graphic>
          <a:graphicData uri="http://schemas.openxmlformats.org/drawingml/2006/table">
            <a:tbl>
              <a:tblPr>
                <a:tableStyleId>{5C22544A-7EE6-4342-B048-85BDC9FD1C3A}</a:tableStyleId>
              </a:tblPr>
              <a:tblGrid>
                <a:gridCol w="431800">
                  <a:extLst>
                    <a:ext uri="{9D8B030D-6E8A-4147-A177-3AD203B41FA5}">
                      <a16:colId xmlns:a16="http://schemas.microsoft.com/office/drawing/2014/main" val="599882166"/>
                    </a:ext>
                  </a:extLst>
                </a:gridCol>
                <a:gridCol w="431800">
                  <a:extLst>
                    <a:ext uri="{9D8B030D-6E8A-4147-A177-3AD203B41FA5}">
                      <a16:colId xmlns:a16="http://schemas.microsoft.com/office/drawing/2014/main" val="618692567"/>
                    </a:ext>
                  </a:extLst>
                </a:gridCol>
                <a:gridCol w="431800">
                  <a:extLst>
                    <a:ext uri="{9D8B030D-6E8A-4147-A177-3AD203B41FA5}">
                      <a16:colId xmlns:a16="http://schemas.microsoft.com/office/drawing/2014/main" val="2492763495"/>
                    </a:ext>
                  </a:extLst>
                </a:gridCol>
                <a:gridCol w="431800">
                  <a:extLst>
                    <a:ext uri="{9D8B030D-6E8A-4147-A177-3AD203B41FA5}">
                      <a16:colId xmlns:a16="http://schemas.microsoft.com/office/drawing/2014/main" val="667563420"/>
                    </a:ext>
                  </a:extLst>
                </a:gridCol>
                <a:gridCol w="431800">
                  <a:extLst>
                    <a:ext uri="{9D8B030D-6E8A-4147-A177-3AD203B41FA5}">
                      <a16:colId xmlns:a16="http://schemas.microsoft.com/office/drawing/2014/main" val="1692880792"/>
                    </a:ext>
                  </a:extLst>
                </a:gridCol>
                <a:gridCol w="431800">
                  <a:extLst>
                    <a:ext uri="{9D8B030D-6E8A-4147-A177-3AD203B41FA5}">
                      <a16:colId xmlns:a16="http://schemas.microsoft.com/office/drawing/2014/main" val="2088527002"/>
                    </a:ext>
                  </a:extLst>
                </a:gridCol>
                <a:gridCol w="431800">
                  <a:extLst>
                    <a:ext uri="{9D8B030D-6E8A-4147-A177-3AD203B41FA5}">
                      <a16:colId xmlns:a16="http://schemas.microsoft.com/office/drawing/2014/main" val="467682931"/>
                    </a:ext>
                  </a:extLst>
                </a:gridCol>
                <a:gridCol w="431800">
                  <a:extLst>
                    <a:ext uri="{9D8B030D-6E8A-4147-A177-3AD203B41FA5}">
                      <a16:colId xmlns:a16="http://schemas.microsoft.com/office/drawing/2014/main" val="2413577855"/>
                    </a:ext>
                  </a:extLst>
                </a:gridCol>
              </a:tblGrid>
              <a:tr h="396240">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1594923909"/>
                  </a:ext>
                </a:extLst>
              </a:tr>
              <a:tr h="396240">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988702563"/>
                  </a:ext>
                </a:extLst>
              </a:tr>
              <a:tr h="396240">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337727900"/>
                  </a:ext>
                </a:extLst>
              </a:tr>
              <a:tr h="396240">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3480295320"/>
                  </a:ext>
                </a:extLst>
              </a:tr>
              <a:tr h="396240">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029988502"/>
                  </a:ext>
                </a:extLst>
              </a:tr>
              <a:tr h="396240">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3653306655"/>
                  </a:ext>
                </a:extLst>
              </a:tr>
              <a:tr h="396240">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823519961"/>
                  </a:ext>
                </a:extLst>
              </a:tr>
              <a:tr h="396240">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910211666"/>
                  </a:ext>
                </a:extLst>
              </a:tr>
            </a:tbl>
          </a:graphicData>
        </a:graphic>
      </p:graphicFrame>
      <p:graphicFrame>
        <p:nvGraphicFramePr>
          <p:cNvPr id="5" name="Table 2">
            <a:extLst>
              <a:ext uri="{FF2B5EF4-FFF2-40B4-BE49-F238E27FC236}">
                <a16:creationId xmlns:a16="http://schemas.microsoft.com/office/drawing/2014/main" id="{C7B04E8A-1929-402A-AA2A-58468F9F220E}"/>
              </a:ext>
            </a:extLst>
          </p:cNvPr>
          <p:cNvGraphicFramePr>
            <a:graphicFrameLocks noGrp="1"/>
          </p:cNvGraphicFramePr>
          <p:nvPr>
            <p:extLst>
              <p:ext uri="{D42A27DB-BD31-4B8C-83A1-F6EECF244321}">
                <p14:modId xmlns:p14="http://schemas.microsoft.com/office/powerpoint/2010/main" val="837873589"/>
              </p:ext>
            </p:extLst>
          </p:nvPr>
        </p:nvGraphicFramePr>
        <p:xfrm>
          <a:off x="5275947" y="2169573"/>
          <a:ext cx="3454400" cy="3169920"/>
        </p:xfrm>
        <a:graphic>
          <a:graphicData uri="http://schemas.openxmlformats.org/drawingml/2006/table">
            <a:tbl>
              <a:tblPr>
                <a:tableStyleId>{5C22544A-7EE6-4342-B048-85BDC9FD1C3A}</a:tableStyleId>
              </a:tblPr>
              <a:tblGrid>
                <a:gridCol w="431800">
                  <a:extLst>
                    <a:ext uri="{9D8B030D-6E8A-4147-A177-3AD203B41FA5}">
                      <a16:colId xmlns:a16="http://schemas.microsoft.com/office/drawing/2014/main" val="599882166"/>
                    </a:ext>
                  </a:extLst>
                </a:gridCol>
                <a:gridCol w="431800">
                  <a:extLst>
                    <a:ext uri="{9D8B030D-6E8A-4147-A177-3AD203B41FA5}">
                      <a16:colId xmlns:a16="http://schemas.microsoft.com/office/drawing/2014/main" val="618692567"/>
                    </a:ext>
                  </a:extLst>
                </a:gridCol>
                <a:gridCol w="431800">
                  <a:extLst>
                    <a:ext uri="{9D8B030D-6E8A-4147-A177-3AD203B41FA5}">
                      <a16:colId xmlns:a16="http://schemas.microsoft.com/office/drawing/2014/main" val="2492763495"/>
                    </a:ext>
                  </a:extLst>
                </a:gridCol>
                <a:gridCol w="431800">
                  <a:extLst>
                    <a:ext uri="{9D8B030D-6E8A-4147-A177-3AD203B41FA5}">
                      <a16:colId xmlns:a16="http://schemas.microsoft.com/office/drawing/2014/main" val="667563420"/>
                    </a:ext>
                  </a:extLst>
                </a:gridCol>
                <a:gridCol w="431800">
                  <a:extLst>
                    <a:ext uri="{9D8B030D-6E8A-4147-A177-3AD203B41FA5}">
                      <a16:colId xmlns:a16="http://schemas.microsoft.com/office/drawing/2014/main" val="1692880792"/>
                    </a:ext>
                  </a:extLst>
                </a:gridCol>
                <a:gridCol w="431800">
                  <a:extLst>
                    <a:ext uri="{9D8B030D-6E8A-4147-A177-3AD203B41FA5}">
                      <a16:colId xmlns:a16="http://schemas.microsoft.com/office/drawing/2014/main" val="2088527002"/>
                    </a:ext>
                  </a:extLst>
                </a:gridCol>
                <a:gridCol w="431800">
                  <a:extLst>
                    <a:ext uri="{9D8B030D-6E8A-4147-A177-3AD203B41FA5}">
                      <a16:colId xmlns:a16="http://schemas.microsoft.com/office/drawing/2014/main" val="467682931"/>
                    </a:ext>
                  </a:extLst>
                </a:gridCol>
                <a:gridCol w="431800">
                  <a:extLst>
                    <a:ext uri="{9D8B030D-6E8A-4147-A177-3AD203B41FA5}">
                      <a16:colId xmlns:a16="http://schemas.microsoft.com/office/drawing/2014/main" val="2413577855"/>
                    </a:ext>
                  </a:extLst>
                </a:gridCol>
              </a:tblGrid>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1594923909"/>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988702563"/>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337727900"/>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3480295320"/>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029988502"/>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3653306655"/>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823519961"/>
                  </a:ext>
                </a:extLst>
              </a:tr>
              <a:tr h="370840">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910211666"/>
                  </a:ext>
                </a:extLst>
              </a:tr>
            </a:tbl>
          </a:graphicData>
        </a:graphic>
      </p:graphicFrame>
      <p:grpSp>
        <p:nvGrpSpPr>
          <p:cNvPr id="3" name="Group 2">
            <a:extLst>
              <a:ext uri="{FF2B5EF4-FFF2-40B4-BE49-F238E27FC236}">
                <a16:creationId xmlns:a16="http://schemas.microsoft.com/office/drawing/2014/main" id="{CFACC06F-79DA-404A-A18C-E31BA3340D2A}"/>
              </a:ext>
            </a:extLst>
          </p:cNvPr>
          <p:cNvGrpSpPr/>
          <p:nvPr/>
        </p:nvGrpSpPr>
        <p:grpSpPr>
          <a:xfrm>
            <a:off x="8739677" y="2141581"/>
            <a:ext cx="2198916" cy="3198645"/>
            <a:chOff x="8739677" y="2141581"/>
            <a:chExt cx="2198916" cy="3198645"/>
          </a:xfrm>
        </p:grpSpPr>
        <p:cxnSp>
          <p:nvCxnSpPr>
            <p:cNvPr id="6" name="Straight Arrow Connector 5">
              <a:extLst>
                <a:ext uri="{FF2B5EF4-FFF2-40B4-BE49-F238E27FC236}">
                  <a16:creationId xmlns:a16="http://schemas.microsoft.com/office/drawing/2014/main" id="{BD51CD57-CF59-476D-9426-44CD0420F67F}"/>
                </a:ext>
              </a:extLst>
            </p:cNvPr>
            <p:cNvCxnSpPr/>
            <p:nvPr/>
          </p:nvCxnSpPr>
          <p:spPr>
            <a:xfrm>
              <a:off x="8745900" y="2388635"/>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46A4A7C-7ED0-4800-9C9C-7CB80FAF3A9E}"/>
                </a:ext>
              </a:extLst>
            </p:cNvPr>
            <p:cNvSpPr txBox="1"/>
            <p:nvPr/>
          </p:nvSpPr>
          <p:spPr>
            <a:xfrm>
              <a:off x="9423926" y="2141581"/>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00011000</a:t>
              </a:r>
            </a:p>
          </p:txBody>
        </p:sp>
        <p:cxnSp>
          <p:nvCxnSpPr>
            <p:cNvPr id="10" name="Straight Arrow Connector 9">
              <a:extLst>
                <a:ext uri="{FF2B5EF4-FFF2-40B4-BE49-F238E27FC236}">
                  <a16:creationId xmlns:a16="http://schemas.microsoft.com/office/drawing/2014/main" id="{42EEFC24-0674-40D9-B3A4-4B56B5451086}"/>
                </a:ext>
              </a:extLst>
            </p:cNvPr>
            <p:cNvCxnSpPr/>
            <p:nvPr/>
          </p:nvCxnSpPr>
          <p:spPr>
            <a:xfrm>
              <a:off x="8749006" y="2774304"/>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7C08C4-79BA-47C1-AD6D-3B447F19735C}"/>
                </a:ext>
              </a:extLst>
            </p:cNvPr>
            <p:cNvSpPr txBox="1"/>
            <p:nvPr/>
          </p:nvSpPr>
          <p:spPr>
            <a:xfrm>
              <a:off x="9427032" y="2527250"/>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00111100</a:t>
              </a:r>
            </a:p>
          </p:txBody>
        </p:sp>
        <p:cxnSp>
          <p:nvCxnSpPr>
            <p:cNvPr id="12" name="Straight Arrow Connector 11">
              <a:extLst>
                <a:ext uri="{FF2B5EF4-FFF2-40B4-BE49-F238E27FC236}">
                  <a16:creationId xmlns:a16="http://schemas.microsoft.com/office/drawing/2014/main" id="{A56DFBED-C71E-4E80-9FA7-6A7C9D03205A}"/>
                </a:ext>
              </a:extLst>
            </p:cNvPr>
            <p:cNvCxnSpPr/>
            <p:nvPr/>
          </p:nvCxnSpPr>
          <p:spPr>
            <a:xfrm>
              <a:off x="8739677" y="3147523"/>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9CF53C9-09BB-43F3-A49D-8A100242F734}"/>
                </a:ext>
              </a:extLst>
            </p:cNvPr>
            <p:cNvSpPr txBox="1"/>
            <p:nvPr/>
          </p:nvSpPr>
          <p:spPr>
            <a:xfrm>
              <a:off x="9417703" y="2900469"/>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01100110</a:t>
              </a:r>
            </a:p>
          </p:txBody>
        </p:sp>
        <p:cxnSp>
          <p:nvCxnSpPr>
            <p:cNvPr id="14" name="Straight Arrow Connector 13">
              <a:extLst>
                <a:ext uri="{FF2B5EF4-FFF2-40B4-BE49-F238E27FC236}">
                  <a16:creationId xmlns:a16="http://schemas.microsoft.com/office/drawing/2014/main" id="{CA4FBD2E-CC5B-46A2-922E-D6A5DA2A8018}"/>
                </a:ext>
              </a:extLst>
            </p:cNvPr>
            <p:cNvCxnSpPr/>
            <p:nvPr/>
          </p:nvCxnSpPr>
          <p:spPr>
            <a:xfrm>
              <a:off x="8749007" y="3548743"/>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4395F0-10C1-4C41-AA6D-67AD4E5CDFE8}"/>
                </a:ext>
              </a:extLst>
            </p:cNvPr>
            <p:cNvSpPr txBox="1"/>
            <p:nvPr/>
          </p:nvSpPr>
          <p:spPr>
            <a:xfrm>
              <a:off x="9427033" y="3301689"/>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01111110</a:t>
              </a:r>
            </a:p>
          </p:txBody>
        </p:sp>
        <p:cxnSp>
          <p:nvCxnSpPr>
            <p:cNvPr id="16" name="Straight Arrow Connector 15">
              <a:extLst>
                <a:ext uri="{FF2B5EF4-FFF2-40B4-BE49-F238E27FC236}">
                  <a16:creationId xmlns:a16="http://schemas.microsoft.com/office/drawing/2014/main" id="{9ACC69BE-C828-468D-92C7-1B1680BF96F1}"/>
                </a:ext>
              </a:extLst>
            </p:cNvPr>
            <p:cNvCxnSpPr/>
            <p:nvPr/>
          </p:nvCxnSpPr>
          <p:spPr>
            <a:xfrm>
              <a:off x="8749006" y="3949958"/>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90E3A29-8D37-4988-A306-F415C8350DE7}"/>
                </a:ext>
              </a:extLst>
            </p:cNvPr>
            <p:cNvSpPr txBox="1"/>
            <p:nvPr/>
          </p:nvSpPr>
          <p:spPr>
            <a:xfrm>
              <a:off x="9427032" y="3702904"/>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01100110</a:t>
              </a:r>
            </a:p>
          </p:txBody>
        </p:sp>
        <p:cxnSp>
          <p:nvCxnSpPr>
            <p:cNvPr id="18" name="Straight Arrow Connector 17">
              <a:extLst>
                <a:ext uri="{FF2B5EF4-FFF2-40B4-BE49-F238E27FC236}">
                  <a16:creationId xmlns:a16="http://schemas.microsoft.com/office/drawing/2014/main" id="{B78EB570-E3B6-46A5-AE3E-C75330E6BC70}"/>
                </a:ext>
              </a:extLst>
            </p:cNvPr>
            <p:cNvCxnSpPr/>
            <p:nvPr/>
          </p:nvCxnSpPr>
          <p:spPr>
            <a:xfrm>
              <a:off x="8749008" y="4369836"/>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DAAA5F-7825-43DC-9581-3E1D57B70E8A}"/>
                </a:ext>
              </a:extLst>
            </p:cNvPr>
            <p:cNvSpPr txBox="1"/>
            <p:nvPr/>
          </p:nvSpPr>
          <p:spPr>
            <a:xfrm>
              <a:off x="9427034" y="4122782"/>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01100110</a:t>
              </a:r>
            </a:p>
          </p:txBody>
        </p:sp>
        <p:cxnSp>
          <p:nvCxnSpPr>
            <p:cNvPr id="20" name="Straight Arrow Connector 19">
              <a:extLst>
                <a:ext uri="{FF2B5EF4-FFF2-40B4-BE49-F238E27FC236}">
                  <a16:creationId xmlns:a16="http://schemas.microsoft.com/office/drawing/2014/main" id="{32F0EB06-DC48-4D7B-8263-E166CBEE50AE}"/>
                </a:ext>
              </a:extLst>
            </p:cNvPr>
            <p:cNvCxnSpPr/>
            <p:nvPr/>
          </p:nvCxnSpPr>
          <p:spPr>
            <a:xfrm>
              <a:off x="8749007" y="4752395"/>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6FEAEE-B4DF-40DB-8587-048603699947}"/>
                </a:ext>
              </a:extLst>
            </p:cNvPr>
            <p:cNvSpPr txBox="1"/>
            <p:nvPr/>
          </p:nvSpPr>
          <p:spPr>
            <a:xfrm>
              <a:off x="9427033" y="4505341"/>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01100110</a:t>
              </a:r>
            </a:p>
          </p:txBody>
        </p:sp>
        <p:cxnSp>
          <p:nvCxnSpPr>
            <p:cNvPr id="22" name="Straight Arrow Connector 21">
              <a:extLst>
                <a:ext uri="{FF2B5EF4-FFF2-40B4-BE49-F238E27FC236}">
                  <a16:creationId xmlns:a16="http://schemas.microsoft.com/office/drawing/2014/main" id="{75196BD6-5CCE-477F-89AB-29DA2FA6008C}"/>
                </a:ext>
              </a:extLst>
            </p:cNvPr>
            <p:cNvCxnSpPr/>
            <p:nvPr/>
          </p:nvCxnSpPr>
          <p:spPr>
            <a:xfrm>
              <a:off x="8739677" y="5125615"/>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F83A5E-739C-4FE0-B868-E142339A594F}"/>
                </a:ext>
              </a:extLst>
            </p:cNvPr>
            <p:cNvSpPr txBox="1"/>
            <p:nvPr/>
          </p:nvSpPr>
          <p:spPr>
            <a:xfrm>
              <a:off x="9417703" y="4878561"/>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00000000</a:t>
              </a:r>
            </a:p>
          </p:txBody>
        </p:sp>
      </p:grpSp>
      <p:sp>
        <p:nvSpPr>
          <p:cNvPr id="24" name="TextBox 23">
            <a:extLst>
              <a:ext uri="{FF2B5EF4-FFF2-40B4-BE49-F238E27FC236}">
                <a16:creationId xmlns:a16="http://schemas.microsoft.com/office/drawing/2014/main" id="{E94F2882-470F-44ED-A2ED-1A1B446419C9}"/>
              </a:ext>
            </a:extLst>
          </p:cNvPr>
          <p:cNvSpPr txBox="1"/>
          <p:nvPr/>
        </p:nvSpPr>
        <p:spPr>
          <a:xfrm>
            <a:off x="1265335" y="679193"/>
            <a:ext cx="826050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Ví dụ 4: Biểu diễn hình ảnh chữ A thành dãy bit</a:t>
            </a:r>
          </a:p>
        </p:txBody>
      </p:sp>
      <p:sp>
        <p:nvSpPr>
          <p:cNvPr id="25" name="TextBox 24">
            <a:extLst>
              <a:ext uri="{FF2B5EF4-FFF2-40B4-BE49-F238E27FC236}">
                <a16:creationId xmlns:a16="http://schemas.microsoft.com/office/drawing/2014/main" id="{269FDA98-DAE1-4C2C-8CE4-C0BDDB6828AA}"/>
              </a:ext>
            </a:extLst>
          </p:cNvPr>
          <p:cNvSpPr txBox="1"/>
          <p:nvPr/>
        </p:nvSpPr>
        <p:spPr>
          <a:xfrm>
            <a:off x="1230087" y="5514716"/>
            <a:ext cx="840844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Màn hình đen trắng có độ phân giải 8 x 8 (đen:1, trắng:0)</a:t>
            </a:r>
          </a:p>
        </p:txBody>
      </p:sp>
      <p:sp>
        <p:nvSpPr>
          <p:cNvPr id="26" name="Callout: Line 25">
            <a:extLst>
              <a:ext uri="{FF2B5EF4-FFF2-40B4-BE49-F238E27FC236}">
                <a16:creationId xmlns:a16="http://schemas.microsoft.com/office/drawing/2014/main" id="{EBD9DDE6-9B00-4E64-B6BA-2CD4EED5143A}"/>
              </a:ext>
            </a:extLst>
          </p:cNvPr>
          <p:cNvSpPr/>
          <p:nvPr/>
        </p:nvSpPr>
        <p:spPr>
          <a:xfrm>
            <a:off x="1837978" y="1375830"/>
            <a:ext cx="2794312" cy="531845"/>
          </a:xfrm>
          <a:prstGeom prst="borderCallout1">
            <a:avLst>
              <a:gd name="adj1" fmla="val 100475"/>
              <a:gd name="adj2" fmla="val 50256"/>
              <a:gd name="adj3" fmla="val 176315"/>
              <a:gd name="adj4" fmla="val 8568"/>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Pixel (điểm ảnh)</a:t>
            </a:r>
          </a:p>
        </p:txBody>
      </p:sp>
    </p:spTree>
    <p:extLst>
      <p:ext uri="{BB962C8B-B14F-4D97-AF65-F5344CB8AC3E}">
        <p14:creationId xmlns:p14="http://schemas.microsoft.com/office/powerpoint/2010/main" val="404336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2">
            <a:extLst>
              <a:ext uri="{FF2B5EF4-FFF2-40B4-BE49-F238E27FC236}">
                <a16:creationId xmlns:a16="http://schemas.microsoft.com/office/drawing/2014/main" id="{3FFF023E-C17E-4EC8-A339-3607269F276D}"/>
              </a:ext>
            </a:extLst>
          </p:cNvPr>
          <p:cNvGraphicFramePr>
            <a:graphicFrameLocks noGrp="1"/>
          </p:cNvGraphicFramePr>
          <p:nvPr>
            <p:extLst>
              <p:ext uri="{D42A27DB-BD31-4B8C-83A1-F6EECF244321}">
                <p14:modId xmlns:p14="http://schemas.microsoft.com/office/powerpoint/2010/main" val="843095097"/>
              </p:ext>
            </p:extLst>
          </p:nvPr>
        </p:nvGraphicFramePr>
        <p:xfrm>
          <a:off x="635320" y="820459"/>
          <a:ext cx="5345760" cy="5852160"/>
        </p:xfrm>
        <a:graphic>
          <a:graphicData uri="http://schemas.openxmlformats.org/drawingml/2006/table">
            <a:tbl>
              <a:tblPr>
                <a:tableStyleId>{5C22544A-7EE6-4342-B048-85BDC9FD1C3A}</a:tableStyleId>
              </a:tblPr>
              <a:tblGrid>
                <a:gridCol w="334110">
                  <a:extLst>
                    <a:ext uri="{9D8B030D-6E8A-4147-A177-3AD203B41FA5}">
                      <a16:colId xmlns:a16="http://schemas.microsoft.com/office/drawing/2014/main" val="4146548915"/>
                    </a:ext>
                  </a:extLst>
                </a:gridCol>
                <a:gridCol w="334110">
                  <a:extLst>
                    <a:ext uri="{9D8B030D-6E8A-4147-A177-3AD203B41FA5}">
                      <a16:colId xmlns:a16="http://schemas.microsoft.com/office/drawing/2014/main" val="852112812"/>
                    </a:ext>
                  </a:extLst>
                </a:gridCol>
                <a:gridCol w="334110">
                  <a:extLst>
                    <a:ext uri="{9D8B030D-6E8A-4147-A177-3AD203B41FA5}">
                      <a16:colId xmlns:a16="http://schemas.microsoft.com/office/drawing/2014/main" val="1925208951"/>
                    </a:ext>
                  </a:extLst>
                </a:gridCol>
                <a:gridCol w="334110">
                  <a:extLst>
                    <a:ext uri="{9D8B030D-6E8A-4147-A177-3AD203B41FA5}">
                      <a16:colId xmlns:a16="http://schemas.microsoft.com/office/drawing/2014/main" val="168728846"/>
                    </a:ext>
                  </a:extLst>
                </a:gridCol>
                <a:gridCol w="334110">
                  <a:extLst>
                    <a:ext uri="{9D8B030D-6E8A-4147-A177-3AD203B41FA5}">
                      <a16:colId xmlns:a16="http://schemas.microsoft.com/office/drawing/2014/main" val="23851271"/>
                    </a:ext>
                  </a:extLst>
                </a:gridCol>
                <a:gridCol w="334110">
                  <a:extLst>
                    <a:ext uri="{9D8B030D-6E8A-4147-A177-3AD203B41FA5}">
                      <a16:colId xmlns:a16="http://schemas.microsoft.com/office/drawing/2014/main" val="979782734"/>
                    </a:ext>
                  </a:extLst>
                </a:gridCol>
                <a:gridCol w="334110">
                  <a:extLst>
                    <a:ext uri="{9D8B030D-6E8A-4147-A177-3AD203B41FA5}">
                      <a16:colId xmlns:a16="http://schemas.microsoft.com/office/drawing/2014/main" val="1524332045"/>
                    </a:ext>
                  </a:extLst>
                </a:gridCol>
                <a:gridCol w="334110">
                  <a:extLst>
                    <a:ext uri="{9D8B030D-6E8A-4147-A177-3AD203B41FA5}">
                      <a16:colId xmlns:a16="http://schemas.microsoft.com/office/drawing/2014/main" val="2928448667"/>
                    </a:ext>
                  </a:extLst>
                </a:gridCol>
                <a:gridCol w="334110">
                  <a:extLst>
                    <a:ext uri="{9D8B030D-6E8A-4147-A177-3AD203B41FA5}">
                      <a16:colId xmlns:a16="http://schemas.microsoft.com/office/drawing/2014/main" val="599882166"/>
                    </a:ext>
                  </a:extLst>
                </a:gridCol>
                <a:gridCol w="334110">
                  <a:extLst>
                    <a:ext uri="{9D8B030D-6E8A-4147-A177-3AD203B41FA5}">
                      <a16:colId xmlns:a16="http://schemas.microsoft.com/office/drawing/2014/main" val="618692567"/>
                    </a:ext>
                  </a:extLst>
                </a:gridCol>
                <a:gridCol w="334110">
                  <a:extLst>
                    <a:ext uri="{9D8B030D-6E8A-4147-A177-3AD203B41FA5}">
                      <a16:colId xmlns:a16="http://schemas.microsoft.com/office/drawing/2014/main" val="2492763495"/>
                    </a:ext>
                  </a:extLst>
                </a:gridCol>
                <a:gridCol w="334110">
                  <a:extLst>
                    <a:ext uri="{9D8B030D-6E8A-4147-A177-3AD203B41FA5}">
                      <a16:colId xmlns:a16="http://schemas.microsoft.com/office/drawing/2014/main" val="667563420"/>
                    </a:ext>
                  </a:extLst>
                </a:gridCol>
                <a:gridCol w="334110">
                  <a:extLst>
                    <a:ext uri="{9D8B030D-6E8A-4147-A177-3AD203B41FA5}">
                      <a16:colId xmlns:a16="http://schemas.microsoft.com/office/drawing/2014/main" val="1692880792"/>
                    </a:ext>
                  </a:extLst>
                </a:gridCol>
                <a:gridCol w="334110">
                  <a:extLst>
                    <a:ext uri="{9D8B030D-6E8A-4147-A177-3AD203B41FA5}">
                      <a16:colId xmlns:a16="http://schemas.microsoft.com/office/drawing/2014/main" val="2088527002"/>
                    </a:ext>
                  </a:extLst>
                </a:gridCol>
                <a:gridCol w="334110">
                  <a:extLst>
                    <a:ext uri="{9D8B030D-6E8A-4147-A177-3AD203B41FA5}">
                      <a16:colId xmlns:a16="http://schemas.microsoft.com/office/drawing/2014/main" val="467682931"/>
                    </a:ext>
                  </a:extLst>
                </a:gridCol>
                <a:gridCol w="334110">
                  <a:extLst>
                    <a:ext uri="{9D8B030D-6E8A-4147-A177-3AD203B41FA5}">
                      <a16:colId xmlns:a16="http://schemas.microsoft.com/office/drawing/2014/main" val="2413577855"/>
                    </a:ext>
                  </a:extLst>
                </a:gridCol>
              </a:tblGrid>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1594923909"/>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988702563"/>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337727900"/>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3480295320"/>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tx1">
                        <a:lumMod val="75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029988502"/>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3653306655"/>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823519961"/>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910211666"/>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669744588"/>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262462952"/>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447188059"/>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1431139182"/>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118277163"/>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3296228817"/>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321192310"/>
                  </a:ext>
                </a:extLst>
              </a:tr>
              <a:tr h="315044">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1688631851"/>
                  </a:ext>
                </a:extLst>
              </a:tr>
            </a:tbl>
          </a:graphicData>
        </a:graphic>
      </p:graphicFrame>
      <p:sp>
        <p:nvSpPr>
          <p:cNvPr id="24" name="TextBox 23">
            <a:extLst>
              <a:ext uri="{FF2B5EF4-FFF2-40B4-BE49-F238E27FC236}">
                <a16:creationId xmlns:a16="http://schemas.microsoft.com/office/drawing/2014/main" id="{E94F2882-470F-44ED-A2ED-1A1B446419C9}"/>
              </a:ext>
            </a:extLst>
          </p:cNvPr>
          <p:cNvSpPr txBox="1"/>
          <p:nvPr/>
        </p:nvSpPr>
        <p:spPr>
          <a:xfrm>
            <a:off x="1265335" y="79588"/>
            <a:ext cx="867314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5: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dãy</a:t>
            </a:r>
            <a:r>
              <a:rPr lang="en-US" sz="3200" dirty="0">
                <a:latin typeface="Times New Roman" panose="02020603050405020304" pitchFamily="18" charset="0"/>
                <a:cs typeface="Times New Roman" panose="02020603050405020304" pitchFamily="18" charset="0"/>
              </a:rPr>
              <a:t> bit</a:t>
            </a:r>
          </a:p>
        </p:txBody>
      </p:sp>
      <p:graphicFrame>
        <p:nvGraphicFramePr>
          <p:cNvPr id="27" name="Table 2">
            <a:extLst>
              <a:ext uri="{FF2B5EF4-FFF2-40B4-BE49-F238E27FC236}">
                <a16:creationId xmlns:a16="http://schemas.microsoft.com/office/drawing/2014/main" id="{D5C818ED-047D-428D-B046-E7BCF2738F0F}"/>
              </a:ext>
            </a:extLst>
          </p:cNvPr>
          <p:cNvGraphicFramePr>
            <a:graphicFrameLocks noGrp="1"/>
          </p:cNvGraphicFramePr>
          <p:nvPr>
            <p:extLst>
              <p:ext uri="{D42A27DB-BD31-4B8C-83A1-F6EECF244321}">
                <p14:modId xmlns:p14="http://schemas.microsoft.com/office/powerpoint/2010/main" val="4161089406"/>
              </p:ext>
            </p:extLst>
          </p:nvPr>
        </p:nvGraphicFramePr>
        <p:xfrm>
          <a:off x="6210922" y="816459"/>
          <a:ext cx="5345760" cy="5852160"/>
        </p:xfrm>
        <a:graphic>
          <a:graphicData uri="http://schemas.openxmlformats.org/drawingml/2006/table">
            <a:tbl>
              <a:tblPr>
                <a:tableStyleId>{5C22544A-7EE6-4342-B048-85BDC9FD1C3A}</a:tableStyleId>
              </a:tblPr>
              <a:tblGrid>
                <a:gridCol w="334110">
                  <a:extLst>
                    <a:ext uri="{9D8B030D-6E8A-4147-A177-3AD203B41FA5}">
                      <a16:colId xmlns:a16="http://schemas.microsoft.com/office/drawing/2014/main" val="4146548915"/>
                    </a:ext>
                  </a:extLst>
                </a:gridCol>
                <a:gridCol w="334110">
                  <a:extLst>
                    <a:ext uri="{9D8B030D-6E8A-4147-A177-3AD203B41FA5}">
                      <a16:colId xmlns:a16="http://schemas.microsoft.com/office/drawing/2014/main" val="852112812"/>
                    </a:ext>
                  </a:extLst>
                </a:gridCol>
                <a:gridCol w="334110">
                  <a:extLst>
                    <a:ext uri="{9D8B030D-6E8A-4147-A177-3AD203B41FA5}">
                      <a16:colId xmlns:a16="http://schemas.microsoft.com/office/drawing/2014/main" val="1925208951"/>
                    </a:ext>
                  </a:extLst>
                </a:gridCol>
                <a:gridCol w="334110">
                  <a:extLst>
                    <a:ext uri="{9D8B030D-6E8A-4147-A177-3AD203B41FA5}">
                      <a16:colId xmlns:a16="http://schemas.microsoft.com/office/drawing/2014/main" val="168728846"/>
                    </a:ext>
                  </a:extLst>
                </a:gridCol>
                <a:gridCol w="334110">
                  <a:extLst>
                    <a:ext uri="{9D8B030D-6E8A-4147-A177-3AD203B41FA5}">
                      <a16:colId xmlns:a16="http://schemas.microsoft.com/office/drawing/2014/main" val="23851271"/>
                    </a:ext>
                  </a:extLst>
                </a:gridCol>
                <a:gridCol w="334110">
                  <a:extLst>
                    <a:ext uri="{9D8B030D-6E8A-4147-A177-3AD203B41FA5}">
                      <a16:colId xmlns:a16="http://schemas.microsoft.com/office/drawing/2014/main" val="979782734"/>
                    </a:ext>
                  </a:extLst>
                </a:gridCol>
                <a:gridCol w="334110">
                  <a:extLst>
                    <a:ext uri="{9D8B030D-6E8A-4147-A177-3AD203B41FA5}">
                      <a16:colId xmlns:a16="http://schemas.microsoft.com/office/drawing/2014/main" val="1524332045"/>
                    </a:ext>
                  </a:extLst>
                </a:gridCol>
                <a:gridCol w="334110">
                  <a:extLst>
                    <a:ext uri="{9D8B030D-6E8A-4147-A177-3AD203B41FA5}">
                      <a16:colId xmlns:a16="http://schemas.microsoft.com/office/drawing/2014/main" val="2928448667"/>
                    </a:ext>
                  </a:extLst>
                </a:gridCol>
                <a:gridCol w="334110">
                  <a:extLst>
                    <a:ext uri="{9D8B030D-6E8A-4147-A177-3AD203B41FA5}">
                      <a16:colId xmlns:a16="http://schemas.microsoft.com/office/drawing/2014/main" val="599882166"/>
                    </a:ext>
                  </a:extLst>
                </a:gridCol>
                <a:gridCol w="334110">
                  <a:extLst>
                    <a:ext uri="{9D8B030D-6E8A-4147-A177-3AD203B41FA5}">
                      <a16:colId xmlns:a16="http://schemas.microsoft.com/office/drawing/2014/main" val="618692567"/>
                    </a:ext>
                  </a:extLst>
                </a:gridCol>
                <a:gridCol w="334110">
                  <a:extLst>
                    <a:ext uri="{9D8B030D-6E8A-4147-A177-3AD203B41FA5}">
                      <a16:colId xmlns:a16="http://schemas.microsoft.com/office/drawing/2014/main" val="2492763495"/>
                    </a:ext>
                  </a:extLst>
                </a:gridCol>
                <a:gridCol w="334110">
                  <a:extLst>
                    <a:ext uri="{9D8B030D-6E8A-4147-A177-3AD203B41FA5}">
                      <a16:colId xmlns:a16="http://schemas.microsoft.com/office/drawing/2014/main" val="667563420"/>
                    </a:ext>
                  </a:extLst>
                </a:gridCol>
                <a:gridCol w="334110">
                  <a:extLst>
                    <a:ext uri="{9D8B030D-6E8A-4147-A177-3AD203B41FA5}">
                      <a16:colId xmlns:a16="http://schemas.microsoft.com/office/drawing/2014/main" val="1692880792"/>
                    </a:ext>
                  </a:extLst>
                </a:gridCol>
                <a:gridCol w="334110">
                  <a:extLst>
                    <a:ext uri="{9D8B030D-6E8A-4147-A177-3AD203B41FA5}">
                      <a16:colId xmlns:a16="http://schemas.microsoft.com/office/drawing/2014/main" val="2088527002"/>
                    </a:ext>
                  </a:extLst>
                </a:gridCol>
                <a:gridCol w="334110">
                  <a:extLst>
                    <a:ext uri="{9D8B030D-6E8A-4147-A177-3AD203B41FA5}">
                      <a16:colId xmlns:a16="http://schemas.microsoft.com/office/drawing/2014/main" val="467682931"/>
                    </a:ext>
                  </a:extLst>
                </a:gridCol>
                <a:gridCol w="334110">
                  <a:extLst>
                    <a:ext uri="{9D8B030D-6E8A-4147-A177-3AD203B41FA5}">
                      <a16:colId xmlns:a16="http://schemas.microsoft.com/office/drawing/2014/main" val="2413577855"/>
                    </a:ext>
                  </a:extLst>
                </a:gridCol>
              </a:tblGrid>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1594923909"/>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988702563"/>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337727900"/>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3480295320"/>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tx1">
                        <a:lumMod val="75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029988502"/>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3653306655"/>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823519961"/>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910211666"/>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669744588"/>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262462952"/>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447188059"/>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1431139182"/>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118277163"/>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3296228817"/>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2321192310"/>
                  </a:ext>
                </a:extLst>
              </a:tr>
              <a:tr h="315044">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tc>
                  <a:txBody>
                    <a:bodyPr/>
                    <a:lstStyle/>
                    <a:p>
                      <a:r>
                        <a:rPr lang="en-US" dirty="0">
                          <a:solidFill>
                            <a:srgbClr val="FF0000"/>
                          </a:solidFill>
                          <a:latin typeface="Times New Roman" panose="02020603050405020304" pitchFamily="18" charset="0"/>
                          <a:cs typeface="Times New Roman" panose="02020603050405020304" pitchFamily="18" charset="0"/>
                        </a:rPr>
                        <a:t>0</a:t>
                      </a:r>
                    </a:p>
                  </a:txBody>
                  <a:tcPr>
                    <a:solidFill>
                      <a:schemeClr val="bg2">
                        <a:lumMod val="40000"/>
                        <a:lumOff val="60000"/>
                      </a:schemeClr>
                    </a:solidFill>
                  </a:tcPr>
                </a:tc>
                <a:extLst>
                  <a:ext uri="{0D108BD9-81ED-4DB2-BD59-A6C34878D82A}">
                    <a16:rowId xmlns:a16="http://schemas.microsoft.com/office/drawing/2014/main" val="1688631851"/>
                  </a:ext>
                </a:extLst>
              </a:tr>
            </a:tbl>
          </a:graphicData>
        </a:graphic>
      </p:graphicFrame>
    </p:spTree>
    <p:extLst>
      <p:ext uri="{BB962C8B-B14F-4D97-AF65-F5344CB8AC3E}">
        <p14:creationId xmlns:p14="http://schemas.microsoft.com/office/powerpoint/2010/main" val="2972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206094A6-719C-407F-B6A8-3C5526971F09}"/>
              </a:ext>
            </a:extLst>
          </p:cNvPr>
          <p:cNvSpPr/>
          <p:nvPr/>
        </p:nvSpPr>
        <p:spPr>
          <a:xfrm>
            <a:off x="2677886" y="2687216"/>
            <a:ext cx="6456784" cy="1035698"/>
          </a:xfrm>
          <a:prstGeom prst="rect">
            <a:avLst/>
          </a:prstGeom>
          <a:solidFill>
            <a:srgbClr val="00CC6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BIỂU DIỄN ÂM THANH</a:t>
            </a:r>
          </a:p>
        </p:txBody>
      </p:sp>
    </p:spTree>
    <p:extLst>
      <p:ext uri="{BB962C8B-B14F-4D97-AF65-F5344CB8AC3E}">
        <p14:creationId xmlns:p14="http://schemas.microsoft.com/office/powerpoint/2010/main" val="7235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Shape&#10;&#10;Description automatically generated with medium confidence">
            <a:extLst>
              <a:ext uri="{FF2B5EF4-FFF2-40B4-BE49-F238E27FC236}">
                <a16:creationId xmlns:a16="http://schemas.microsoft.com/office/drawing/2014/main" id="{709D79BB-3469-427A-947C-C76524600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48" y="2228851"/>
            <a:ext cx="3727760" cy="2292572"/>
          </a:xfrm>
          <a:prstGeom prst="rect">
            <a:avLst/>
          </a:prstGeom>
        </p:spPr>
      </p:pic>
      <p:sp>
        <p:nvSpPr>
          <p:cNvPr id="5" name="Rectangle: Rounded Corners 4">
            <a:extLst>
              <a:ext uri="{FF2B5EF4-FFF2-40B4-BE49-F238E27FC236}">
                <a16:creationId xmlns:a16="http://schemas.microsoft.com/office/drawing/2014/main" id="{92DE0004-22D9-4699-AAA6-4A7240F1DF18}"/>
              </a:ext>
            </a:extLst>
          </p:cNvPr>
          <p:cNvSpPr/>
          <p:nvPr/>
        </p:nvSpPr>
        <p:spPr>
          <a:xfrm>
            <a:off x="5329333" y="2886640"/>
            <a:ext cx="1919192" cy="101861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440</a:t>
            </a:r>
          </a:p>
        </p:txBody>
      </p:sp>
      <p:sp>
        <p:nvSpPr>
          <p:cNvPr id="6" name="Rectangle: Rounded Corners 5">
            <a:extLst>
              <a:ext uri="{FF2B5EF4-FFF2-40B4-BE49-F238E27FC236}">
                <a16:creationId xmlns:a16="http://schemas.microsoft.com/office/drawing/2014/main" id="{C38EE831-B24A-4D72-A291-D9880BF26300}"/>
              </a:ext>
            </a:extLst>
          </p:cNvPr>
          <p:cNvSpPr/>
          <p:nvPr/>
        </p:nvSpPr>
        <p:spPr>
          <a:xfrm>
            <a:off x="8183462" y="2865832"/>
            <a:ext cx="3437037" cy="101861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110111000</a:t>
            </a:r>
          </a:p>
        </p:txBody>
      </p:sp>
      <p:sp>
        <p:nvSpPr>
          <p:cNvPr id="7" name="Callout: Line 6">
            <a:extLst>
              <a:ext uri="{FF2B5EF4-FFF2-40B4-BE49-F238E27FC236}">
                <a16:creationId xmlns:a16="http://schemas.microsoft.com/office/drawing/2014/main" id="{A0B262EB-EE61-40BD-B79F-E673AF20D7DF}"/>
              </a:ext>
            </a:extLst>
          </p:cNvPr>
          <p:cNvSpPr/>
          <p:nvPr/>
        </p:nvSpPr>
        <p:spPr>
          <a:xfrm>
            <a:off x="1843092" y="5095524"/>
            <a:ext cx="1685115" cy="531845"/>
          </a:xfrm>
          <a:prstGeom prst="borderCallout1">
            <a:avLst>
              <a:gd name="adj1" fmla="val -586"/>
              <a:gd name="adj2" fmla="val 50187"/>
              <a:gd name="adj3" fmla="val -253363"/>
              <a:gd name="adj4" fmla="val 50215"/>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Nốt La</a:t>
            </a:r>
          </a:p>
        </p:txBody>
      </p:sp>
      <p:sp>
        <p:nvSpPr>
          <p:cNvPr id="8" name="Callout: Line 7">
            <a:extLst>
              <a:ext uri="{FF2B5EF4-FFF2-40B4-BE49-F238E27FC236}">
                <a16:creationId xmlns:a16="http://schemas.microsoft.com/office/drawing/2014/main" id="{E42FD945-6F96-48D9-8E73-1489BD215590}"/>
              </a:ext>
            </a:extLst>
          </p:cNvPr>
          <p:cNvSpPr/>
          <p:nvPr/>
        </p:nvSpPr>
        <p:spPr>
          <a:xfrm>
            <a:off x="4529233" y="5095525"/>
            <a:ext cx="3437037" cy="531845"/>
          </a:xfrm>
          <a:prstGeom prst="borderCallout1">
            <a:avLst>
              <a:gd name="adj1" fmla="val -586"/>
              <a:gd name="adj2" fmla="val 50187"/>
              <a:gd name="adj3" fmla="val -226499"/>
              <a:gd name="adj4" fmla="val 49938"/>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Tần số rung 440/s</a:t>
            </a:r>
          </a:p>
        </p:txBody>
      </p:sp>
      <p:sp>
        <p:nvSpPr>
          <p:cNvPr id="10" name="Callout: Line 9">
            <a:extLst>
              <a:ext uri="{FF2B5EF4-FFF2-40B4-BE49-F238E27FC236}">
                <a16:creationId xmlns:a16="http://schemas.microsoft.com/office/drawing/2014/main" id="{57D72BA9-A850-40B9-9875-17EE273806B6}"/>
              </a:ext>
            </a:extLst>
          </p:cNvPr>
          <p:cNvSpPr/>
          <p:nvPr/>
        </p:nvSpPr>
        <p:spPr>
          <a:xfrm>
            <a:off x="9059422" y="5095524"/>
            <a:ext cx="1685115" cy="531845"/>
          </a:xfrm>
          <a:prstGeom prst="borderCallout1">
            <a:avLst>
              <a:gd name="adj1" fmla="val -586"/>
              <a:gd name="adj2" fmla="val 50187"/>
              <a:gd name="adj3" fmla="val -231872"/>
              <a:gd name="adj4" fmla="val 50215"/>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Dãy bit</a:t>
            </a:r>
          </a:p>
        </p:txBody>
      </p:sp>
      <p:cxnSp>
        <p:nvCxnSpPr>
          <p:cNvPr id="11" name="Straight Arrow Connector 10">
            <a:extLst>
              <a:ext uri="{FF2B5EF4-FFF2-40B4-BE49-F238E27FC236}">
                <a16:creationId xmlns:a16="http://schemas.microsoft.com/office/drawing/2014/main" id="{D4B52518-FD83-4E5A-8C54-EF39B86F96EC}"/>
              </a:ext>
            </a:extLst>
          </p:cNvPr>
          <p:cNvCxnSpPr>
            <a:cxnSpLocks/>
          </p:cNvCxnSpPr>
          <p:nvPr/>
        </p:nvCxnSpPr>
        <p:spPr>
          <a:xfrm flipV="1">
            <a:off x="4454585" y="3429000"/>
            <a:ext cx="939605"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648ADD-8596-4B7A-83FB-E0843B3D2C86}"/>
              </a:ext>
            </a:extLst>
          </p:cNvPr>
          <p:cNvCxnSpPr>
            <a:cxnSpLocks/>
          </p:cNvCxnSpPr>
          <p:nvPr/>
        </p:nvCxnSpPr>
        <p:spPr>
          <a:xfrm flipV="1">
            <a:off x="7253188" y="3375137"/>
            <a:ext cx="939605" cy="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4A0D21-D385-48D8-BF90-F3B8734F20E0}"/>
              </a:ext>
            </a:extLst>
          </p:cNvPr>
          <p:cNvSpPr txBox="1"/>
          <p:nvPr/>
        </p:nvSpPr>
        <p:spPr>
          <a:xfrm>
            <a:off x="983836" y="1254266"/>
            <a:ext cx="835693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nốt</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dãy</a:t>
            </a:r>
            <a:r>
              <a:rPr lang="en-US" sz="3200" dirty="0">
                <a:latin typeface="Times New Roman" panose="02020603050405020304" pitchFamily="18" charset="0"/>
                <a:cs typeface="Times New Roman" panose="02020603050405020304" pitchFamily="18" charset="0"/>
              </a:rPr>
              <a:t> bit</a:t>
            </a:r>
          </a:p>
        </p:txBody>
      </p:sp>
    </p:spTree>
    <p:extLst>
      <p:ext uri="{BB962C8B-B14F-4D97-AF65-F5344CB8AC3E}">
        <p14:creationId xmlns:p14="http://schemas.microsoft.com/office/powerpoint/2010/main" val="53789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Graphical user interface, text, application&#10;&#10;Description automatically generated">
            <a:extLst>
              <a:ext uri="{FF2B5EF4-FFF2-40B4-BE49-F238E27FC236}">
                <a16:creationId xmlns:a16="http://schemas.microsoft.com/office/drawing/2014/main" id="{3BD18D3E-325E-48DF-A2E6-F1B6F16BE7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574" y="314288"/>
            <a:ext cx="8124826" cy="2120233"/>
          </a:xfrm>
          <a:prstGeom prst="rect">
            <a:avLst/>
          </a:prstGeom>
        </p:spPr>
      </p:pic>
      <p:cxnSp>
        <p:nvCxnSpPr>
          <p:cNvPr id="6" name="Straight Arrow Connector 5">
            <a:extLst>
              <a:ext uri="{FF2B5EF4-FFF2-40B4-BE49-F238E27FC236}">
                <a16:creationId xmlns:a16="http://schemas.microsoft.com/office/drawing/2014/main" id="{A639ACA0-66B9-4AC5-96A2-51A6C8BB510C}"/>
              </a:ext>
            </a:extLst>
          </p:cNvPr>
          <p:cNvCxnSpPr/>
          <p:nvPr/>
        </p:nvCxnSpPr>
        <p:spPr>
          <a:xfrm>
            <a:off x="6650400" y="2883935"/>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908556-9465-4D35-A60E-FB7BC49A543E}"/>
              </a:ext>
            </a:extLst>
          </p:cNvPr>
          <p:cNvSpPr txBox="1"/>
          <p:nvPr/>
        </p:nvSpPr>
        <p:spPr>
          <a:xfrm>
            <a:off x="7328426" y="2636881"/>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01100110</a:t>
            </a:r>
          </a:p>
        </p:txBody>
      </p:sp>
      <p:cxnSp>
        <p:nvCxnSpPr>
          <p:cNvPr id="8" name="Straight Arrow Connector 7">
            <a:extLst>
              <a:ext uri="{FF2B5EF4-FFF2-40B4-BE49-F238E27FC236}">
                <a16:creationId xmlns:a16="http://schemas.microsoft.com/office/drawing/2014/main" id="{2965F1D3-855F-45C6-983F-84A7C96000C0}"/>
              </a:ext>
            </a:extLst>
          </p:cNvPr>
          <p:cNvCxnSpPr/>
          <p:nvPr/>
        </p:nvCxnSpPr>
        <p:spPr>
          <a:xfrm>
            <a:off x="6653506" y="3269604"/>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934639-CB49-4DC4-8D76-A43285E4D211}"/>
              </a:ext>
            </a:extLst>
          </p:cNvPr>
          <p:cNvSpPr txBox="1"/>
          <p:nvPr/>
        </p:nvSpPr>
        <p:spPr>
          <a:xfrm>
            <a:off x="7331532" y="3022550"/>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10011001</a:t>
            </a:r>
          </a:p>
        </p:txBody>
      </p:sp>
      <p:cxnSp>
        <p:nvCxnSpPr>
          <p:cNvPr id="11" name="Straight Arrow Connector 10">
            <a:extLst>
              <a:ext uri="{FF2B5EF4-FFF2-40B4-BE49-F238E27FC236}">
                <a16:creationId xmlns:a16="http://schemas.microsoft.com/office/drawing/2014/main" id="{D302C488-9712-43BA-92B9-72F62EFA8600}"/>
              </a:ext>
            </a:extLst>
          </p:cNvPr>
          <p:cNvCxnSpPr/>
          <p:nvPr/>
        </p:nvCxnSpPr>
        <p:spPr>
          <a:xfrm>
            <a:off x="6644177" y="3642823"/>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DC23F3-CB68-4B18-A1FA-4A3E4BA7FCC9}"/>
              </a:ext>
            </a:extLst>
          </p:cNvPr>
          <p:cNvSpPr txBox="1"/>
          <p:nvPr/>
        </p:nvSpPr>
        <p:spPr>
          <a:xfrm>
            <a:off x="7322203" y="3395769"/>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10000001</a:t>
            </a:r>
          </a:p>
        </p:txBody>
      </p:sp>
      <p:cxnSp>
        <p:nvCxnSpPr>
          <p:cNvPr id="13" name="Straight Arrow Connector 12">
            <a:extLst>
              <a:ext uri="{FF2B5EF4-FFF2-40B4-BE49-F238E27FC236}">
                <a16:creationId xmlns:a16="http://schemas.microsoft.com/office/drawing/2014/main" id="{AD2B2DC0-2BE7-4D4D-A6C5-B4A58E29D9FA}"/>
              </a:ext>
            </a:extLst>
          </p:cNvPr>
          <p:cNvCxnSpPr/>
          <p:nvPr/>
        </p:nvCxnSpPr>
        <p:spPr>
          <a:xfrm>
            <a:off x="6653507" y="4044043"/>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01BC324-FF1C-4480-8B43-B8808EE720A5}"/>
              </a:ext>
            </a:extLst>
          </p:cNvPr>
          <p:cNvSpPr txBox="1"/>
          <p:nvPr/>
        </p:nvSpPr>
        <p:spPr>
          <a:xfrm>
            <a:off x="7331533" y="3796989"/>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01000010</a:t>
            </a:r>
          </a:p>
        </p:txBody>
      </p:sp>
      <p:cxnSp>
        <p:nvCxnSpPr>
          <p:cNvPr id="15" name="Straight Arrow Connector 14">
            <a:extLst>
              <a:ext uri="{FF2B5EF4-FFF2-40B4-BE49-F238E27FC236}">
                <a16:creationId xmlns:a16="http://schemas.microsoft.com/office/drawing/2014/main" id="{E83CAA1A-ECB6-40EA-B59E-F47ADE53A67B}"/>
              </a:ext>
            </a:extLst>
          </p:cNvPr>
          <p:cNvCxnSpPr/>
          <p:nvPr/>
        </p:nvCxnSpPr>
        <p:spPr>
          <a:xfrm>
            <a:off x="6653506" y="4445258"/>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B671D3-6497-4CF3-9617-B5A44F5345EF}"/>
              </a:ext>
            </a:extLst>
          </p:cNvPr>
          <p:cNvSpPr txBox="1"/>
          <p:nvPr/>
        </p:nvSpPr>
        <p:spPr>
          <a:xfrm>
            <a:off x="7331532" y="4198204"/>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01000010</a:t>
            </a:r>
          </a:p>
        </p:txBody>
      </p:sp>
      <p:cxnSp>
        <p:nvCxnSpPr>
          <p:cNvPr id="17" name="Straight Arrow Connector 16">
            <a:extLst>
              <a:ext uri="{FF2B5EF4-FFF2-40B4-BE49-F238E27FC236}">
                <a16:creationId xmlns:a16="http://schemas.microsoft.com/office/drawing/2014/main" id="{4FF45C76-A47E-403E-B9B5-9BA1EA2115FF}"/>
              </a:ext>
            </a:extLst>
          </p:cNvPr>
          <p:cNvCxnSpPr/>
          <p:nvPr/>
        </p:nvCxnSpPr>
        <p:spPr>
          <a:xfrm>
            <a:off x="6653508" y="4865136"/>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6A2D0B2-6AC0-46A2-A32A-2FF9CFE4C0D4}"/>
              </a:ext>
            </a:extLst>
          </p:cNvPr>
          <p:cNvSpPr txBox="1"/>
          <p:nvPr/>
        </p:nvSpPr>
        <p:spPr>
          <a:xfrm>
            <a:off x="7331534" y="4618082"/>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00100100</a:t>
            </a:r>
          </a:p>
        </p:txBody>
      </p:sp>
      <p:cxnSp>
        <p:nvCxnSpPr>
          <p:cNvPr id="19" name="Straight Arrow Connector 18">
            <a:extLst>
              <a:ext uri="{FF2B5EF4-FFF2-40B4-BE49-F238E27FC236}">
                <a16:creationId xmlns:a16="http://schemas.microsoft.com/office/drawing/2014/main" id="{633BA5F8-2A4C-4BBD-9B87-7714D92A2A6B}"/>
              </a:ext>
            </a:extLst>
          </p:cNvPr>
          <p:cNvCxnSpPr/>
          <p:nvPr/>
        </p:nvCxnSpPr>
        <p:spPr>
          <a:xfrm>
            <a:off x="6653507" y="5247695"/>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F6A519B-CB83-4563-84BC-5981E0346127}"/>
              </a:ext>
            </a:extLst>
          </p:cNvPr>
          <p:cNvSpPr txBox="1"/>
          <p:nvPr/>
        </p:nvSpPr>
        <p:spPr>
          <a:xfrm>
            <a:off x="7331533" y="5000641"/>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00111100</a:t>
            </a:r>
          </a:p>
        </p:txBody>
      </p:sp>
      <p:cxnSp>
        <p:nvCxnSpPr>
          <p:cNvPr id="21" name="Straight Arrow Connector 20">
            <a:extLst>
              <a:ext uri="{FF2B5EF4-FFF2-40B4-BE49-F238E27FC236}">
                <a16:creationId xmlns:a16="http://schemas.microsoft.com/office/drawing/2014/main" id="{1BBB96A1-DFA3-4517-AE08-E4D18C75D666}"/>
              </a:ext>
            </a:extLst>
          </p:cNvPr>
          <p:cNvCxnSpPr/>
          <p:nvPr/>
        </p:nvCxnSpPr>
        <p:spPr>
          <a:xfrm>
            <a:off x="6644177" y="5620915"/>
            <a:ext cx="6966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3B165CC-CADA-48AE-860F-6AFA89CD1922}"/>
              </a:ext>
            </a:extLst>
          </p:cNvPr>
          <p:cNvSpPr txBox="1"/>
          <p:nvPr/>
        </p:nvSpPr>
        <p:spPr>
          <a:xfrm>
            <a:off x="7322203" y="5373861"/>
            <a:ext cx="151155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00011000</a:t>
            </a:r>
          </a:p>
        </p:txBody>
      </p:sp>
      <p:graphicFrame>
        <p:nvGraphicFramePr>
          <p:cNvPr id="4" name="Table 23">
            <a:extLst>
              <a:ext uri="{FF2B5EF4-FFF2-40B4-BE49-F238E27FC236}">
                <a16:creationId xmlns:a16="http://schemas.microsoft.com/office/drawing/2014/main" id="{AAD1674E-AD50-473C-BF6F-FC8316E1DED7}"/>
              </a:ext>
            </a:extLst>
          </p:cNvPr>
          <p:cNvGraphicFramePr>
            <a:graphicFrameLocks noGrp="1"/>
          </p:cNvGraphicFramePr>
          <p:nvPr>
            <p:extLst>
              <p:ext uri="{D42A27DB-BD31-4B8C-83A1-F6EECF244321}">
                <p14:modId xmlns:p14="http://schemas.microsoft.com/office/powerpoint/2010/main" val="3518538082"/>
              </p:ext>
            </p:extLst>
          </p:nvPr>
        </p:nvGraphicFramePr>
        <p:xfrm>
          <a:off x="3189971" y="2662623"/>
          <a:ext cx="3454400" cy="3169912"/>
        </p:xfrm>
        <a:graphic>
          <a:graphicData uri="http://schemas.openxmlformats.org/drawingml/2006/table">
            <a:tbl>
              <a:tblPr>
                <a:tableStyleId>{5C22544A-7EE6-4342-B048-85BDC9FD1C3A}</a:tableStyleId>
              </a:tblPr>
              <a:tblGrid>
                <a:gridCol w="429529">
                  <a:extLst>
                    <a:ext uri="{9D8B030D-6E8A-4147-A177-3AD203B41FA5}">
                      <a16:colId xmlns:a16="http://schemas.microsoft.com/office/drawing/2014/main" val="4002008308"/>
                    </a:ext>
                  </a:extLst>
                </a:gridCol>
                <a:gridCol w="434071">
                  <a:extLst>
                    <a:ext uri="{9D8B030D-6E8A-4147-A177-3AD203B41FA5}">
                      <a16:colId xmlns:a16="http://schemas.microsoft.com/office/drawing/2014/main" val="3229009791"/>
                    </a:ext>
                  </a:extLst>
                </a:gridCol>
                <a:gridCol w="431800">
                  <a:extLst>
                    <a:ext uri="{9D8B030D-6E8A-4147-A177-3AD203B41FA5}">
                      <a16:colId xmlns:a16="http://schemas.microsoft.com/office/drawing/2014/main" val="1051169977"/>
                    </a:ext>
                  </a:extLst>
                </a:gridCol>
                <a:gridCol w="431800">
                  <a:extLst>
                    <a:ext uri="{9D8B030D-6E8A-4147-A177-3AD203B41FA5}">
                      <a16:colId xmlns:a16="http://schemas.microsoft.com/office/drawing/2014/main" val="3596699379"/>
                    </a:ext>
                  </a:extLst>
                </a:gridCol>
                <a:gridCol w="431800">
                  <a:extLst>
                    <a:ext uri="{9D8B030D-6E8A-4147-A177-3AD203B41FA5}">
                      <a16:colId xmlns:a16="http://schemas.microsoft.com/office/drawing/2014/main" val="2243771064"/>
                    </a:ext>
                  </a:extLst>
                </a:gridCol>
                <a:gridCol w="431800">
                  <a:extLst>
                    <a:ext uri="{9D8B030D-6E8A-4147-A177-3AD203B41FA5}">
                      <a16:colId xmlns:a16="http://schemas.microsoft.com/office/drawing/2014/main" val="3077084970"/>
                    </a:ext>
                  </a:extLst>
                </a:gridCol>
                <a:gridCol w="431800">
                  <a:extLst>
                    <a:ext uri="{9D8B030D-6E8A-4147-A177-3AD203B41FA5}">
                      <a16:colId xmlns:a16="http://schemas.microsoft.com/office/drawing/2014/main" val="180957962"/>
                    </a:ext>
                  </a:extLst>
                </a:gridCol>
                <a:gridCol w="431800">
                  <a:extLst>
                    <a:ext uri="{9D8B030D-6E8A-4147-A177-3AD203B41FA5}">
                      <a16:colId xmlns:a16="http://schemas.microsoft.com/office/drawing/2014/main" val="2002351431"/>
                    </a:ext>
                  </a:extLst>
                </a:gridCol>
              </a:tblGrid>
              <a:tr h="396239">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137548222"/>
                  </a:ext>
                </a:extLst>
              </a:tr>
              <a:tr h="396239">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extLst>
                  <a:ext uri="{0D108BD9-81ED-4DB2-BD59-A6C34878D82A}">
                    <a16:rowId xmlns:a16="http://schemas.microsoft.com/office/drawing/2014/main" val="2501184183"/>
                  </a:ext>
                </a:extLst>
              </a:tr>
              <a:tr h="396239">
                <a:tc>
                  <a:txBody>
                    <a:bodyPr/>
                    <a:lstStyle/>
                    <a:p>
                      <a:endParaRPr lang="en-US"/>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extLst>
                  <a:ext uri="{0D108BD9-81ED-4DB2-BD59-A6C34878D82A}">
                    <a16:rowId xmlns:a16="http://schemas.microsoft.com/office/drawing/2014/main" val="806826304"/>
                  </a:ext>
                </a:extLst>
              </a:tr>
              <a:tr h="396239">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3722028110"/>
                  </a:ext>
                </a:extLst>
              </a:tr>
              <a:tr h="396239">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166842473"/>
                  </a:ext>
                </a:extLst>
              </a:tr>
              <a:tr h="396239">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1820616004"/>
                  </a:ext>
                </a:extLst>
              </a:tr>
              <a:tr h="396239">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274837884"/>
                  </a:ext>
                </a:extLst>
              </a:tr>
              <a:tr h="396239">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tc>
                  <a:txBody>
                    <a:bodyPr/>
                    <a:lstStyle/>
                    <a:p>
                      <a:endParaRPr lang="en-US" dirty="0"/>
                    </a:p>
                  </a:txBody>
                  <a:tcPr>
                    <a:solidFill>
                      <a:schemeClr val="bg2">
                        <a:lumMod val="40000"/>
                        <a:lumOff val="60000"/>
                      </a:schemeClr>
                    </a:solidFill>
                  </a:tcPr>
                </a:tc>
                <a:extLst>
                  <a:ext uri="{0D108BD9-81ED-4DB2-BD59-A6C34878D82A}">
                    <a16:rowId xmlns:a16="http://schemas.microsoft.com/office/drawing/2014/main" val="1567397584"/>
                  </a:ext>
                </a:extLst>
              </a:tr>
            </a:tbl>
          </a:graphicData>
        </a:graphic>
      </p:graphicFrame>
      <p:sp>
        <p:nvSpPr>
          <p:cNvPr id="24" name="TextBox 23">
            <a:extLst>
              <a:ext uri="{FF2B5EF4-FFF2-40B4-BE49-F238E27FC236}">
                <a16:creationId xmlns:a16="http://schemas.microsoft.com/office/drawing/2014/main" id="{664F8187-1D7C-4023-B0E3-92D5893E2920}"/>
              </a:ext>
            </a:extLst>
          </p:cNvPr>
          <p:cNvSpPr txBox="1"/>
          <p:nvPr/>
        </p:nvSpPr>
        <p:spPr>
          <a:xfrm>
            <a:off x="895351" y="6050132"/>
            <a:ext cx="107061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01100110 10011001 10000001 01000010 01000010 00100100 00111100 00011000</a:t>
            </a:r>
          </a:p>
        </p:txBody>
      </p:sp>
    </p:spTree>
    <p:extLst>
      <p:ext uri="{BB962C8B-B14F-4D97-AF65-F5344CB8AC3E}">
        <p14:creationId xmlns:p14="http://schemas.microsoft.com/office/powerpoint/2010/main" val="362639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P spid="16" grpId="0"/>
      <p:bldP spid="18" grpId="0"/>
      <p:bldP spid="20" grpId="0"/>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7EC0D7BB-0CD0-413A-A98B-2F02DA1D8FBB}"/>
              </a:ext>
            </a:extLst>
          </p:cNvPr>
          <p:cNvSpPr/>
          <p:nvPr/>
        </p:nvSpPr>
        <p:spPr>
          <a:xfrm>
            <a:off x="-3467272" y="-615293"/>
            <a:ext cx="8341643" cy="8341643"/>
          </a:xfrm>
          <a:prstGeom prst="blockArc">
            <a:avLst>
              <a:gd name="adj1" fmla="val 18900000"/>
              <a:gd name="adj2" fmla="val 2700000"/>
              <a:gd name="adj3" fmla="val 259"/>
            </a:avLst>
          </a:prstGeom>
          <a:solidFill>
            <a:srgbClr val="FFFF00"/>
          </a:solidFill>
          <a:ln w="38100">
            <a:solidFill>
              <a:srgbClr val="FFFF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ED58D298-86F2-41F9-8CA5-CC5D766D2148}"/>
              </a:ext>
            </a:extLst>
          </p:cNvPr>
          <p:cNvGrpSpPr/>
          <p:nvPr/>
        </p:nvGrpSpPr>
        <p:grpSpPr>
          <a:xfrm>
            <a:off x="3643132" y="828494"/>
            <a:ext cx="7938014" cy="1191980"/>
            <a:chOff x="3643132" y="828494"/>
            <a:chExt cx="7938014" cy="1191980"/>
          </a:xfrm>
          <a:solidFill>
            <a:srgbClr val="00B0F0"/>
          </a:solidFill>
        </p:grpSpPr>
        <p:sp>
          <p:nvSpPr>
            <p:cNvPr id="10" name="Freeform: Shape 9">
              <a:extLst>
                <a:ext uri="{FF2B5EF4-FFF2-40B4-BE49-F238E27FC236}">
                  <a16:creationId xmlns:a16="http://schemas.microsoft.com/office/drawing/2014/main" id="{CDEDD7DE-9BFD-4102-B60F-BE33E3E2FA40}"/>
                </a:ext>
              </a:extLst>
            </p:cNvPr>
            <p:cNvSpPr/>
            <p:nvPr/>
          </p:nvSpPr>
          <p:spPr>
            <a:xfrm>
              <a:off x="4239122" y="93280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Giải thích được việc có thể biểu diễn thông tin chỉ với hai ký hiệu 0 và 1</a:t>
              </a:r>
            </a:p>
          </p:txBody>
        </p:sp>
        <p:sp>
          <p:nvSpPr>
            <p:cNvPr id="11" name="Oval 10">
              <a:extLst>
                <a:ext uri="{FF2B5EF4-FFF2-40B4-BE49-F238E27FC236}">
                  <a16:creationId xmlns:a16="http://schemas.microsoft.com/office/drawing/2014/main" id="{8BEE2152-1FC0-48AD-AA07-82D70BB283F4}"/>
                </a:ext>
              </a:extLst>
            </p:cNvPr>
            <p:cNvSpPr/>
            <p:nvPr/>
          </p:nvSpPr>
          <p:spPr>
            <a:xfrm>
              <a:off x="3643132" y="828494"/>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1</a:t>
              </a:r>
            </a:p>
          </p:txBody>
        </p:sp>
      </p:grpSp>
      <p:grpSp>
        <p:nvGrpSpPr>
          <p:cNvPr id="3" name="Group 2">
            <a:extLst>
              <a:ext uri="{FF2B5EF4-FFF2-40B4-BE49-F238E27FC236}">
                <a16:creationId xmlns:a16="http://schemas.microsoft.com/office/drawing/2014/main" id="{E2F27850-1CE8-482F-B929-672B6821E5C7}"/>
              </a:ext>
            </a:extLst>
          </p:cNvPr>
          <p:cNvGrpSpPr/>
          <p:nvPr/>
        </p:nvGrpSpPr>
        <p:grpSpPr>
          <a:xfrm>
            <a:off x="4189844" y="2244226"/>
            <a:ext cx="7391303" cy="1191980"/>
            <a:chOff x="4189844" y="2244226"/>
            <a:chExt cx="7391303" cy="1191980"/>
          </a:xfrm>
          <a:solidFill>
            <a:srgbClr val="0070C0"/>
          </a:solidFill>
        </p:grpSpPr>
        <p:sp>
          <p:nvSpPr>
            <p:cNvPr id="12" name="Freeform: Shape 11">
              <a:extLst>
                <a:ext uri="{FF2B5EF4-FFF2-40B4-BE49-F238E27FC236}">
                  <a16:creationId xmlns:a16="http://schemas.microsoft.com/office/drawing/2014/main" id="{C923E71B-0549-46A4-884E-628E213053F4}"/>
                </a:ext>
              </a:extLst>
            </p:cNvPr>
            <p:cNvSpPr/>
            <p:nvPr/>
          </p:nvSpPr>
          <p:spPr>
            <a:xfrm>
              <a:off x="4785834" y="2363424"/>
              <a:ext cx="6795313" cy="953584"/>
            </a:xfrm>
            <a:custGeom>
              <a:avLst/>
              <a:gdLst>
                <a:gd name="connsiteX0" fmla="*/ 0 w 6795313"/>
                <a:gd name="connsiteY0" fmla="*/ 0 h 953584"/>
                <a:gd name="connsiteX1" fmla="*/ 6795313 w 6795313"/>
                <a:gd name="connsiteY1" fmla="*/ 0 h 953584"/>
                <a:gd name="connsiteX2" fmla="*/ 6795313 w 6795313"/>
                <a:gd name="connsiteY2" fmla="*/ 953584 h 953584"/>
                <a:gd name="connsiteX3" fmla="*/ 0 w 6795313"/>
                <a:gd name="connsiteY3" fmla="*/ 953584 h 953584"/>
                <a:gd name="connsiteX4" fmla="*/ 0 w 6795313"/>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13" h="953584">
                  <a:moveTo>
                    <a:pt x="0" y="0"/>
                  </a:moveTo>
                  <a:lnTo>
                    <a:pt x="6795313" y="0"/>
                  </a:lnTo>
                  <a:lnTo>
                    <a:pt x="6795313" y="953584"/>
                  </a:lnTo>
                  <a:lnTo>
                    <a:pt x="0" y="953584"/>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Biết được bit là đơn vị nhỏ nhất trong lưu trữ thông tin</a:t>
              </a:r>
            </a:p>
          </p:txBody>
        </p:sp>
        <p:sp>
          <p:nvSpPr>
            <p:cNvPr id="13" name="Oval 12">
              <a:extLst>
                <a:ext uri="{FF2B5EF4-FFF2-40B4-BE49-F238E27FC236}">
                  <a16:creationId xmlns:a16="http://schemas.microsoft.com/office/drawing/2014/main" id="{12E7ADB5-91DC-458D-8BD3-B0C2B3723B57}"/>
                </a:ext>
              </a:extLst>
            </p:cNvPr>
            <p:cNvSpPr/>
            <p:nvPr/>
          </p:nvSpPr>
          <p:spPr>
            <a:xfrm>
              <a:off x="4189844" y="2244226"/>
              <a:ext cx="1191980" cy="1191980"/>
            </a:xfrm>
            <a:prstGeom prst="ellipse">
              <a:avLst/>
            </a:prstGeom>
            <a:grp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2</a:t>
              </a:r>
            </a:p>
          </p:txBody>
        </p:sp>
      </p:grpSp>
      <p:grpSp>
        <p:nvGrpSpPr>
          <p:cNvPr id="5" name="Group 4">
            <a:extLst>
              <a:ext uri="{FF2B5EF4-FFF2-40B4-BE49-F238E27FC236}">
                <a16:creationId xmlns:a16="http://schemas.microsoft.com/office/drawing/2014/main" id="{B67AA420-30F3-4F7B-A2B6-EE2907A078EE}"/>
              </a:ext>
            </a:extLst>
          </p:cNvPr>
          <p:cNvGrpSpPr/>
          <p:nvPr/>
        </p:nvGrpSpPr>
        <p:grpSpPr>
          <a:xfrm>
            <a:off x="4189844" y="3674849"/>
            <a:ext cx="7391303" cy="1191980"/>
            <a:chOff x="4189844" y="3674849"/>
            <a:chExt cx="7391303" cy="1191980"/>
          </a:xfrm>
        </p:grpSpPr>
        <p:sp>
          <p:nvSpPr>
            <p:cNvPr id="14" name="Freeform: Shape 13">
              <a:extLst>
                <a:ext uri="{FF2B5EF4-FFF2-40B4-BE49-F238E27FC236}">
                  <a16:creationId xmlns:a16="http://schemas.microsoft.com/office/drawing/2014/main" id="{3C7BD0BA-E7FD-481B-9933-AD27A9D70E2C}"/>
                </a:ext>
              </a:extLst>
            </p:cNvPr>
            <p:cNvSpPr/>
            <p:nvPr/>
          </p:nvSpPr>
          <p:spPr>
            <a:xfrm>
              <a:off x="4785834" y="3794047"/>
              <a:ext cx="6795313" cy="953584"/>
            </a:xfrm>
            <a:custGeom>
              <a:avLst/>
              <a:gdLst>
                <a:gd name="connsiteX0" fmla="*/ 0 w 6795313"/>
                <a:gd name="connsiteY0" fmla="*/ 0 h 953584"/>
                <a:gd name="connsiteX1" fmla="*/ 6795313 w 6795313"/>
                <a:gd name="connsiteY1" fmla="*/ 0 h 953584"/>
                <a:gd name="connsiteX2" fmla="*/ 6795313 w 6795313"/>
                <a:gd name="connsiteY2" fmla="*/ 953584 h 953584"/>
                <a:gd name="connsiteX3" fmla="*/ 0 w 6795313"/>
                <a:gd name="connsiteY3" fmla="*/ 953584 h 953584"/>
                <a:gd name="connsiteX4" fmla="*/ 0 w 6795313"/>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13" h="953584">
                  <a:moveTo>
                    <a:pt x="0" y="0"/>
                  </a:moveTo>
                  <a:lnTo>
                    <a:pt x="6795313" y="0"/>
                  </a:lnTo>
                  <a:lnTo>
                    <a:pt x="6795313"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Nêu được tên và độ lớn của các đơn vị cơ bản đo dung lượng thông tin</a:t>
              </a:r>
            </a:p>
          </p:txBody>
        </p:sp>
        <p:sp>
          <p:nvSpPr>
            <p:cNvPr id="15" name="Oval 14">
              <a:extLst>
                <a:ext uri="{FF2B5EF4-FFF2-40B4-BE49-F238E27FC236}">
                  <a16:creationId xmlns:a16="http://schemas.microsoft.com/office/drawing/2014/main" id="{B0A20AC8-28A2-4825-9EDA-3FDD62B95296}"/>
                </a:ext>
              </a:extLst>
            </p:cNvPr>
            <p:cNvSpPr/>
            <p:nvPr/>
          </p:nvSpPr>
          <p:spPr>
            <a:xfrm>
              <a:off x="4189844" y="3674849"/>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3</a:t>
              </a:r>
            </a:p>
          </p:txBody>
        </p:sp>
      </p:grpSp>
      <p:grpSp>
        <p:nvGrpSpPr>
          <p:cNvPr id="8" name="Group 7">
            <a:extLst>
              <a:ext uri="{FF2B5EF4-FFF2-40B4-BE49-F238E27FC236}">
                <a16:creationId xmlns:a16="http://schemas.microsoft.com/office/drawing/2014/main" id="{C1ABAD38-0CB7-4601-8155-6CF981D49F9C}"/>
              </a:ext>
            </a:extLst>
          </p:cNvPr>
          <p:cNvGrpSpPr/>
          <p:nvPr/>
        </p:nvGrpSpPr>
        <p:grpSpPr>
          <a:xfrm>
            <a:off x="3643132" y="5105473"/>
            <a:ext cx="7938014" cy="1191980"/>
            <a:chOff x="3643132" y="5105473"/>
            <a:chExt cx="7938014" cy="1191980"/>
          </a:xfrm>
        </p:grpSpPr>
        <p:sp>
          <p:nvSpPr>
            <p:cNvPr id="16" name="Freeform: Shape 15">
              <a:extLst>
                <a:ext uri="{FF2B5EF4-FFF2-40B4-BE49-F238E27FC236}">
                  <a16:creationId xmlns:a16="http://schemas.microsoft.com/office/drawing/2014/main" id="{62FFE6FE-C81C-4ADF-8FB1-E0FCCF508007}"/>
                </a:ext>
              </a:extLst>
            </p:cNvPr>
            <p:cNvSpPr/>
            <p:nvPr/>
          </p:nvSpPr>
          <p:spPr>
            <a:xfrm>
              <a:off x="4239122" y="522467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Ước lượng được khả năng lưu trữ của các thiết bị nhớ thông dụng như đĩa quang, đĩa từ, thẻ nhớ, …</a:t>
              </a:r>
            </a:p>
          </p:txBody>
        </p:sp>
        <p:sp>
          <p:nvSpPr>
            <p:cNvPr id="17" name="Oval 16">
              <a:extLst>
                <a:ext uri="{FF2B5EF4-FFF2-40B4-BE49-F238E27FC236}">
                  <a16:creationId xmlns:a16="http://schemas.microsoft.com/office/drawing/2014/main" id="{A3E3895F-6995-4B21-8511-52E472F8C00B}"/>
                </a:ext>
              </a:extLst>
            </p:cNvPr>
            <p:cNvSpPr/>
            <p:nvPr/>
          </p:nvSpPr>
          <p:spPr>
            <a:xfrm>
              <a:off x="3643132" y="5105473"/>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4</a:t>
              </a:r>
            </a:p>
          </p:txBody>
        </p:sp>
      </p:grpSp>
      <p:sp>
        <p:nvSpPr>
          <p:cNvPr id="7" name="Oval 6">
            <a:extLst>
              <a:ext uri="{FF2B5EF4-FFF2-40B4-BE49-F238E27FC236}">
                <a16:creationId xmlns:a16="http://schemas.microsoft.com/office/drawing/2014/main" id="{DE8A0075-26B0-4D77-9E66-DC0DD77CE13C}"/>
              </a:ext>
            </a:extLst>
          </p:cNvPr>
          <p:cNvSpPr/>
          <p:nvPr/>
        </p:nvSpPr>
        <p:spPr>
          <a:xfrm>
            <a:off x="443345" y="1872363"/>
            <a:ext cx="3552825" cy="3486150"/>
          </a:xfrm>
          <a:prstGeom prst="ellipse">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Mục tiêu</a:t>
            </a:r>
            <a:endParaRPr lang="en-US" sz="4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6E30013-65DB-4053-A29F-9D46BE1417E3}"/>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824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ppt_w/2"/>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ppt_w/2"/>
                                          </p:val>
                                        </p:tav>
                                        <p:tav tm="100000">
                                          <p:val>
                                            <p:strVal val="#ppt_x"/>
                                          </p:val>
                                        </p:tav>
                                      </p:tavLst>
                                    </p:anim>
                                    <p:anim calcmode="lin" valueType="num">
                                      <p:cBhvr>
                                        <p:cTn id="44" dur="500" fill="hold"/>
                                        <p:tgtEl>
                                          <p:spTgt spid="8"/>
                                        </p:tgtEl>
                                        <p:attrNameLst>
                                          <p:attrName>ppt_y</p:attrName>
                                        </p:attrNameLst>
                                      </p:cBhvr>
                                      <p:tavLst>
                                        <p:tav tm="0">
                                          <p:val>
                                            <p:strVal val="#ppt_y"/>
                                          </p:val>
                                        </p:tav>
                                        <p:tav tm="100000">
                                          <p:val>
                                            <p:strVal val="#ppt_y"/>
                                          </p:val>
                                        </p:tav>
                                      </p:tavLst>
                                    </p:anim>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C68C960-D146-46AF-9693-94C68E4FDEDD}"/>
              </a:ext>
            </a:extLst>
          </p:cNvPr>
          <p:cNvSpPr/>
          <p:nvPr/>
        </p:nvSpPr>
        <p:spPr>
          <a:xfrm>
            <a:off x="674914" y="1828797"/>
            <a:ext cx="10842171" cy="306705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just">
              <a:buFont typeface="Arial" panose="020B0604020202020204" pitchFamily="34" charset="0"/>
              <a:buChar char="•"/>
            </a:pPr>
            <a:endParaRPr lang="en-US" sz="36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36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Thông tin được biểu diễn trong máy tính bằng dãy các bit. Mỗi bit là một ký hiệu 0 hoặc 1, hay còn được gọi là chữ số nhị phân.</a:t>
            </a:r>
          </a:p>
          <a:p>
            <a:pPr marL="457200" indent="-457200" algn="just">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Bit là đơn vị đo nhỏ nhất trong lưu trữ thông tin.</a:t>
            </a:r>
          </a:p>
          <a:p>
            <a:pPr algn="just"/>
            <a:endParaRPr lang="en-US" sz="3600">
              <a:latin typeface="Times New Roman" panose="02020603050405020304" pitchFamily="18" charset="0"/>
              <a:cs typeface="Times New Roman" panose="02020603050405020304" pitchFamily="18" charset="0"/>
            </a:endParaRPr>
          </a:p>
          <a:p>
            <a:pPr algn="just"/>
            <a:endParaRPr lang="en-US" sz="36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382665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AAF868FA-B201-4C09-9D54-937913B35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5148"/>
            <a:ext cx="12192000" cy="3847704"/>
          </a:xfrm>
          <a:prstGeom prst="rect">
            <a:avLst/>
          </a:prstGeom>
        </p:spPr>
      </p:pic>
      <p:sp>
        <p:nvSpPr>
          <p:cNvPr id="4" name="Oval 3">
            <a:extLst>
              <a:ext uri="{FF2B5EF4-FFF2-40B4-BE49-F238E27FC236}">
                <a16:creationId xmlns:a16="http://schemas.microsoft.com/office/drawing/2014/main" id="{B6EDE3BE-7078-4827-98BB-933B39FED809}"/>
              </a:ext>
            </a:extLst>
          </p:cNvPr>
          <p:cNvSpPr/>
          <p:nvPr/>
        </p:nvSpPr>
        <p:spPr>
          <a:xfrm>
            <a:off x="160683" y="2047461"/>
            <a:ext cx="506895"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BFDC37F-5D3F-4365-81DD-43BFB9D6F516}"/>
              </a:ext>
            </a:extLst>
          </p:cNvPr>
          <p:cNvSpPr/>
          <p:nvPr/>
        </p:nvSpPr>
        <p:spPr>
          <a:xfrm>
            <a:off x="108801" y="4729060"/>
            <a:ext cx="506895"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3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2. ĐƠN VỊ ĐO THÔNG TIN</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1374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2">
            <a:extLst>
              <a:ext uri="{FF2B5EF4-FFF2-40B4-BE49-F238E27FC236}">
                <a16:creationId xmlns:a16="http://schemas.microsoft.com/office/drawing/2014/main" id="{644EBA0F-9911-4023-ABF2-E10B6BF3FB46}"/>
              </a:ext>
            </a:extLst>
          </p:cNvPr>
          <p:cNvGraphicFramePr>
            <a:graphicFrameLocks noGrp="1"/>
          </p:cNvGraphicFramePr>
          <p:nvPr>
            <p:extLst>
              <p:ext uri="{D42A27DB-BD31-4B8C-83A1-F6EECF244321}">
                <p14:modId xmlns:p14="http://schemas.microsoft.com/office/powerpoint/2010/main" val="825978788"/>
              </p:ext>
            </p:extLst>
          </p:nvPr>
        </p:nvGraphicFramePr>
        <p:xfrm>
          <a:off x="2032000" y="1478428"/>
          <a:ext cx="8128000" cy="1005840"/>
        </p:xfrm>
        <a:graphic>
          <a:graphicData uri="http://schemas.openxmlformats.org/drawingml/2006/table">
            <a:tbl>
              <a:tblPr>
                <a:tableStyleId>{5C22544A-7EE6-4342-B048-85BDC9FD1C3A}</a:tableStyleId>
              </a:tblPr>
              <a:tblGrid>
                <a:gridCol w="1016000">
                  <a:extLst>
                    <a:ext uri="{9D8B030D-6E8A-4147-A177-3AD203B41FA5}">
                      <a16:colId xmlns:a16="http://schemas.microsoft.com/office/drawing/2014/main" val="2436968995"/>
                    </a:ext>
                  </a:extLst>
                </a:gridCol>
                <a:gridCol w="1016000">
                  <a:extLst>
                    <a:ext uri="{9D8B030D-6E8A-4147-A177-3AD203B41FA5}">
                      <a16:colId xmlns:a16="http://schemas.microsoft.com/office/drawing/2014/main" val="1393279066"/>
                    </a:ext>
                  </a:extLst>
                </a:gridCol>
                <a:gridCol w="1016000">
                  <a:extLst>
                    <a:ext uri="{9D8B030D-6E8A-4147-A177-3AD203B41FA5}">
                      <a16:colId xmlns:a16="http://schemas.microsoft.com/office/drawing/2014/main" val="763527019"/>
                    </a:ext>
                  </a:extLst>
                </a:gridCol>
                <a:gridCol w="1016000">
                  <a:extLst>
                    <a:ext uri="{9D8B030D-6E8A-4147-A177-3AD203B41FA5}">
                      <a16:colId xmlns:a16="http://schemas.microsoft.com/office/drawing/2014/main" val="1322302305"/>
                    </a:ext>
                  </a:extLst>
                </a:gridCol>
                <a:gridCol w="1016000">
                  <a:extLst>
                    <a:ext uri="{9D8B030D-6E8A-4147-A177-3AD203B41FA5}">
                      <a16:colId xmlns:a16="http://schemas.microsoft.com/office/drawing/2014/main" val="3437973033"/>
                    </a:ext>
                  </a:extLst>
                </a:gridCol>
                <a:gridCol w="1016000">
                  <a:extLst>
                    <a:ext uri="{9D8B030D-6E8A-4147-A177-3AD203B41FA5}">
                      <a16:colId xmlns:a16="http://schemas.microsoft.com/office/drawing/2014/main" val="4267442210"/>
                    </a:ext>
                  </a:extLst>
                </a:gridCol>
                <a:gridCol w="1016000">
                  <a:extLst>
                    <a:ext uri="{9D8B030D-6E8A-4147-A177-3AD203B41FA5}">
                      <a16:colId xmlns:a16="http://schemas.microsoft.com/office/drawing/2014/main" val="574007948"/>
                    </a:ext>
                  </a:extLst>
                </a:gridCol>
                <a:gridCol w="1016000">
                  <a:extLst>
                    <a:ext uri="{9D8B030D-6E8A-4147-A177-3AD203B41FA5}">
                      <a16:colId xmlns:a16="http://schemas.microsoft.com/office/drawing/2014/main" val="1014966202"/>
                    </a:ext>
                  </a:extLst>
                </a:gridCol>
              </a:tblGrid>
              <a:tr h="817304">
                <a:tc>
                  <a:txBody>
                    <a:bodyPr/>
                    <a:lstStyle/>
                    <a:p>
                      <a:pPr algn="ctr"/>
                      <a:r>
                        <a:rPr lang="en-US" sz="6000">
                          <a:solidFill>
                            <a:schemeClr val="tx1"/>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1</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1</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6000">
                          <a:solidFill>
                            <a:schemeClr val="tx1"/>
                          </a:solidFill>
                          <a:latin typeface="Times New Roman" panose="02020603050405020304" pitchFamily="18" charset="0"/>
                          <a:cs typeface="Times New Roman" panose="02020603050405020304" pitchFamily="18" charset="0"/>
                        </a:rPr>
                        <a:t>1</a:t>
                      </a:r>
                    </a:p>
                  </a:txBody>
                  <a:tcPr>
                    <a:noFill/>
                  </a:tcPr>
                </a:tc>
                <a:extLst>
                  <a:ext uri="{0D108BD9-81ED-4DB2-BD59-A6C34878D82A}">
                    <a16:rowId xmlns:a16="http://schemas.microsoft.com/office/drawing/2014/main" val="1927815830"/>
                  </a:ext>
                </a:extLst>
              </a:tr>
            </a:tbl>
          </a:graphicData>
        </a:graphic>
      </p:graphicFrame>
      <p:sp>
        <p:nvSpPr>
          <p:cNvPr id="8" name="Right Brace 7">
            <a:extLst>
              <a:ext uri="{FF2B5EF4-FFF2-40B4-BE49-F238E27FC236}">
                <a16:creationId xmlns:a16="http://schemas.microsoft.com/office/drawing/2014/main" id="{941177A2-A90E-4F20-AC48-E3DF622DE9EB}"/>
              </a:ext>
            </a:extLst>
          </p:cNvPr>
          <p:cNvSpPr/>
          <p:nvPr/>
        </p:nvSpPr>
        <p:spPr>
          <a:xfrm rot="5400000">
            <a:off x="5838218" y="-1150482"/>
            <a:ext cx="515566" cy="8128001"/>
          </a:xfrm>
          <a:prstGeom prst="rightBrace">
            <a:avLst>
              <a:gd name="adj1" fmla="val 30974"/>
              <a:gd name="adj2" fmla="val 513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48E437A-9B72-4848-ACFF-92FDCACE3FB3}"/>
              </a:ext>
            </a:extLst>
          </p:cNvPr>
          <p:cNvSpPr txBox="1"/>
          <p:nvPr/>
        </p:nvSpPr>
        <p:spPr>
          <a:xfrm>
            <a:off x="5233482" y="3058458"/>
            <a:ext cx="1527242"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1 byte</a:t>
            </a:r>
          </a:p>
        </p:txBody>
      </p:sp>
      <p:sp>
        <p:nvSpPr>
          <p:cNvPr id="11" name="TextBox 10">
            <a:extLst>
              <a:ext uri="{FF2B5EF4-FFF2-40B4-BE49-F238E27FC236}">
                <a16:creationId xmlns:a16="http://schemas.microsoft.com/office/drawing/2014/main" id="{592EE8BC-5E5D-4C80-8C33-7601E6962D35}"/>
              </a:ext>
            </a:extLst>
          </p:cNvPr>
          <p:cNvSpPr txBox="1"/>
          <p:nvPr/>
        </p:nvSpPr>
        <p:spPr>
          <a:xfrm>
            <a:off x="3365230" y="626723"/>
            <a:ext cx="1228926"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1 bit</a:t>
            </a:r>
          </a:p>
        </p:txBody>
      </p:sp>
      <p:cxnSp>
        <p:nvCxnSpPr>
          <p:cNvPr id="13" name="Straight Arrow Connector 12">
            <a:extLst>
              <a:ext uri="{FF2B5EF4-FFF2-40B4-BE49-F238E27FC236}">
                <a16:creationId xmlns:a16="http://schemas.microsoft.com/office/drawing/2014/main" id="{5A8137D3-3813-4E37-998D-C1FDA49CF9AC}"/>
              </a:ext>
            </a:extLst>
          </p:cNvPr>
          <p:cNvCxnSpPr/>
          <p:nvPr/>
        </p:nvCxnSpPr>
        <p:spPr>
          <a:xfrm>
            <a:off x="2538919" y="1021401"/>
            <a:ext cx="0" cy="59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0547C1-6A8F-468C-8154-F2F23A278D6A}"/>
              </a:ext>
            </a:extLst>
          </p:cNvPr>
          <p:cNvCxnSpPr>
            <a:cxnSpLocks/>
          </p:cNvCxnSpPr>
          <p:nvPr/>
        </p:nvCxnSpPr>
        <p:spPr>
          <a:xfrm>
            <a:off x="2519463" y="1009850"/>
            <a:ext cx="933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Table&#10;&#10;Description automatically generated">
            <a:extLst>
              <a:ext uri="{FF2B5EF4-FFF2-40B4-BE49-F238E27FC236}">
                <a16:creationId xmlns:a16="http://schemas.microsoft.com/office/drawing/2014/main" id="{8980F015-AFA5-4478-8366-060AC4D8F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0" y="3834438"/>
            <a:ext cx="8128000" cy="2799516"/>
          </a:xfrm>
          <a:prstGeom prst="rect">
            <a:avLst/>
          </a:prstGeom>
        </p:spPr>
      </p:pic>
      <p:sp>
        <p:nvSpPr>
          <p:cNvPr id="12" name="TextBox 11">
            <a:extLst>
              <a:ext uri="{FF2B5EF4-FFF2-40B4-BE49-F238E27FC236}">
                <a16:creationId xmlns:a16="http://schemas.microsoft.com/office/drawing/2014/main" id="{C8299F58-A34C-4E10-8AA9-729BEC239DC8}"/>
              </a:ext>
            </a:extLst>
          </p:cNvPr>
          <p:cNvSpPr txBox="1"/>
          <p:nvPr/>
        </p:nvSpPr>
        <p:spPr>
          <a:xfrm>
            <a:off x="1074270" y="229337"/>
            <a:ext cx="670315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Đơn vị cơ bản đo dung lượng thông tin</a:t>
            </a:r>
          </a:p>
        </p:txBody>
      </p:sp>
    </p:spTree>
    <p:extLst>
      <p:ext uri="{BB962C8B-B14F-4D97-AF65-F5344CB8AC3E}">
        <p14:creationId xmlns:p14="http://schemas.microsoft.com/office/powerpoint/2010/main" val="25823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a:extLst>
              <a:ext uri="{FF2B5EF4-FFF2-40B4-BE49-F238E27FC236}">
                <a16:creationId xmlns:a16="http://schemas.microsoft.com/office/drawing/2014/main" id="{C352841E-3A0A-49EB-9108-446A966BC9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66" y="971550"/>
            <a:ext cx="3778845" cy="5295900"/>
          </a:xfrm>
          <a:prstGeom prst="rect">
            <a:avLst/>
          </a:prstGeom>
        </p:spPr>
      </p:pic>
      <p:sp>
        <p:nvSpPr>
          <p:cNvPr id="4" name="Rectangle 3">
            <a:extLst>
              <a:ext uri="{FF2B5EF4-FFF2-40B4-BE49-F238E27FC236}">
                <a16:creationId xmlns:a16="http://schemas.microsoft.com/office/drawing/2014/main" id="{FC1960A5-966F-4582-8AF3-A0B9C8BFDDBE}"/>
              </a:ext>
            </a:extLst>
          </p:cNvPr>
          <p:cNvSpPr/>
          <p:nvPr/>
        </p:nvSpPr>
        <p:spPr>
          <a:xfrm>
            <a:off x="4811316" y="971550"/>
            <a:ext cx="3778845" cy="5295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Times New Roman" panose="02020603050405020304" pitchFamily="18" charset="0"/>
                <a:cs typeface="Times New Roman" panose="02020603050405020304" pitchFamily="18" charset="0"/>
              </a:rPr>
              <a:t>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a:t>
            </a:r>
          </a:p>
          <a:p>
            <a:pPr algn="ctr"/>
            <a:r>
              <a:rPr lang="en-US" sz="1200">
                <a:solidFill>
                  <a:schemeClr val="bg1"/>
                </a:solidFill>
                <a:latin typeface="Times New Roman" panose="02020603050405020304" pitchFamily="18" charset="0"/>
                <a:cs typeface="Times New Roman" panose="02020603050405020304" pitchFamily="18" charset="0"/>
              </a:rPr>
              <a:t>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 10110101 10001110 10011010 11110000 10100101 11011101 01010110 00010001</a:t>
            </a:r>
          </a:p>
        </p:txBody>
      </p:sp>
      <p:sp>
        <p:nvSpPr>
          <p:cNvPr id="6" name="Callout: Line 5">
            <a:extLst>
              <a:ext uri="{FF2B5EF4-FFF2-40B4-BE49-F238E27FC236}">
                <a16:creationId xmlns:a16="http://schemas.microsoft.com/office/drawing/2014/main" id="{A937E224-4257-4FBB-A2EB-0B47FA9645B6}"/>
              </a:ext>
            </a:extLst>
          </p:cNvPr>
          <p:cNvSpPr/>
          <p:nvPr/>
        </p:nvSpPr>
        <p:spPr>
          <a:xfrm>
            <a:off x="9219568" y="2257425"/>
            <a:ext cx="2496182" cy="1036905"/>
          </a:xfrm>
          <a:prstGeom prst="borderCallout1">
            <a:avLst>
              <a:gd name="adj1" fmla="val 100475"/>
              <a:gd name="adj2" fmla="val 50256"/>
              <a:gd name="adj3" fmla="val 199634"/>
              <a:gd name="adj4" fmla="val -25842"/>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Khong-de.doc 141 KB</a:t>
            </a:r>
          </a:p>
        </p:txBody>
      </p:sp>
      <p:sp>
        <p:nvSpPr>
          <p:cNvPr id="2" name="TextBox 1">
            <a:extLst>
              <a:ext uri="{FF2B5EF4-FFF2-40B4-BE49-F238E27FC236}">
                <a16:creationId xmlns:a16="http://schemas.microsoft.com/office/drawing/2014/main" id="{0F9AF8FC-A793-4A62-B481-BBCB6F241F93}"/>
              </a:ext>
            </a:extLst>
          </p:cNvPr>
          <p:cNvSpPr txBox="1"/>
          <p:nvPr/>
        </p:nvSpPr>
        <p:spPr>
          <a:xfrm>
            <a:off x="562710" y="994787"/>
            <a:ext cx="1577591" cy="369332"/>
          </a:xfrm>
          <a:prstGeom prst="rect">
            <a:avLst/>
          </a:prstGeom>
          <a:noFill/>
        </p:spPr>
        <p:txBody>
          <a:bodyPr wrap="square" rtlCol="0">
            <a:spAutoFit/>
          </a:bodyPr>
          <a:lstStyle/>
          <a:p>
            <a:r>
              <a:rPr lang="en-US" sz="1800">
                <a:solidFill>
                  <a:schemeClr val="bg1"/>
                </a:solidFill>
                <a:latin typeface="Times New Roman" panose="02020603050405020304" pitchFamily="18" charset="0"/>
                <a:cs typeface="Times New Roman" panose="02020603050405020304" pitchFamily="18" charset="0"/>
              </a:rPr>
              <a:t>Khong-de.doc</a:t>
            </a:r>
            <a:endParaRPr lang="en-US">
              <a:solidFill>
                <a:schemeClr val="bg1"/>
              </a:solidFill>
            </a:endParaRPr>
          </a:p>
        </p:txBody>
      </p:sp>
    </p:spTree>
    <p:extLst>
      <p:ext uri="{BB962C8B-B14F-4D97-AF65-F5344CB8AC3E}">
        <p14:creationId xmlns:p14="http://schemas.microsoft.com/office/powerpoint/2010/main" val="42702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8ED48120-84B2-4FC5-BFB3-B5FBED1994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9145"/>
            <a:ext cx="12192000" cy="4059709"/>
          </a:xfrm>
          <a:prstGeom prst="rect">
            <a:avLst/>
          </a:prstGeom>
        </p:spPr>
      </p:pic>
      <p:sp>
        <p:nvSpPr>
          <p:cNvPr id="4" name="Oval 3">
            <a:extLst>
              <a:ext uri="{FF2B5EF4-FFF2-40B4-BE49-F238E27FC236}">
                <a16:creationId xmlns:a16="http://schemas.microsoft.com/office/drawing/2014/main" id="{AF8D85C4-744D-4C72-906F-19364F49C17A}"/>
              </a:ext>
            </a:extLst>
          </p:cNvPr>
          <p:cNvSpPr/>
          <p:nvPr/>
        </p:nvSpPr>
        <p:spPr>
          <a:xfrm>
            <a:off x="3997513" y="3523257"/>
            <a:ext cx="835744"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691037F-E028-4877-A057-D8831B6CD721}"/>
              </a:ext>
            </a:extLst>
          </p:cNvPr>
          <p:cNvSpPr/>
          <p:nvPr/>
        </p:nvSpPr>
        <p:spPr>
          <a:xfrm>
            <a:off x="9093718" y="3494791"/>
            <a:ext cx="835744"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94977D8-8525-4064-8F99-0D8AF69CDD7C}"/>
              </a:ext>
            </a:extLst>
          </p:cNvPr>
          <p:cNvSpPr/>
          <p:nvPr/>
        </p:nvSpPr>
        <p:spPr>
          <a:xfrm>
            <a:off x="3930526" y="4652020"/>
            <a:ext cx="835744"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47566FF-7D87-47F4-8C4C-C050ABF51E79}"/>
              </a:ext>
            </a:extLst>
          </p:cNvPr>
          <p:cNvSpPr/>
          <p:nvPr/>
        </p:nvSpPr>
        <p:spPr>
          <a:xfrm>
            <a:off x="9123535" y="4642081"/>
            <a:ext cx="835744"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6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Letter&#10;&#10;Description automatically generated with medium confidence">
            <a:extLst>
              <a:ext uri="{FF2B5EF4-FFF2-40B4-BE49-F238E27FC236}">
                <a16:creationId xmlns:a16="http://schemas.microsoft.com/office/drawing/2014/main" id="{D0FC7900-C13F-4AB9-8F35-8FFE99C5BC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2016"/>
            <a:ext cx="12192000" cy="4733967"/>
          </a:xfrm>
          <a:prstGeom prst="rect">
            <a:avLst/>
          </a:prstGeom>
        </p:spPr>
      </p:pic>
      <p:sp>
        <p:nvSpPr>
          <p:cNvPr id="5" name="Oval 4">
            <a:extLst>
              <a:ext uri="{FF2B5EF4-FFF2-40B4-BE49-F238E27FC236}">
                <a16:creationId xmlns:a16="http://schemas.microsoft.com/office/drawing/2014/main" id="{FC926864-8397-4506-9CCD-3B26200D935D}"/>
              </a:ext>
            </a:extLst>
          </p:cNvPr>
          <p:cNvSpPr/>
          <p:nvPr/>
        </p:nvSpPr>
        <p:spPr>
          <a:xfrm>
            <a:off x="9173817" y="2305878"/>
            <a:ext cx="1311965" cy="34901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90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LUYỆN TẬP</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085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a:extLst>
              <a:ext uri="{FF2B5EF4-FFF2-40B4-BE49-F238E27FC236}">
                <a16:creationId xmlns:a16="http://schemas.microsoft.com/office/drawing/2014/main" id="{8DA75CAA-FA43-4340-82FD-9454BE495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7247"/>
            <a:ext cx="12192000" cy="3296841"/>
          </a:xfrm>
          <a:prstGeom prst="rect">
            <a:avLst/>
          </a:prstGeom>
        </p:spPr>
      </p:pic>
      <p:sp>
        <p:nvSpPr>
          <p:cNvPr id="5" name="Oval 4">
            <a:extLst>
              <a:ext uri="{FF2B5EF4-FFF2-40B4-BE49-F238E27FC236}">
                <a16:creationId xmlns:a16="http://schemas.microsoft.com/office/drawing/2014/main" id="{06255385-9533-4DD1-BEB6-6F9821D13650}"/>
              </a:ext>
            </a:extLst>
          </p:cNvPr>
          <p:cNvSpPr/>
          <p:nvPr/>
        </p:nvSpPr>
        <p:spPr>
          <a:xfrm>
            <a:off x="130261" y="2853478"/>
            <a:ext cx="502786" cy="526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5617DE-8EA6-49A3-986C-225E568E1DA5}"/>
              </a:ext>
            </a:extLst>
          </p:cNvPr>
          <p:cNvSpPr/>
          <p:nvPr/>
        </p:nvSpPr>
        <p:spPr>
          <a:xfrm>
            <a:off x="0" y="4695253"/>
            <a:ext cx="12192000" cy="15749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lvl="1"/>
            <a:r>
              <a:rPr lang="en-US" sz="2800">
                <a:solidFill>
                  <a:schemeClr val="tx1"/>
                </a:solidFill>
                <a:latin typeface="Times New Roman" panose="02020603050405020304" pitchFamily="18" charset="0"/>
                <a:cs typeface="Times New Roman" panose="02020603050405020304" pitchFamily="18" charset="0"/>
              </a:rPr>
              <a:t>2. Một thẻ nhớ 16GB có thể chứa 1.365 bức ảnh 12MB</a:t>
            </a:r>
          </a:p>
          <a:p>
            <a:pPr lvl="1"/>
            <a:r>
              <a:rPr lang="en-US" sz="2800">
                <a:solidFill>
                  <a:schemeClr val="tx1"/>
                </a:solidFill>
                <a:latin typeface="Times New Roman" panose="02020603050405020304" pitchFamily="18" charset="0"/>
                <a:cs typeface="Times New Roman" panose="02020603050405020304" pitchFamily="18" charset="0"/>
              </a:rPr>
              <a:t>	(16GB x 1024)/12MB = 1.365</a:t>
            </a:r>
            <a:endParaRPr lang="en-US" sz="2800" b="0" i="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6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par>
                                <p:cTn id="14" presetID="22" presetClass="entr" presetSubtype="8"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VẬN DỤNG</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2717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3" name="TextBox 2">
            <a:extLst>
              <a:ext uri="{FF2B5EF4-FFF2-40B4-BE49-F238E27FC236}">
                <a16:creationId xmlns:a16="http://schemas.microsoft.com/office/drawing/2014/main" id="{D78D1D48-7167-4E9D-99D1-82D0C56A4135}"/>
              </a:ext>
            </a:extLst>
          </p:cNvPr>
          <p:cNvSpPr txBox="1"/>
          <p:nvPr/>
        </p:nvSpPr>
        <p:spPr>
          <a:xfrm>
            <a:off x="513185" y="2668163"/>
            <a:ext cx="201333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Chuẩn bị</a:t>
            </a:r>
          </a:p>
        </p:txBody>
      </p:sp>
      <p:graphicFrame>
        <p:nvGraphicFramePr>
          <p:cNvPr id="16" name="Table 16">
            <a:extLst>
              <a:ext uri="{FF2B5EF4-FFF2-40B4-BE49-F238E27FC236}">
                <a16:creationId xmlns:a16="http://schemas.microsoft.com/office/drawing/2014/main" id="{FFBD7279-2500-4A30-B75D-B1504BC414C3}"/>
              </a:ext>
            </a:extLst>
          </p:cNvPr>
          <p:cNvGraphicFramePr>
            <a:graphicFrameLocks noGrp="1"/>
          </p:cNvGraphicFramePr>
          <p:nvPr>
            <p:extLst>
              <p:ext uri="{D42A27DB-BD31-4B8C-83A1-F6EECF244321}">
                <p14:modId xmlns:p14="http://schemas.microsoft.com/office/powerpoint/2010/main" val="1228845840"/>
              </p:ext>
            </p:extLst>
          </p:nvPr>
        </p:nvGraphicFramePr>
        <p:xfrm>
          <a:off x="2237266" y="2475364"/>
          <a:ext cx="7289288" cy="3291840"/>
        </p:xfrm>
        <a:graphic>
          <a:graphicData uri="http://schemas.openxmlformats.org/drawingml/2006/table">
            <a:tbl>
              <a:tblPr firstRow="1" bandRow="1">
                <a:tableStyleId>{F5AB1C69-6EDB-4FF4-983F-18BD219EF322}</a:tableStyleId>
              </a:tblPr>
              <a:tblGrid>
                <a:gridCol w="911161">
                  <a:extLst>
                    <a:ext uri="{9D8B030D-6E8A-4147-A177-3AD203B41FA5}">
                      <a16:colId xmlns:a16="http://schemas.microsoft.com/office/drawing/2014/main" val="1037093897"/>
                    </a:ext>
                  </a:extLst>
                </a:gridCol>
                <a:gridCol w="911161">
                  <a:extLst>
                    <a:ext uri="{9D8B030D-6E8A-4147-A177-3AD203B41FA5}">
                      <a16:colId xmlns:a16="http://schemas.microsoft.com/office/drawing/2014/main" val="2310279314"/>
                    </a:ext>
                  </a:extLst>
                </a:gridCol>
                <a:gridCol w="911161">
                  <a:extLst>
                    <a:ext uri="{9D8B030D-6E8A-4147-A177-3AD203B41FA5}">
                      <a16:colId xmlns:a16="http://schemas.microsoft.com/office/drawing/2014/main" val="646433029"/>
                    </a:ext>
                  </a:extLst>
                </a:gridCol>
                <a:gridCol w="911161">
                  <a:extLst>
                    <a:ext uri="{9D8B030D-6E8A-4147-A177-3AD203B41FA5}">
                      <a16:colId xmlns:a16="http://schemas.microsoft.com/office/drawing/2014/main" val="629786681"/>
                    </a:ext>
                  </a:extLst>
                </a:gridCol>
                <a:gridCol w="911161">
                  <a:extLst>
                    <a:ext uri="{9D8B030D-6E8A-4147-A177-3AD203B41FA5}">
                      <a16:colId xmlns:a16="http://schemas.microsoft.com/office/drawing/2014/main" val="817486083"/>
                    </a:ext>
                  </a:extLst>
                </a:gridCol>
                <a:gridCol w="911161">
                  <a:extLst>
                    <a:ext uri="{9D8B030D-6E8A-4147-A177-3AD203B41FA5}">
                      <a16:colId xmlns:a16="http://schemas.microsoft.com/office/drawing/2014/main" val="3303068559"/>
                    </a:ext>
                  </a:extLst>
                </a:gridCol>
                <a:gridCol w="911161">
                  <a:extLst>
                    <a:ext uri="{9D8B030D-6E8A-4147-A177-3AD203B41FA5}">
                      <a16:colId xmlns:a16="http://schemas.microsoft.com/office/drawing/2014/main" val="3891078781"/>
                    </a:ext>
                  </a:extLst>
                </a:gridCol>
                <a:gridCol w="911161">
                  <a:extLst>
                    <a:ext uri="{9D8B030D-6E8A-4147-A177-3AD203B41FA5}">
                      <a16:colId xmlns:a16="http://schemas.microsoft.com/office/drawing/2014/main" val="3062113275"/>
                    </a:ext>
                  </a:extLst>
                </a:gridCol>
              </a:tblGrid>
              <a:tr h="822738">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0</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1</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2</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3</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4</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5</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6</a:t>
                      </a:r>
                    </a:p>
                  </a:txBody>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2133622430"/>
                  </a:ext>
                </a:extLst>
              </a:tr>
              <a:tr h="822738">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1</a:t>
                      </a:r>
                    </a:p>
                  </a:txBody>
                  <a:tcPr>
                    <a:noFill/>
                  </a:tcPr>
                </a:tc>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2</a:t>
                      </a:r>
                    </a:p>
                  </a:txBody>
                  <a:tcPr>
                    <a:noFill/>
                  </a:tcPr>
                </a:tc>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3</a:t>
                      </a:r>
                    </a:p>
                  </a:txBody>
                  <a:tcPr>
                    <a:no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4</a:t>
                      </a:r>
                    </a:p>
                  </a:txBody>
                  <a:tcPr>
                    <a:solidFill>
                      <a:schemeClr val="accent3"/>
                    </a:solid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5</a:t>
                      </a:r>
                    </a:p>
                  </a:txBody>
                  <a:tcPr>
                    <a:solidFill>
                      <a:schemeClr val="accent3"/>
                    </a:solid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6</a:t>
                      </a:r>
                    </a:p>
                  </a:txBody>
                  <a:tcPr>
                    <a:solidFill>
                      <a:schemeClr val="accent3"/>
                    </a:solid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7</a:t>
                      </a:r>
                    </a:p>
                  </a:txBody>
                  <a:tcPr>
                    <a:solidFill>
                      <a:schemeClr val="accent3"/>
                    </a:solidFill>
                  </a:tcPr>
                </a:tc>
                <a:extLst>
                  <a:ext uri="{0D108BD9-81ED-4DB2-BD59-A6C34878D82A}">
                    <a16:rowId xmlns:a16="http://schemas.microsoft.com/office/drawing/2014/main" val="3149244034"/>
                  </a:ext>
                </a:extLst>
              </a:tr>
              <a:tr h="822738">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4</a:t>
                      </a:r>
                    </a:p>
                  </a:txBody>
                  <a:tcPr>
                    <a:solidFill>
                      <a:schemeClr val="accent3"/>
                    </a:solid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5</a:t>
                      </a:r>
                    </a:p>
                  </a:txBody>
                  <a:tcPr>
                    <a:solidFill>
                      <a:schemeClr val="accent3"/>
                    </a:solidFill>
                  </a:tcPr>
                </a:tc>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6</a:t>
                      </a:r>
                    </a:p>
                  </a:txBody>
                  <a:tcPr>
                    <a:noFill/>
                  </a:tcPr>
                </a:tc>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7</a:t>
                      </a:r>
                    </a:p>
                  </a:txBody>
                  <a:tcPr>
                    <a:noFill/>
                  </a:tcPr>
                </a:tc>
                <a:extLst>
                  <a:ext uri="{0D108BD9-81ED-4DB2-BD59-A6C34878D82A}">
                    <a16:rowId xmlns:a16="http://schemas.microsoft.com/office/drawing/2014/main" val="1518138803"/>
                  </a:ext>
                </a:extLst>
              </a:tr>
              <a:tr h="822738">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4800" b="0">
                          <a:solidFill>
                            <a:schemeClr val="bg1"/>
                          </a:solidFill>
                          <a:latin typeface="Times New Roman" panose="02020603050405020304" pitchFamily="18" charset="0"/>
                          <a:cs typeface="Times New Roman" panose="02020603050405020304" pitchFamily="18" charset="0"/>
                        </a:rPr>
                        <a:t>4</a:t>
                      </a:r>
                    </a:p>
                  </a:txBody>
                  <a:tcPr>
                    <a:solidFill>
                      <a:schemeClr val="accent3"/>
                    </a:solidFill>
                  </a:tcPr>
                </a:tc>
                <a:tc>
                  <a:txBody>
                    <a:bodyPr/>
                    <a:lstStyle/>
                    <a:p>
                      <a:pPr algn="ctr"/>
                      <a:r>
                        <a:rPr lang="en-US" sz="4800" b="0">
                          <a:solidFill>
                            <a:srgbClr val="0070C0"/>
                          </a:solidFill>
                          <a:latin typeface="Times New Roman" panose="02020603050405020304" pitchFamily="18" charset="0"/>
                          <a:cs typeface="Times New Roman" panose="02020603050405020304" pitchFamily="18" charset="0"/>
                        </a:rPr>
                        <a:t>5</a:t>
                      </a: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4800" b="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444943335"/>
                  </a:ext>
                </a:extLst>
              </a:tr>
            </a:tbl>
          </a:graphicData>
        </a:graphic>
      </p:graphicFrame>
      <p:sp>
        <p:nvSpPr>
          <p:cNvPr id="17" name="TextBox 16">
            <a:extLst>
              <a:ext uri="{FF2B5EF4-FFF2-40B4-BE49-F238E27FC236}">
                <a16:creationId xmlns:a16="http://schemas.microsoft.com/office/drawing/2014/main" id="{3F3ECB8C-96E5-4F5E-BCF1-C5D3105AA779}"/>
              </a:ext>
            </a:extLst>
          </p:cNvPr>
          <p:cNvSpPr txBox="1"/>
          <p:nvPr/>
        </p:nvSpPr>
        <p:spPr>
          <a:xfrm>
            <a:off x="921650" y="3455041"/>
            <a:ext cx="129903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Lần 1</a:t>
            </a:r>
          </a:p>
        </p:txBody>
      </p:sp>
      <p:sp>
        <p:nvSpPr>
          <p:cNvPr id="18" name="TextBox 17">
            <a:extLst>
              <a:ext uri="{FF2B5EF4-FFF2-40B4-BE49-F238E27FC236}">
                <a16:creationId xmlns:a16="http://schemas.microsoft.com/office/drawing/2014/main" id="{BC17251D-F374-4A9B-BF4A-C95D45F0C9FF}"/>
              </a:ext>
            </a:extLst>
          </p:cNvPr>
          <p:cNvSpPr txBox="1"/>
          <p:nvPr/>
        </p:nvSpPr>
        <p:spPr>
          <a:xfrm>
            <a:off x="915426" y="4288571"/>
            <a:ext cx="129903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Lần 2</a:t>
            </a:r>
          </a:p>
        </p:txBody>
      </p:sp>
      <p:sp>
        <p:nvSpPr>
          <p:cNvPr id="19" name="TextBox 18">
            <a:extLst>
              <a:ext uri="{FF2B5EF4-FFF2-40B4-BE49-F238E27FC236}">
                <a16:creationId xmlns:a16="http://schemas.microsoft.com/office/drawing/2014/main" id="{AFA4937F-6DF7-421D-8F65-6C3685451C1F}"/>
              </a:ext>
            </a:extLst>
          </p:cNvPr>
          <p:cNvSpPr txBox="1"/>
          <p:nvPr/>
        </p:nvSpPr>
        <p:spPr>
          <a:xfrm>
            <a:off x="915426" y="5084779"/>
            <a:ext cx="129903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Lần 3</a:t>
            </a:r>
          </a:p>
        </p:txBody>
      </p:sp>
      <p:sp>
        <p:nvSpPr>
          <p:cNvPr id="20" name="TextBox 19">
            <a:extLst>
              <a:ext uri="{FF2B5EF4-FFF2-40B4-BE49-F238E27FC236}">
                <a16:creationId xmlns:a16="http://schemas.microsoft.com/office/drawing/2014/main" id="{D735E936-8B53-4338-8AF3-25D28C1AAA61}"/>
              </a:ext>
            </a:extLst>
          </p:cNvPr>
          <p:cNvSpPr txBox="1"/>
          <p:nvPr/>
        </p:nvSpPr>
        <p:spPr>
          <a:xfrm>
            <a:off x="9805412" y="3436387"/>
            <a:ext cx="152194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phải (1)</a:t>
            </a:r>
          </a:p>
        </p:txBody>
      </p:sp>
      <p:sp>
        <p:nvSpPr>
          <p:cNvPr id="21" name="TextBox 20">
            <a:extLst>
              <a:ext uri="{FF2B5EF4-FFF2-40B4-BE49-F238E27FC236}">
                <a16:creationId xmlns:a16="http://schemas.microsoft.com/office/drawing/2014/main" id="{2E8890CD-660D-4FD2-9F36-97D10DEA0AA5}"/>
              </a:ext>
            </a:extLst>
          </p:cNvPr>
          <p:cNvSpPr txBox="1"/>
          <p:nvPr/>
        </p:nvSpPr>
        <p:spPr>
          <a:xfrm>
            <a:off x="9808517" y="4307245"/>
            <a:ext cx="163183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trái (0)</a:t>
            </a:r>
          </a:p>
        </p:txBody>
      </p:sp>
      <p:sp>
        <p:nvSpPr>
          <p:cNvPr id="22" name="TextBox 21">
            <a:extLst>
              <a:ext uri="{FF2B5EF4-FFF2-40B4-BE49-F238E27FC236}">
                <a16:creationId xmlns:a16="http://schemas.microsoft.com/office/drawing/2014/main" id="{9DDD451C-7451-4183-977D-DE4AE1E2F46F}"/>
              </a:ext>
            </a:extLst>
          </p:cNvPr>
          <p:cNvSpPr txBox="1"/>
          <p:nvPr/>
        </p:nvSpPr>
        <p:spPr>
          <a:xfrm>
            <a:off x="9830286" y="5075461"/>
            <a:ext cx="163183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trái (0)</a:t>
            </a:r>
          </a:p>
        </p:txBody>
      </p:sp>
      <p:sp>
        <p:nvSpPr>
          <p:cNvPr id="24" name="TextBox 23">
            <a:extLst>
              <a:ext uri="{FF2B5EF4-FFF2-40B4-BE49-F238E27FC236}">
                <a16:creationId xmlns:a16="http://schemas.microsoft.com/office/drawing/2014/main" id="{C1C094DA-D38E-4294-9C8A-0A9D96BB1375}"/>
              </a:ext>
            </a:extLst>
          </p:cNvPr>
          <p:cNvSpPr txBox="1"/>
          <p:nvPr/>
        </p:nvSpPr>
        <p:spPr>
          <a:xfrm>
            <a:off x="828864" y="1589606"/>
            <a:ext cx="838045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Ví dụ 1: Mã hóa số 4 thành kí hiệu 0 và 1</a:t>
            </a:r>
          </a:p>
        </p:txBody>
      </p:sp>
      <p:sp>
        <p:nvSpPr>
          <p:cNvPr id="25" name="Rectangle: Rounded Corners 24">
            <a:extLst>
              <a:ext uri="{FF2B5EF4-FFF2-40B4-BE49-F238E27FC236}">
                <a16:creationId xmlns:a16="http://schemas.microsoft.com/office/drawing/2014/main" id="{01493018-8173-42C4-B370-778EBFA51CBF}"/>
              </a:ext>
            </a:extLst>
          </p:cNvPr>
          <p:cNvSpPr/>
          <p:nvPr/>
        </p:nvSpPr>
        <p:spPr>
          <a:xfrm>
            <a:off x="674914" y="732093"/>
            <a:ext cx="10241902" cy="723794"/>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Hướng dẫn cách mã hóa các số thành ký hiệu 0 và 1</a:t>
            </a:r>
          </a:p>
        </p:txBody>
      </p:sp>
      <p:sp>
        <p:nvSpPr>
          <p:cNvPr id="13" name="TextBox 12">
            <a:extLst>
              <a:ext uri="{FF2B5EF4-FFF2-40B4-BE49-F238E27FC236}">
                <a16:creationId xmlns:a16="http://schemas.microsoft.com/office/drawing/2014/main" id="{0A28F917-2249-4F9E-BB4D-F49D71125189}"/>
              </a:ext>
            </a:extLst>
          </p:cNvPr>
          <p:cNvSpPr txBox="1"/>
          <p:nvPr/>
        </p:nvSpPr>
        <p:spPr>
          <a:xfrm>
            <a:off x="6114662" y="4979061"/>
            <a:ext cx="518378" cy="769441"/>
          </a:xfrm>
          <a:prstGeom prst="rect">
            <a:avLst/>
          </a:prstGeom>
          <a:noFill/>
        </p:spPr>
        <p:txBody>
          <a:bodyPr wrap="square" rtlCol="0">
            <a:spAutoFit/>
          </a:bodyPr>
          <a:lstStyle/>
          <a:p>
            <a:r>
              <a:rPr lang="en-US" sz="4400">
                <a:solidFill>
                  <a:schemeClr val="bg1"/>
                </a:solidFill>
                <a:latin typeface="Times New Roman" panose="02020603050405020304" pitchFamily="18" charset="0"/>
                <a:cs typeface="Times New Roman" panose="02020603050405020304" pitchFamily="18" charset="0"/>
              </a:rPr>
              <a:t>4</a:t>
            </a:r>
          </a:p>
        </p:txBody>
      </p:sp>
      <p:sp>
        <p:nvSpPr>
          <p:cNvPr id="14" name="TextBox 13">
            <a:extLst>
              <a:ext uri="{FF2B5EF4-FFF2-40B4-BE49-F238E27FC236}">
                <a16:creationId xmlns:a16="http://schemas.microsoft.com/office/drawing/2014/main" id="{1A46BBB2-5E1D-4860-8DB4-C8E0E6E2A188}"/>
              </a:ext>
            </a:extLst>
          </p:cNvPr>
          <p:cNvSpPr txBox="1"/>
          <p:nvPr/>
        </p:nvSpPr>
        <p:spPr>
          <a:xfrm>
            <a:off x="4660112" y="5844251"/>
            <a:ext cx="602354" cy="769441"/>
          </a:xfrm>
          <a:prstGeom prst="rect">
            <a:avLst/>
          </a:prstGeom>
          <a:noFill/>
        </p:spPr>
        <p:txBody>
          <a:bodyPr wrap="square" rtlCol="0">
            <a:spAutoFit/>
          </a:bodyPr>
          <a:lstStyle/>
          <a:p>
            <a:r>
              <a:rPr lang="en-US" sz="4400">
                <a:solidFill>
                  <a:schemeClr val="bg1"/>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6BC99790-8885-4377-AEA5-16FF9B5C2D70}"/>
              </a:ext>
            </a:extLst>
          </p:cNvPr>
          <p:cNvSpPr txBox="1"/>
          <p:nvPr/>
        </p:nvSpPr>
        <p:spPr>
          <a:xfrm>
            <a:off x="10627540" y="3445710"/>
            <a:ext cx="3664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CFB09CA5-D984-4670-B296-F681266A3F5B}"/>
              </a:ext>
            </a:extLst>
          </p:cNvPr>
          <p:cNvSpPr txBox="1"/>
          <p:nvPr/>
        </p:nvSpPr>
        <p:spPr>
          <a:xfrm>
            <a:off x="10488541" y="4301493"/>
            <a:ext cx="3664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812B6754-7410-4BE2-9FFF-176AE6F4833B}"/>
              </a:ext>
            </a:extLst>
          </p:cNvPr>
          <p:cNvSpPr txBox="1"/>
          <p:nvPr/>
        </p:nvSpPr>
        <p:spPr>
          <a:xfrm>
            <a:off x="10510311" y="5066842"/>
            <a:ext cx="3664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0</a:t>
            </a:r>
          </a:p>
        </p:txBody>
      </p:sp>
      <p:cxnSp>
        <p:nvCxnSpPr>
          <p:cNvPr id="5" name="Straight Connector 4">
            <a:extLst>
              <a:ext uri="{FF2B5EF4-FFF2-40B4-BE49-F238E27FC236}">
                <a16:creationId xmlns:a16="http://schemas.microsoft.com/office/drawing/2014/main" id="{076ED664-0683-4D24-82F2-C0409A4460DE}"/>
              </a:ext>
            </a:extLst>
          </p:cNvPr>
          <p:cNvCxnSpPr/>
          <p:nvPr/>
        </p:nvCxnSpPr>
        <p:spPr>
          <a:xfrm>
            <a:off x="5871862" y="2471900"/>
            <a:ext cx="0" cy="85557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B56355F1-0553-4FF9-91DC-3F1252B30D01}"/>
              </a:ext>
            </a:extLst>
          </p:cNvPr>
          <p:cNvSpPr/>
          <p:nvPr/>
        </p:nvSpPr>
        <p:spPr>
          <a:xfrm>
            <a:off x="6077583" y="2602523"/>
            <a:ext cx="567184" cy="5888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8" name="Oval 47">
            <a:extLst>
              <a:ext uri="{FF2B5EF4-FFF2-40B4-BE49-F238E27FC236}">
                <a16:creationId xmlns:a16="http://schemas.microsoft.com/office/drawing/2014/main" id="{8D733E12-8D0F-47D3-AE0A-9E476C9E3270}"/>
              </a:ext>
            </a:extLst>
          </p:cNvPr>
          <p:cNvSpPr/>
          <p:nvPr/>
        </p:nvSpPr>
        <p:spPr>
          <a:xfrm>
            <a:off x="6067534" y="3428161"/>
            <a:ext cx="567184" cy="5888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49" name="Oval 48">
            <a:extLst>
              <a:ext uri="{FF2B5EF4-FFF2-40B4-BE49-F238E27FC236}">
                <a16:creationId xmlns:a16="http://schemas.microsoft.com/office/drawing/2014/main" id="{34BDE0AF-C3B7-4815-9424-CF004DFB1268}"/>
              </a:ext>
            </a:extLst>
          </p:cNvPr>
          <p:cNvSpPr/>
          <p:nvPr/>
        </p:nvSpPr>
        <p:spPr>
          <a:xfrm>
            <a:off x="6067531" y="4252126"/>
            <a:ext cx="567184" cy="5888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50" name="Oval 49">
            <a:extLst>
              <a:ext uri="{FF2B5EF4-FFF2-40B4-BE49-F238E27FC236}">
                <a16:creationId xmlns:a16="http://schemas.microsoft.com/office/drawing/2014/main" id="{21374994-92EB-4EAF-89A4-30C707426AFA}"/>
              </a:ext>
            </a:extLst>
          </p:cNvPr>
          <p:cNvSpPr/>
          <p:nvPr/>
        </p:nvSpPr>
        <p:spPr>
          <a:xfrm>
            <a:off x="6077583" y="5076093"/>
            <a:ext cx="567184" cy="5888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82633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9"/>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78 -0.01112 L -6.25E-7 0.11828 " pathEditMode="relative" rAng="0" ptsTypes="AA">
                                      <p:cBhvr>
                                        <p:cTn id="24" dur="500" fill="hold"/>
                                        <p:tgtEl>
                                          <p:spTgt spid="5"/>
                                        </p:tgtEl>
                                        <p:attrNameLst>
                                          <p:attrName>ppt_x</p:attrName>
                                          <p:attrName>ppt_y</p:attrName>
                                        </p:attrNameLst>
                                      </p:cBhvr>
                                      <p:rCtr x="39" y="6458"/>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6.25E-7 0.11527 L 0.14974 0.11527 " pathEditMode="relative" rAng="0" ptsTypes="AA">
                                      <p:cBhvr>
                                        <p:cTn id="28" dur="500" fill="hold"/>
                                        <p:tgtEl>
                                          <p:spTgt spid="5"/>
                                        </p:tgtEl>
                                        <p:attrNameLst>
                                          <p:attrName>ppt_x</p:attrName>
                                          <p:attrName>ppt_y</p:attrName>
                                        </p:attrNameLst>
                                      </p:cBhvr>
                                      <p:rCtr x="7487" y="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15026 0.11643 L 0.15026 0.23518 " pathEditMode="relative" rAng="0" ptsTypes="AA">
                                      <p:cBhvr>
                                        <p:cTn id="32" dur="500" fill="hold"/>
                                        <p:tgtEl>
                                          <p:spTgt spid="5"/>
                                        </p:tgtEl>
                                        <p:attrNameLst>
                                          <p:attrName>ppt_x</p:attrName>
                                          <p:attrName>ppt_y</p:attrName>
                                        </p:attrNameLst>
                                      </p:cBhvr>
                                      <p:rCtr x="0" y="5926"/>
                                    </p:animMotion>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15091 0.23703 L 0.07552 0.23819 " pathEditMode="relative" rAng="0" ptsTypes="AA">
                                      <p:cBhvr>
                                        <p:cTn id="36" dur="500" fill="hold"/>
                                        <p:tgtEl>
                                          <p:spTgt spid="5"/>
                                        </p:tgtEl>
                                        <p:attrNameLst>
                                          <p:attrName>ppt_x</p:attrName>
                                          <p:attrName>ppt_y</p:attrName>
                                        </p:attrNameLst>
                                      </p:cBhvr>
                                      <p:rCtr x="-3776" y="46"/>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7604 0.23912 L 0.07604 0.35833 " pathEditMode="relative" rAng="0" ptsTypes="AA">
                                      <p:cBhvr>
                                        <p:cTn id="40" dur="500" fill="hold"/>
                                        <p:tgtEl>
                                          <p:spTgt spid="5"/>
                                        </p:tgtEl>
                                        <p:attrNameLst>
                                          <p:attrName>ppt_x</p:attrName>
                                          <p:attrName>ppt_y</p:attrName>
                                        </p:attrNameLst>
                                      </p:cBhvr>
                                      <p:rCtr x="0" y="5949"/>
                                    </p:animMotion>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grpId="0" nodeType="clickEffect">
                                  <p:stCondLst>
                                    <p:cond delay="0"/>
                                  </p:stCondLst>
                                  <p:childTnLst>
                                    <p:animMotion origin="layout" path="M 3.54167E-6 -4.44444E-6 L -0.16927 0.12963 " pathEditMode="relative" rAng="0" ptsTypes="AA">
                                      <p:cBhvr>
                                        <p:cTn id="44" dur="500" fill="hold"/>
                                        <p:tgtEl>
                                          <p:spTgt spid="13"/>
                                        </p:tgtEl>
                                        <p:attrNameLst>
                                          <p:attrName>ppt_x</p:attrName>
                                          <p:attrName>ppt_y</p:attrName>
                                        </p:attrNameLst>
                                      </p:cBhvr>
                                      <p:rCtr x="-8464" y="6481"/>
                                    </p:animMotion>
                                  </p:childTnLst>
                                </p:cTn>
                              </p:par>
                            </p:childTnLst>
                          </p:cTn>
                        </p:par>
                        <p:par>
                          <p:cTn id="45" fill="hold">
                            <p:stCondLst>
                              <p:cond delay="500"/>
                            </p:stCondLst>
                            <p:childTnLst>
                              <p:par>
                                <p:cTn id="46" presetID="49" presetClass="path" presetSubtype="0" accel="50000" decel="50000" fill="hold" grpId="0" nodeType="afterEffect">
                                  <p:stCondLst>
                                    <p:cond delay="0"/>
                                  </p:stCondLst>
                                  <p:childTnLst>
                                    <p:animMotion origin="layout" path="M 1.25E-6 7.40741E-7 L -0.44167 0.37083 " pathEditMode="relative" rAng="0" ptsTypes="AA">
                                      <p:cBhvr>
                                        <p:cTn id="47" dur="500" fill="hold"/>
                                        <p:tgtEl>
                                          <p:spTgt spid="15"/>
                                        </p:tgtEl>
                                        <p:attrNameLst>
                                          <p:attrName>ppt_x</p:attrName>
                                          <p:attrName>ppt_y</p:attrName>
                                        </p:attrNameLst>
                                      </p:cBhvr>
                                      <p:rCtr x="-22083" y="18542"/>
                                    </p:animMotion>
                                  </p:childTnLst>
                                </p:cTn>
                              </p:par>
                            </p:childTnLst>
                          </p:cTn>
                        </p:par>
                        <p:par>
                          <p:cTn id="48" fill="hold">
                            <p:stCondLst>
                              <p:cond delay="1000"/>
                            </p:stCondLst>
                            <p:childTnLst>
                              <p:par>
                                <p:cTn id="49" presetID="6" presetClass="emph" presetSubtype="0" fill="hold" grpId="1" nodeType="afterEffect">
                                  <p:stCondLst>
                                    <p:cond delay="0"/>
                                  </p:stCondLst>
                                  <p:childTnLst>
                                    <p:animScale>
                                      <p:cBhvr>
                                        <p:cTn id="50" dur="500" fill="hold"/>
                                        <p:tgtEl>
                                          <p:spTgt spid="15"/>
                                        </p:tgtEl>
                                      </p:cBhvr>
                                      <p:by x="150000" y="150000"/>
                                    </p:animScale>
                                  </p:childTnLst>
                                  <p:subTnLst>
                                    <p:animClr clrSpc="rgb" dir="cw">
                                      <p:cBhvr override="childStyle">
                                        <p:cTn dur="1" fill="hold" display="0" masterRel="nextClick" afterEffect="1"/>
                                        <p:tgtEl>
                                          <p:spTgt spid="15"/>
                                        </p:tgtEl>
                                        <p:attrNameLst>
                                          <p:attrName>ppt_c</p:attrName>
                                        </p:attrNameLst>
                                      </p:cBhvr>
                                      <p:to>
                                        <a:schemeClr val="bg1"/>
                                      </p:to>
                                    </p:animClr>
                                  </p:subTnLst>
                                </p:cTn>
                              </p:par>
                            </p:childTnLst>
                          </p:cTn>
                        </p:par>
                        <p:par>
                          <p:cTn id="51" fill="hold">
                            <p:stCondLst>
                              <p:cond delay="1500"/>
                            </p:stCondLst>
                            <p:childTnLst>
                              <p:par>
                                <p:cTn id="52" presetID="49" presetClass="path" presetSubtype="0" accel="50000" decel="50000" fill="hold" grpId="0" nodeType="afterEffect">
                                  <p:stCondLst>
                                    <p:cond delay="0"/>
                                  </p:stCondLst>
                                  <p:childTnLst>
                                    <p:animMotion origin="layout" path="M -4.16667E-7 2.22222E-6 L -0.39388 0.24467 " pathEditMode="relative" rAng="0" ptsTypes="AA">
                                      <p:cBhvr>
                                        <p:cTn id="53" dur="500" fill="hold"/>
                                        <p:tgtEl>
                                          <p:spTgt spid="23"/>
                                        </p:tgtEl>
                                        <p:attrNameLst>
                                          <p:attrName>ppt_x</p:attrName>
                                          <p:attrName>ppt_y</p:attrName>
                                        </p:attrNameLst>
                                      </p:cBhvr>
                                      <p:rCtr x="-19701" y="12222"/>
                                    </p:animMotion>
                                  </p:childTnLst>
                                </p:cTn>
                              </p:par>
                            </p:childTnLst>
                          </p:cTn>
                        </p:par>
                        <p:par>
                          <p:cTn id="54" fill="hold">
                            <p:stCondLst>
                              <p:cond delay="2000"/>
                            </p:stCondLst>
                            <p:childTnLst>
                              <p:par>
                                <p:cTn id="55" presetID="6" presetClass="emph" presetSubtype="0" fill="hold" grpId="1" nodeType="afterEffect">
                                  <p:stCondLst>
                                    <p:cond delay="0"/>
                                  </p:stCondLst>
                                  <p:childTnLst>
                                    <p:animScale>
                                      <p:cBhvr>
                                        <p:cTn id="56" dur="500" fill="hold"/>
                                        <p:tgtEl>
                                          <p:spTgt spid="23"/>
                                        </p:tgtEl>
                                      </p:cBhvr>
                                      <p:by x="150000" y="150000"/>
                                    </p:animScale>
                                  </p:childTnLst>
                                  <p:subTnLst>
                                    <p:animClr clrSpc="rgb" dir="cw">
                                      <p:cBhvr override="childStyle">
                                        <p:cTn dur="1" fill="hold" display="0" masterRel="nextClick" afterEffect="1"/>
                                        <p:tgtEl>
                                          <p:spTgt spid="23"/>
                                        </p:tgtEl>
                                        <p:attrNameLst>
                                          <p:attrName>ppt_c</p:attrName>
                                        </p:attrNameLst>
                                      </p:cBhvr>
                                      <p:to>
                                        <a:schemeClr val="bg1"/>
                                      </p:to>
                                    </p:animClr>
                                  </p:subTnLst>
                                </p:cTn>
                              </p:par>
                            </p:childTnLst>
                          </p:cTn>
                        </p:par>
                        <p:par>
                          <p:cTn id="57" fill="hold">
                            <p:stCondLst>
                              <p:cond delay="2500"/>
                            </p:stCondLst>
                            <p:childTnLst>
                              <p:par>
                                <p:cTn id="58" presetID="49" presetClass="path" presetSubtype="0" accel="50000" decel="50000" fill="hold" grpId="0" nodeType="afterEffect">
                                  <p:stCondLst>
                                    <p:cond delay="0"/>
                                  </p:stCondLst>
                                  <p:childTnLst>
                                    <p:animMotion origin="layout" path="M 0.00313 -0.00416 L -0.36159 0.13472 " pathEditMode="relative" rAng="0" ptsTypes="AA">
                                      <p:cBhvr>
                                        <p:cTn id="59" dur="500" fill="hold"/>
                                        <p:tgtEl>
                                          <p:spTgt spid="26"/>
                                        </p:tgtEl>
                                        <p:attrNameLst>
                                          <p:attrName>ppt_x</p:attrName>
                                          <p:attrName>ppt_y</p:attrName>
                                        </p:attrNameLst>
                                      </p:cBhvr>
                                      <p:rCtr x="-18242" y="6944"/>
                                    </p:animMotion>
                                  </p:childTnLst>
                                </p:cTn>
                              </p:par>
                            </p:childTnLst>
                          </p:cTn>
                        </p:par>
                        <p:par>
                          <p:cTn id="60" fill="hold">
                            <p:stCondLst>
                              <p:cond delay="3000"/>
                            </p:stCondLst>
                            <p:childTnLst>
                              <p:par>
                                <p:cTn id="61" presetID="6" presetClass="emph" presetSubtype="0" fill="hold" grpId="1" nodeType="afterEffect">
                                  <p:stCondLst>
                                    <p:cond delay="0"/>
                                  </p:stCondLst>
                                  <p:childTnLst>
                                    <p:animScale>
                                      <p:cBhvr>
                                        <p:cTn id="62" dur="500" fill="hold"/>
                                        <p:tgtEl>
                                          <p:spTgt spid="26"/>
                                        </p:tgtEl>
                                      </p:cBhvr>
                                      <p:by x="150000" y="150000"/>
                                    </p:animScale>
                                  </p:childTnLst>
                                  <p:subTnLst>
                                    <p:animClr clrSpc="rgb" dir="cw">
                                      <p:cBhvr override="childStyle">
                                        <p:cTn dur="1" fill="hold" display="0" masterRel="nextClick" afterEffect="1"/>
                                        <p:tgtEl>
                                          <p:spTgt spid="2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23" grpId="0"/>
      <p:bldP spid="23" grpId="1"/>
      <p:bldP spid="26" grpId="0"/>
      <p:bldP spid="2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52DDBA9F-866C-4844-B173-375B1377A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46426"/>
            <a:ext cx="12192000" cy="2174894"/>
          </a:xfrm>
          <a:prstGeom prst="rect">
            <a:avLst/>
          </a:prstGeom>
        </p:spPr>
      </p:pic>
      <p:pic>
        <p:nvPicPr>
          <p:cNvPr id="5" name="Picture 4">
            <a:extLst>
              <a:ext uri="{FF2B5EF4-FFF2-40B4-BE49-F238E27FC236}">
                <a16:creationId xmlns:a16="http://schemas.microsoft.com/office/drawing/2014/main" id="{C9C3F423-DC9B-4E7C-9764-A45A0B31AA4B}"/>
              </a:ext>
            </a:extLst>
          </p:cNvPr>
          <p:cNvPicPr>
            <a:picLocks noChangeAspect="1"/>
          </p:cNvPicPr>
          <p:nvPr/>
        </p:nvPicPr>
        <p:blipFill>
          <a:blip r:embed="rId3"/>
          <a:stretch>
            <a:fillRect/>
          </a:stretch>
        </p:blipFill>
        <p:spPr>
          <a:xfrm>
            <a:off x="13264" y="3946389"/>
            <a:ext cx="12178736" cy="1268706"/>
          </a:xfrm>
          <a:prstGeom prst="rect">
            <a:avLst/>
          </a:prstGeom>
        </p:spPr>
      </p:pic>
    </p:spTree>
    <p:extLst>
      <p:ext uri="{BB962C8B-B14F-4D97-AF65-F5344CB8AC3E}">
        <p14:creationId xmlns:p14="http://schemas.microsoft.com/office/powerpoint/2010/main" val="2162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16" name="Table 16">
            <a:extLst>
              <a:ext uri="{FF2B5EF4-FFF2-40B4-BE49-F238E27FC236}">
                <a16:creationId xmlns:a16="http://schemas.microsoft.com/office/drawing/2014/main" id="{FFBD7279-2500-4A30-B75D-B1504BC414C3}"/>
              </a:ext>
            </a:extLst>
          </p:cNvPr>
          <p:cNvGraphicFramePr>
            <a:graphicFrameLocks noGrp="1"/>
          </p:cNvGraphicFramePr>
          <p:nvPr>
            <p:extLst>
              <p:ext uri="{D42A27DB-BD31-4B8C-83A1-F6EECF244321}">
                <p14:modId xmlns:p14="http://schemas.microsoft.com/office/powerpoint/2010/main" val="1424179899"/>
              </p:ext>
            </p:extLst>
          </p:nvPr>
        </p:nvGraphicFramePr>
        <p:xfrm>
          <a:off x="757258" y="1609046"/>
          <a:ext cx="10872304" cy="3050555"/>
        </p:xfrm>
        <a:graphic>
          <a:graphicData uri="http://schemas.openxmlformats.org/drawingml/2006/table">
            <a:tbl>
              <a:tblPr firstRow="1" bandRow="1">
                <a:tableStyleId>{F5AB1C69-6EDB-4FF4-983F-18BD219EF322}</a:tableStyleId>
              </a:tblPr>
              <a:tblGrid>
                <a:gridCol w="679519">
                  <a:extLst>
                    <a:ext uri="{9D8B030D-6E8A-4147-A177-3AD203B41FA5}">
                      <a16:colId xmlns:a16="http://schemas.microsoft.com/office/drawing/2014/main" val="1037093897"/>
                    </a:ext>
                  </a:extLst>
                </a:gridCol>
                <a:gridCol w="679519">
                  <a:extLst>
                    <a:ext uri="{9D8B030D-6E8A-4147-A177-3AD203B41FA5}">
                      <a16:colId xmlns:a16="http://schemas.microsoft.com/office/drawing/2014/main" val="2310279314"/>
                    </a:ext>
                  </a:extLst>
                </a:gridCol>
                <a:gridCol w="679519">
                  <a:extLst>
                    <a:ext uri="{9D8B030D-6E8A-4147-A177-3AD203B41FA5}">
                      <a16:colId xmlns:a16="http://schemas.microsoft.com/office/drawing/2014/main" val="646433029"/>
                    </a:ext>
                  </a:extLst>
                </a:gridCol>
                <a:gridCol w="679519">
                  <a:extLst>
                    <a:ext uri="{9D8B030D-6E8A-4147-A177-3AD203B41FA5}">
                      <a16:colId xmlns:a16="http://schemas.microsoft.com/office/drawing/2014/main" val="629786681"/>
                    </a:ext>
                  </a:extLst>
                </a:gridCol>
                <a:gridCol w="679519">
                  <a:extLst>
                    <a:ext uri="{9D8B030D-6E8A-4147-A177-3AD203B41FA5}">
                      <a16:colId xmlns:a16="http://schemas.microsoft.com/office/drawing/2014/main" val="817486083"/>
                    </a:ext>
                  </a:extLst>
                </a:gridCol>
                <a:gridCol w="679519">
                  <a:extLst>
                    <a:ext uri="{9D8B030D-6E8A-4147-A177-3AD203B41FA5}">
                      <a16:colId xmlns:a16="http://schemas.microsoft.com/office/drawing/2014/main" val="3303068559"/>
                    </a:ext>
                  </a:extLst>
                </a:gridCol>
                <a:gridCol w="679519">
                  <a:extLst>
                    <a:ext uri="{9D8B030D-6E8A-4147-A177-3AD203B41FA5}">
                      <a16:colId xmlns:a16="http://schemas.microsoft.com/office/drawing/2014/main" val="3891078781"/>
                    </a:ext>
                  </a:extLst>
                </a:gridCol>
                <a:gridCol w="679519">
                  <a:extLst>
                    <a:ext uri="{9D8B030D-6E8A-4147-A177-3AD203B41FA5}">
                      <a16:colId xmlns:a16="http://schemas.microsoft.com/office/drawing/2014/main" val="3062113275"/>
                    </a:ext>
                  </a:extLst>
                </a:gridCol>
                <a:gridCol w="679519">
                  <a:extLst>
                    <a:ext uri="{9D8B030D-6E8A-4147-A177-3AD203B41FA5}">
                      <a16:colId xmlns:a16="http://schemas.microsoft.com/office/drawing/2014/main" val="1004226977"/>
                    </a:ext>
                  </a:extLst>
                </a:gridCol>
                <a:gridCol w="679519">
                  <a:extLst>
                    <a:ext uri="{9D8B030D-6E8A-4147-A177-3AD203B41FA5}">
                      <a16:colId xmlns:a16="http://schemas.microsoft.com/office/drawing/2014/main" val="2490567886"/>
                    </a:ext>
                  </a:extLst>
                </a:gridCol>
                <a:gridCol w="679519">
                  <a:extLst>
                    <a:ext uri="{9D8B030D-6E8A-4147-A177-3AD203B41FA5}">
                      <a16:colId xmlns:a16="http://schemas.microsoft.com/office/drawing/2014/main" val="706768475"/>
                    </a:ext>
                  </a:extLst>
                </a:gridCol>
                <a:gridCol w="679519">
                  <a:extLst>
                    <a:ext uri="{9D8B030D-6E8A-4147-A177-3AD203B41FA5}">
                      <a16:colId xmlns:a16="http://schemas.microsoft.com/office/drawing/2014/main" val="1962146764"/>
                    </a:ext>
                  </a:extLst>
                </a:gridCol>
                <a:gridCol w="679519">
                  <a:extLst>
                    <a:ext uri="{9D8B030D-6E8A-4147-A177-3AD203B41FA5}">
                      <a16:colId xmlns:a16="http://schemas.microsoft.com/office/drawing/2014/main" val="4210808703"/>
                    </a:ext>
                  </a:extLst>
                </a:gridCol>
                <a:gridCol w="679519">
                  <a:extLst>
                    <a:ext uri="{9D8B030D-6E8A-4147-A177-3AD203B41FA5}">
                      <a16:colId xmlns:a16="http://schemas.microsoft.com/office/drawing/2014/main" val="4132637834"/>
                    </a:ext>
                  </a:extLst>
                </a:gridCol>
                <a:gridCol w="679519">
                  <a:extLst>
                    <a:ext uri="{9D8B030D-6E8A-4147-A177-3AD203B41FA5}">
                      <a16:colId xmlns:a16="http://schemas.microsoft.com/office/drawing/2014/main" val="3020362295"/>
                    </a:ext>
                  </a:extLst>
                </a:gridCol>
                <a:gridCol w="679519">
                  <a:extLst>
                    <a:ext uri="{9D8B030D-6E8A-4147-A177-3AD203B41FA5}">
                      <a16:colId xmlns:a16="http://schemas.microsoft.com/office/drawing/2014/main" val="3953707734"/>
                    </a:ext>
                  </a:extLst>
                </a:gridCol>
              </a:tblGrid>
              <a:tr h="610111">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0</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2</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3</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4</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5</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6</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7</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10</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11</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12</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13</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14</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15</a:t>
                      </a:r>
                    </a:p>
                  </a:txBody>
                  <a:tcPr/>
                </a:tc>
                <a:extLst>
                  <a:ext uri="{0D108BD9-81ED-4DB2-BD59-A6C34878D82A}">
                    <a16:rowId xmlns:a16="http://schemas.microsoft.com/office/drawing/2014/main" val="2133622430"/>
                  </a:ext>
                </a:extLst>
              </a:tr>
              <a:tr h="610111">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2</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3</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4</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5</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6</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7</a:t>
                      </a: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10</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11</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12</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13</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14</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15</a:t>
                      </a:r>
                    </a:p>
                  </a:txBody>
                  <a:tcPr>
                    <a:solidFill>
                      <a:schemeClr val="accent3"/>
                    </a:solidFill>
                  </a:tcPr>
                </a:tc>
                <a:extLst>
                  <a:ext uri="{0D108BD9-81ED-4DB2-BD59-A6C34878D82A}">
                    <a16:rowId xmlns:a16="http://schemas.microsoft.com/office/drawing/2014/main" val="3149244034"/>
                  </a:ext>
                </a:extLst>
              </a:tr>
              <a:tr h="610111">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10</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11</a:t>
                      </a:r>
                    </a:p>
                  </a:txBody>
                  <a:tcPr>
                    <a:solidFill>
                      <a:schemeClr val="accent3"/>
                    </a:solid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12</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13</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14</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15</a:t>
                      </a:r>
                    </a:p>
                  </a:txBody>
                  <a:tcPr>
                    <a:noFill/>
                  </a:tcPr>
                </a:tc>
                <a:extLst>
                  <a:ext uri="{0D108BD9-81ED-4DB2-BD59-A6C34878D82A}">
                    <a16:rowId xmlns:a16="http://schemas.microsoft.com/office/drawing/2014/main" val="1518138803"/>
                  </a:ext>
                </a:extLst>
              </a:tr>
              <a:tr h="610111">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10</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11</a:t>
                      </a: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444943335"/>
                  </a:ext>
                </a:extLst>
              </a:tr>
              <a:tr h="610111">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8</a:t>
                      </a: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135184863"/>
                  </a:ext>
                </a:extLst>
              </a:tr>
            </a:tbl>
          </a:graphicData>
        </a:graphic>
      </p:graphicFrame>
      <p:sp>
        <p:nvSpPr>
          <p:cNvPr id="24" name="TextBox 23">
            <a:extLst>
              <a:ext uri="{FF2B5EF4-FFF2-40B4-BE49-F238E27FC236}">
                <a16:creationId xmlns:a16="http://schemas.microsoft.com/office/drawing/2014/main" id="{C1C094DA-D38E-4294-9C8A-0A9D96BB1375}"/>
              </a:ext>
            </a:extLst>
          </p:cNvPr>
          <p:cNvSpPr txBox="1"/>
          <p:nvPr/>
        </p:nvSpPr>
        <p:spPr>
          <a:xfrm>
            <a:off x="808768" y="665160"/>
            <a:ext cx="603276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Biểu diễn các số 0-15 thành dãy bit</a:t>
            </a:r>
          </a:p>
        </p:txBody>
      </p:sp>
      <p:sp>
        <p:nvSpPr>
          <p:cNvPr id="6" name="TextBox 5">
            <a:extLst>
              <a:ext uri="{FF2B5EF4-FFF2-40B4-BE49-F238E27FC236}">
                <a16:creationId xmlns:a16="http://schemas.microsoft.com/office/drawing/2014/main" id="{B04E8CC8-AA96-4A3C-AB23-481CE0C550E6}"/>
              </a:ext>
            </a:extLst>
          </p:cNvPr>
          <p:cNvSpPr txBox="1"/>
          <p:nvPr/>
        </p:nvSpPr>
        <p:spPr>
          <a:xfrm>
            <a:off x="6981350" y="4704482"/>
            <a:ext cx="2461847" cy="830997"/>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9 = 1001</a:t>
            </a:r>
          </a:p>
        </p:txBody>
      </p:sp>
      <p:sp>
        <p:nvSpPr>
          <p:cNvPr id="15" name="TextBox 14">
            <a:extLst>
              <a:ext uri="{FF2B5EF4-FFF2-40B4-BE49-F238E27FC236}">
                <a16:creationId xmlns:a16="http://schemas.microsoft.com/office/drawing/2014/main" id="{DC8207A0-2377-451F-B869-AA9EE66E9F7B}"/>
              </a:ext>
            </a:extLst>
          </p:cNvPr>
          <p:cNvSpPr txBox="1"/>
          <p:nvPr/>
        </p:nvSpPr>
        <p:spPr>
          <a:xfrm>
            <a:off x="767306" y="5670579"/>
            <a:ext cx="10862256"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a:solidFill>
                  <a:srgbClr val="FFFF00"/>
                </a:solidFill>
                <a:latin typeface="Times New Roman" panose="02020603050405020304" pitchFamily="18" charset="0"/>
                <a:cs typeface="Times New Roman" panose="02020603050405020304" pitchFamily="18" charset="0"/>
              </a:rPr>
              <a:t>Mã hóa các số từ 0 đến 7 cần 3 bit, mã hóa các số từ 8 đến 15 cần 4 bit</a:t>
            </a:r>
          </a:p>
        </p:txBody>
      </p:sp>
      <p:sp>
        <p:nvSpPr>
          <p:cNvPr id="17" name="TextBox 16">
            <a:extLst>
              <a:ext uri="{FF2B5EF4-FFF2-40B4-BE49-F238E27FC236}">
                <a16:creationId xmlns:a16="http://schemas.microsoft.com/office/drawing/2014/main" id="{1BD1A267-5DA9-4C0D-AA56-97F89F585724}"/>
              </a:ext>
            </a:extLst>
          </p:cNvPr>
          <p:cNvSpPr txBox="1"/>
          <p:nvPr/>
        </p:nvSpPr>
        <p:spPr>
          <a:xfrm>
            <a:off x="2611993" y="4724581"/>
            <a:ext cx="2110727" cy="830997"/>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4 = 100</a:t>
            </a:r>
          </a:p>
        </p:txBody>
      </p:sp>
      <p:graphicFrame>
        <p:nvGraphicFramePr>
          <p:cNvPr id="18" name="Table 16">
            <a:extLst>
              <a:ext uri="{FF2B5EF4-FFF2-40B4-BE49-F238E27FC236}">
                <a16:creationId xmlns:a16="http://schemas.microsoft.com/office/drawing/2014/main" id="{EC46B3F6-64B2-43B2-9EBC-5108624A7394}"/>
              </a:ext>
            </a:extLst>
          </p:cNvPr>
          <p:cNvGraphicFramePr>
            <a:graphicFrameLocks noGrp="1"/>
          </p:cNvGraphicFramePr>
          <p:nvPr>
            <p:extLst>
              <p:ext uri="{D42A27DB-BD31-4B8C-83A1-F6EECF244321}">
                <p14:modId xmlns:p14="http://schemas.microsoft.com/office/powerpoint/2010/main" val="2715833265"/>
              </p:ext>
            </p:extLst>
          </p:nvPr>
        </p:nvGraphicFramePr>
        <p:xfrm>
          <a:off x="767305" y="2230737"/>
          <a:ext cx="5402656" cy="2398936"/>
        </p:xfrm>
        <a:graphic>
          <a:graphicData uri="http://schemas.openxmlformats.org/drawingml/2006/table">
            <a:tbl>
              <a:tblPr firstRow="1" bandRow="1">
                <a:tableStyleId>{F5AB1C69-6EDB-4FF4-983F-18BD219EF322}</a:tableStyleId>
              </a:tblPr>
              <a:tblGrid>
                <a:gridCol w="675332">
                  <a:extLst>
                    <a:ext uri="{9D8B030D-6E8A-4147-A177-3AD203B41FA5}">
                      <a16:colId xmlns:a16="http://schemas.microsoft.com/office/drawing/2014/main" val="1037093897"/>
                    </a:ext>
                  </a:extLst>
                </a:gridCol>
                <a:gridCol w="675332">
                  <a:extLst>
                    <a:ext uri="{9D8B030D-6E8A-4147-A177-3AD203B41FA5}">
                      <a16:colId xmlns:a16="http://schemas.microsoft.com/office/drawing/2014/main" val="2310279314"/>
                    </a:ext>
                  </a:extLst>
                </a:gridCol>
                <a:gridCol w="675332">
                  <a:extLst>
                    <a:ext uri="{9D8B030D-6E8A-4147-A177-3AD203B41FA5}">
                      <a16:colId xmlns:a16="http://schemas.microsoft.com/office/drawing/2014/main" val="646433029"/>
                    </a:ext>
                  </a:extLst>
                </a:gridCol>
                <a:gridCol w="675332">
                  <a:extLst>
                    <a:ext uri="{9D8B030D-6E8A-4147-A177-3AD203B41FA5}">
                      <a16:colId xmlns:a16="http://schemas.microsoft.com/office/drawing/2014/main" val="629786681"/>
                    </a:ext>
                  </a:extLst>
                </a:gridCol>
                <a:gridCol w="675332">
                  <a:extLst>
                    <a:ext uri="{9D8B030D-6E8A-4147-A177-3AD203B41FA5}">
                      <a16:colId xmlns:a16="http://schemas.microsoft.com/office/drawing/2014/main" val="817486083"/>
                    </a:ext>
                  </a:extLst>
                </a:gridCol>
                <a:gridCol w="675332">
                  <a:extLst>
                    <a:ext uri="{9D8B030D-6E8A-4147-A177-3AD203B41FA5}">
                      <a16:colId xmlns:a16="http://schemas.microsoft.com/office/drawing/2014/main" val="3303068559"/>
                    </a:ext>
                  </a:extLst>
                </a:gridCol>
                <a:gridCol w="675332">
                  <a:extLst>
                    <a:ext uri="{9D8B030D-6E8A-4147-A177-3AD203B41FA5}">
                      <a16:colId xmlns:a16="http://schemas.microsoft.com/office/drawing/2014/main" val="3891078781"/>
                    </a:ext>
                  </a:extLst>
                </a:gridCol>
                <a:gridCol w="675332">
                  <a:extLst>
                    <a:ext uri="{9D8B030D-6E8A-4147-A177-3AD203B41FA5}">
                      <a16:colId xmlns:a16="http://schemas.microsoft.com/office/drawing/2014/main" val="3062113275"/>
                    </a:ext>
                  </a:extLst>
                </a:gridCol>
              </a:tblGrid>
              <a:tr h="599734">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0</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2</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3</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4</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5</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6</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7</a:t>
                      </a:r>
                    </a:p>
                  </a:txBody>
                  <a:tcPr>
                    <a:solidFill>
                      <a:srgbClr val="00CC66"/>
                    </a:solidFill>
                  </a:tcPr>
                </a:tc>
                <a:extLst>
                  <a:ext uri="{0D108BD9-81ED-4DB2-BD59-A6C34878D82A}">
                    <a16:rowId xmlns:a16="http://schemas.microsoft.com/office/drawing/2014/main" val="2133622430"/>
                  </a:ext>
                </a:extLst>
              </a:tr>
              <a:tr h="599734">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2</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3</a:t>
                      </a: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4</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5</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6</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7</a:t>
                      </a:r>
                    </a:p>
                  </a:txBody>
                  <a:tcPr>
                    <a:solidFill>
                      <a:srgbClr val="00CC66"/>
                    </a:solidFill>
                  </a:tcPr>
                </a:tc>
                <a:extLst>
                  <a:ext uri="{0D108BD9-81ED-4DB2-BD59-A6C34878D82A}">
                    <a16:rowId xmlns:a16="http://schemas.microsoft.com/office/drawing/2014/main" val="3149244034"/>
                  </a:ext>
                </a:extLst>
              </a:tr>
              <a:tr h="599734">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4</a:t>
                      </a:r>
                    </a:p>
                  </a:txBody>
                  <a:tcPr>
                    <a:solidFill>
                      <a:srgbClr val="00CC66"/>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5</a:t>
                      </a:r>
                    </a:p>
                  </a:txBody>
                  <a:tcPr>
                    <a:solidFill>
                      <a:srgbClr val="00CC66"/>
                    </a:solid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6</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7</a:t>
                      </a:r>
                    </a:p>
                  </a:txBody>
                  <a:tcPr>
                    <a:noFill/>
                  </a:tcPr>
                </a:tc>
                <a:extLst>
                  <a:ext uri="{0D108BD9-81ED-4DB2-BD59-A6C34878D82A}">
                    <a16:rowId xmlns:a16="http://schemas.microsoft.com/office/drawing/2014/main" val="1518138803"/>
                  </a:ext>
                </a:extLst>
              </a:tr>
              <a:tr h="599734">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4</a:t>
                      </a:r>
                    </a:p>
                  </a:txBody>
                  <a:tcPr>
                    <a:solidFill>
                      <a:srgbClr val="00CC66"/>
                    </a:solid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5</a:t>
                      </a: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444943335"/>
                  </a:ext>
                </a:extLst>
              </a:tr>
            </a:tbl>
          </a:graphicData>
        </a:graphic>
      </p:graphicFrame>
    </p:spTree>
    <p:extLst>
      <p:ext uri="{BB962C8B-B14F-4D97-AF65-F5344CB8AC3E}">
        <p14:creationId xmlns:p14="http://schemas.microsoft.com/office/powerpoint/2010/main" val="471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4AA23C-F00B-40B8-80D7-11FFD5211D00}"/>
              </a:ext>
            </a:extLst>
          </p:cNvPr>
          <p:cNvSpPr txBox="1"/>
          <p:nvPr/>
        </p:nvSpPr>
        <p:spPr>
          <a:xfrm>
            <a:off x="2852053" y="2144674"/>
            <a:ext cx="6455228" cy="1107996"/>
          </a:xfrm>
          <a:prstGeom prst="rect">
            <a:avLst/>
          </a:prstGeom>
          <a:noFill/>
        </p:spPr>
        <p:txBody>
          <a:bodyPr wrap="square" rtlCol="0">
            <a:spAutoFit/>
          </a:bodyPr>
          <a:lstStyle/>
          <a:p>
            <a:pPr algn="ctr"/>
            <a:r>
              <a:rPr lang="en-US" sz="6600">
                <a:latin typeface="Times New Roman" panose="02020603050405020304" pitchFamily="18" charset="0"/>
                <a:cs typeface="Times New Roman" panose="02020603050405020304" pitchFamily="18" charset="0"/>
              </a:rPr>
              <a:t>THANK YOU !</a:t>
            </a:r>
          </a:p>
        </p:txBody>
      </p:sp>
      <p:sp>
        <p:nvSpPr>
          <p:cNvPr id="11" name="TextBox 10">
            <a:extLst>
              <a:ext uri="{FF2B5EF4-FFF2-40B4-BE49-F238E27FC236}">
                <a16:creationId xmlns:a16="http://schemas.microsoft.com/office/drawing/2014/main" id="{10899E2C-4004-4E54-BF39-0E06D402CB34}"/>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6965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2000"/>
                                  </p:stCondLst>
                                  <p:iterate type="lt">
                                    <p:tmPct val="4000"/>
                                  </p:iterate>
                                  <p:childTnLst>
                                    <p:set>
                                      <p:cBhvr override="childStyle">
                                        <p:cTn id="6" dur="2000" fill="hold"/>
                                        <p:tgtEl>
                                          <p:spTgt spid="3"/>
                                        </p:tgtEl>
                                        <p:attrNameLst>
                                          <p:attrName>style.color</p:attrName>
                                        </p:attrNameLst>
                                      </p:cBhvr>
                                      <p:to>
                                        <p:clrVal>
                                          <a:schemeClr val="bg1"/>
                                        </p:clrVal>
                                      </p:to>
                                    </p:set>
                                    <p:set>
                                      <p:cBhvr>
                                        <p:cTn id="7" dur="2000" fill="hold"/>
                                        <p:tgtEl>
                                          <p:spTgt spid="3"/>
                                        </p:tgtEl>
                                        <p:attrNameLst>
                                          <p:attrName>fillcolor</p:attrName>
                                        </p:attrNameLst>
                                      </p:cBhvr>
                                      <p:to>
                                        <p:clrVal>
                                          <a:schemeClr val="bg1"/>
                                        </p:clrVal>
                                      </p:to>
                                    </p:set>
                                    <p:set>
                                      <p:cBhvr>
                                        <p:cTn id="8" dur="2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Graphic 2" descr="Mental Health with solid fill">
            <a:extLst>
              <a:ext uri="{FF2B5EF4-FFF2-40B4-BE49-F238E27FC236}">
                <a16:creationId xmlns:a16="http://schemas.microsoft.com/office/drawing/2014/main" id="{CDB53130-122C-414A-AB84-F30BE5081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3603" y="1571625"/>
            <a:ext cx="1543050" cy="1543050"/>
          </a:xfrm>
          <a:prstGeom prst="rect">
            <a:avLst/>
          </a:prstGeom>
        </p:spPr>
      </p:pic>
      <p:pic>
        <p:nvPicPr>
          <p:cNvPr id="8" name="Graphic 7" descr="Mental Health with solid fill">
            <a:extLst>
              <a:ext uri="{FF2B5EF4-FFF2-40B4-BE49-F238E27FC236}">
                <a16:creationId xmlns:a16="http://schemas.microsoft.com/office/drawing/2014/main" id="{D7AB035B-A7CF-44F5-9FDB-0241BD7A2D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457005" y="1571626"/>
            <a:ext cx="1543052" cy="1543049"/>
          </a:xfrm>
          <a:prstGeom prst="rect">
            <a:avLst/>
          </a:prstGeom>
        </p:spPr>
      </p:pic>
      <p:pic>
        <p:nvPicPr>
          <p:cNvPr id="9" name="Graphic 8" descr="Mental Health with solid fill">
            <a:extLst>
              <a:ext uri="{FF2B5EF4-FFF2-40B4-BE49-F238E27FC236}">
                <a16:creationId xmlns:a16="http://schemas.microsoft.com/office/drawing/2014/main" id="{A7A85EEF-39FC-4498-8310-5436321A6E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9275" y="3857625"/>
            <a:ext cx="1543050" cy="1543050"/>
          </a:xfrm>
          <a:prstGeom prst="rect">
            <a:avLst/>
          </a:prstGeom>
        </p:spPr>
      </p:pic>
      <p:pic>
        <p:nvPicPr>
          <p:cNvPr id="10" name="Graphic 9" descr="Computer with solid fill">
            <a:extLst>
              <a:ext uri="{FF2B5EF4-FFF2-40B4-BE49-F238E27FC236}">
                <a16:creationId xmlns:a16="http://schemas.microsoft.com/office/drawing/2014/main" id="{1AB92BD9-CDC7-4F59-998D-C85F654717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82026" y="3579263"/>
            <a:ext cx="1543052" cy="1543052"/>
          </a:xfrm>
          <a:prstGeom prst="rect">
            <a:avLst/>
          </a:prstGeom>
        </p:spPr>
      </p:pic>
      <p:pic>
        <p:nvPicPr>
          <p:cNvPr id="12" name="Graphic 11" descr="Keyboard with solid fill">
            <a:extLst>
              <a:ext uri="{FF2B5EF4-FFF2-40B4-BE49-F238E27FC236}">
                <a16:creationId xmlns:a16="http://schemas.microsoft.com/office/drawing/2014/main" id="{58ED4B5F-B3DA-4B5A-A20C-34A8798080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15377" y="4572263"/>
            <a:ext cx="914400" cy="914400"/>
          </a:xfrm>
          <a:prstGeom prst="rect">
            <a:avLst/>
          </a:prstGeom>
        </p:spPr>
      </p:pic>
      <p:sp>
        <p:nvSpPr>
          <p:cNvPr id="13" name="TextBox 12">
            <a:extLst>
              <a:ext uri="{FF2B5EF4-FFF2-40B4-BE49-F238E27FC236}">
                <a16:creationId xmlns:a16="http://schemas.microsoft.com/office/drawing/2014/main" id="{0921C1F6-626B-4EA3-BECD-B6EA17EC9C9B}"/>
              </a:ext>
            </a:extLst>
          </p:cNvPr>
          <p:cNvSpPr txBox="1"/>
          <p:nvPr/>
        </p:nvSpPr>
        <p:spPr>
          <a:xfrm>
            <a:off x="2066383" y="4173500"/>
            <a:ext cx="17620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0110 0111</a:t>
            </a:r>
          </a:p>
        </p:txBody>
      </p:sp>
      <p:sp>
        <p:nvSpPr>
          <p:cNvPr id="18" name="TextBox 17">
            <a:extLst>
              <a:ext uri="{FF2B5EF4-FFF2-40B4-BE49-F238E27FC236}">
                <a16:creationId xmlns:a16="http://schemas.microsoft.com/office/drawing/2014/main" id="{46CDC6BB-5574-4B0C-BA5D-972AE4A11804}"/>
              </a:ext>
            </a:extLst>
          </p:cNvPr>
          <p:cNvSpPr txBox="1"/>
          <p:nvPr/>
        </p:nvSpPr>
        <p:spPr>
          <a:xfrm>
            <a:off x="2025466" y="4168097"/>
            <a:ext cx="17620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1001 0101</a:t>
            </a:r>
          </a:p>
        </p:txBody>
      </p:sp>
      <p:sp>
        <p:nvSpPr>
          <p:cNvPr id="19" name="TextBox 18">
            <a:extLst>
              <a:ext uri="{FF2B5EF4-FFF2-40B4-BE49-F238E27FC236}">
                <a16:creationId xmlns:a16="http://schemas.microsoft.com/office/drawing/2014/main" id="{59D536FD-D6E2-4ECE-81C6-929C6D96FCBA}"/>
              </a:ext>
            </a:extLst>
          </p:cNvPr>
          <p:cNvSpPr txBox="1"/>
          <p:nvPr/>
        </p:nvSpPr>
        <p:spPr>
          <a:xfrm>
            <a:off x="2066383" y="4168097"/>
            <a:ext cx="17620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1111 0000</a:t>
            </a:r>
          </a:p>
        </p:txBody>
      </p:sp>
      <p:sp>
        <p:nvSpPr>
          <p:cNvPr id="20" name="TextBox 19">
            <a:extLst>
              <a:ext uri="{FF2B5EF4-FFF2-40B4-BE49-F238E27FC236}">
                <a16:creationId xmlns:a16="http://schemas.microsoft.com/office/drawing/2014/main" id="{D4FF7B88-AB83-4518-A9B1-96DB8E1FAB2A}"/>
              </a:ext>
            </a:extLst>
          </p:cNvPr>
          <p:cNvSpPr txBox="1"/>
          <p:nvPr/>
        </p:nvSpPr>
        <p:spPr>
          <a:xfrm>
            <a:off x="2025466" y="1903489"/>
            <a:ext cx="202198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Hello world</a:t>
            </a:r>
          </a:p>
        </p:txBody>
      </p:sp>
      <p:sp>
        <p:nvSpPr>
          <p:cNvPr id="21" name="TextBox 20">
            <a:extLst>
              <a:ext uri="{FF2B5EF4-FFF2-40B4-BE49-F238E27FC236}">
                <a16:creationId xmlns:a16="http://schemas.microsoft.com/office/drawing/2014/main" id="{33E0E1D7-07F2-45CB-B8E0-55D16AC86165}"/>
              </a:ext>
            </a:extLst>
          </p:cNvPr>
          <p:cNvSpPr txBox="1"/>
          <p:nvPr/>
        </p:nvSpPr>
        <p:spPr>
          <a:xfrm>
            <a:off x="2097480" y="1915211"/>
            <a:ext cx="15430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5+5=10</a:t>
            </a:r>
          </a:p>
        </p:txBody>
      </p:sp>
      <p:sp>
        <p:nvSpPr>
          <p:cNvPr id="22" name="TextBox 21">
            <a:extLst>
              <a:ext uri="{FF2B5EF4-FFF2-40B4-BE49-F238E27FC236}">
                <a16:creationId xmlns:a16="http://schemas.microsoft.com/office/drawing/2014/main" id="{FF1C98B9-5F49-4818-9DE4-2F391F1038FB}"/>
              </a:ext>
            </a:extLst>
          </p:cNvPr>
          <p:cNvSpPr txBox="1"/>
          <p:nvPr/>
        </p:nvSpPr>
        <p:spPr>
          <a:xfrm>
            <a:off x="2219735" y="1926933"/>
            <a:ext cx="15430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Wingdings" panose="05000000000000000000" pitchFamily="2" charset="2"/>
              </a:rPr>
              <a:t> Ok </a:t>
            </a:r>
            <a:endParaRPr lang="en-US" sz="28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F6688CB-6B0F-490C-BE5D-7B609C32DC32}"/>
              </a:ext>
            </a:extLst>
          </p:cNvPr>
          <p:cNvSpPr txBox="1"/>
          <p:nvPr/>
        </p:nvSpPr>
        <p:spPr>
          <a:xfrm>
            <a:off x="3606641" y="1926933"/>
            <a:ext cx="470453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Hello world  5+5=10  </a:t>
            </a:r>
            <a:r>
              <a:rPr lang="en-US" sz="2800">
                <a:latin typeface="Times New Roman" panose="02020603050405020304" pitchFamily="18" charset="0"/>
                <a:cs typeface="Times New Roman" panose="02020603050405020304" pitchFamily="18" charset="0"/>
                <a:sym typeface="Wingdings" panose="05000000000000000000" pitchFamily="2" charset="2"/>
              </a:rPr>
              <a:t> ok </a:t>
            </a:r>
            <a:endParaRPr lang="en-US"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9E207F3-BD03-4868-A4D0-DC8D5382AA8E}"/>
              </a:ext>
            </a:extLst>
          </p:cNvPr>
          <p:cNvSpPr txBox="1"/>
          <p:nvPr/>
        </p:nvSpPr>
        <p:spPr>
          <a:xfrm>
            <a:off x="3477687" y="4159340"/>
            <a:ext cx="486318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1001 1100 1010 1011 1111 0000</a:t>
            </a:r>
          </a:p>
        </p:txBody>
      </p:sp>
    </p:spTree>
    <p:extLst>
      <p:ext uri="{BB962C8B-B14F-4D97-AF65-F5344CB8AC3E}">
        <p14:creationId xmlns:p14="http://schemas.microsoft.com/office/powerpoint/2010/main" val="111545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63" presetClass="path" presetSubtype="0" accel="50000" decel="50000" fill="hold" grpId="1" nodeType="afterEffect">
                                  <p:stCondLst>
                                    <p:cond delay="0"/>
                                  </p:stCondLst>
                                  <p:childTnLst>
                                    <p:animMotion origin="layout" path="M 1.45833E-6 -7.40741E-7 L 0.48594 -7.40741E-7 " pathEditMode="relative" rAng="0" ptsTypes="AA">
                                      <p:cBhvr>
                                        <p:cTn id="10" dur="1000" fill="hold"/>
                                        <p:tgtEl>
                                          <p:spTgt spid="20"/>
                                        </p:tgtEl>
                                        <p:attrNameLst>
                                          <p:attrName>ppt_x</p:attrName>
                                          <p:attrName>ppt_y</p:attrName>
                                        </p:attrNameLst>
                                      </p:cBhvr>
                                      <p:rCtr x="24297" y="0"/>
                                    </p:animMotion>
                                  </p:childTnLst>
                                </p:cTn>
                              </p:par>
                            </p:childTnLst>
                          </p:cTn>
                        </p:par>
                        <p:par>
                          <p:cTn id="11" fill="hold">
                            <p:stCondLst>
                              <p:cond delay="1500"/>
                            </p:stCondLst>
                            <p:childTnLst>
                              <p:par>
                                <p:cTn id="12" presetID="10" presetClass="exit" presetSubtype="0" fill="hold" grpId="2" nodeType="after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2500"/>
                            </p:stCondLst>
                            <p:childTnLst>
                              <p:par>
                                <p:cTn id="20" presetID="63" presetClass="path" presetSubtype="0" accel="50000" decel="50000" fill="hold" grpId="1" nodeType="afterEffect">
                                  <p:stCondLst>
                                    <p:cond delay="0"/>
                                  </p:stCondLst>
                                  <p:childTnLst>
                                    <p:animMotion origin="layout" path="M 3.54167E-6 -1.11111E-6 L 0.48593 -1.11111E-6 " pathEditMode="relative" rAng="0" ptsTypes="AA">
                                      <p:cBhvr>
                                        <p:cTn id="21" dur="1000" fill="hold"/>
                                        <p:tgtEl>
                                          <p:spTgt spid="21"/>
                                        </p:tgtEl>
                                        <p:attrNameLst>
                                          <p:attrName>ppt_x</p:attrName>
                                          <p:attrName>ppt_y</p:attrName>
                                        </p:attrNameLst>
                                      </p:cBhvr>
                                      <p:rCtr x="24297" y="0"/>
                                    </p:animMotion>
                                  </p:childTnLst>
                                </p:cTn>
                              </p:par>
                            </p:childTnLst>
                          </p:cTn>
                        </p:par>
                        <p:par>
                          <p:cTn id="22" fill="hold">
                            <p:stCondLst>
                              <p:cond delay="3500"/>
                            </p:stCondLst>
                            <p:childTnLst>
                              <p:par>
                                <p:cTn id="23" presetID="10" presetClass="exit" presetSubtype="0" fill="hold" grpId="2" nodeType="after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500"/>
                            </p:stCondLst>
                            <p:childTnLst>
                              <p:par>
                                <p:cTn id="31" presetID="63" presetClass="path" presetSubtype="0" accel="50000" decel="50000" fill="hold" grpId="1" nodeType="afterEffect">
                                  <p:stCondLst>
                                    <p:cond delay="0"/>
                                  </p:stCondLst>
                                  <p:childTnLst>
                                    <p:animMotion origin="layout" path="M -2.5E-6 -1.48148E-6 L 0.48594 -1.48148E-6 " pathEditMode="relative" rAng="0" ptsTypes="AA">
                                      <p:cBhvr>
                                        <p:cTn id="32" dur="1000" fill="hold"/>
                                        <p:tgtEl>
                                          <p:spTgt spid="22"/>
                                        </p:tgtEl>
                                        <p:attrNameLst>
                                          <p:attrName>ppt_x</p:attrName>
                                          <p:attrName>ppt_y</p:attrName>
                                        </p:attrNameLst>
                                      </p:cBhvr>
                                      <p:rCtr x="24297" y="0"/>
                                    </p:animMotion>
                                  </p:childTnLst>
                                </p:cTn>
                              </p:par>
                            </p:childTnLst>
                          </p:cTn>
                        </p:par>
                        <p:par>
                          <p:cTn id="33" fill="hold">
                            <p:stCondLst>
                              <p:cond delay="5500"/>
                            </p:stCondLst>
                            <p:childTnLst>
                              <p:par>
                                <p:cTn id="34" presetID="10" presetClass="exit" presetSubtype="0" fill="hold" grpId="2" nodeType="after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500"/>
                            </p:stCondLst>
                            <p:childTnLst>
                              <p:par>
                                <p:cTn id="48" presetID="63" presetClass="path" presetSubtype="0" accel="50000" decel="50000" fill="hold" grpId="1" nodeType="afterEffect">
                                  <p:stCondLst>
                                    <p:cond delay="0"/>
                                  </p:stCondLst>
                                  <p:childTnLst>
                                    <p:animMotion origin="layout" path="M 3.125E-6 7.40741E-7 L 0.48593 7.40741E-7 " pathEditMode="relative" rAng="0" ptsTypes="AA">
                                      <p:cBhvr>
                                        <p:cTn id="49" dur="1000" fill="hold"/>
                                        <p:tgtEl>
                                          <p:spTgt spid="13"/>
                                        </p:tgtEl>
                                        <p:attrNameLst>
                                          <p:attrName>ppt_x</p:attrName>
                                          <p:attrName>ppt_y</p:attrName>
                                        </p:attrNameLst>
                                      </p:cBhvr>
                                      <p:rCtr x="24297" y="0"/>
                                    </p:animMotion>
                                  </p:childTnLst>
                                </p:cTn>
                              </p:par>
                            </p:childTnLst>
                          </p:cTn>
                        </p:par>
                        <p:par>
                          <p:cTn id="50" fill="hold">
                            <p:stCondLst>
                              <p:cond delay="1500"/>
                            </p:stCondLst>
                            <p:childTnLst>
                              <p:par>
                                <p:cTn id="51" presetID="10" presetClass="exit" presetSubtype="0" fill="hold" grpId="2" nodeType="after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2500"/>
                            </p:stCondLst>
                            <p:childTnLst>
                              <p:par>
                                <p:cTn id="59" presetID="63" presetClass="path" presetSubtype="0" accel="50000" decel="50000" fill="hold" grpId="1" nodeType="afterEffect">
                                  <p:stCondLst>
                                    <p:cond delay="0"/>
                                  </p:stCondLst>
                                  <p:childTnLst>
                                    <p:animMotion origin="layout" path="M -1.45833E-6 -3.33333E-6 L 0.48594 -3.33333E-6 " pathEditMode="relative" rAng="0" ptsTypes="AA">
                                      <p:cBhvr>
                                        <p:cTn id="60" dur="1000" fill="hold"/>
                                        <p:tgtEl>
                                          <p:spTgt spid="18"/>
                                        </p:tgtEl>
                                        <p:attrNameLst>
                                          <p:attrName>ppt_x</p:attrName>
                                          <p:attrName>ppt_y</p:attrName>
                                        </p:attrNameLst>
                                      </p:cBhvr>
                                      <p:rCtr x="24297" y="0"/>
                                    </p:animMotion>
                                  </p:childTnLst>
                                </p:cTn>
                              </p:par>
                            </p:childTnLst>
                          </p:cTn>
                        </p:par>
                        <p:par>
                          <p:cTn id="61" fill="hold">
                            <p:stCondLst>
                              <p:cond delay="3500"/>
                            </p:stCondLst>
                            <p:childTnLst>
                              <p:par>
                                <p:cTn id="62" presetID="10" presetClass="exit" presetSubtype="0" fill="hold" grpId="2"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4500"/>
                            </p:stCondLst>
                            <p:childTnLst>
                              <p:par>
                                <p:cTn id="70" presetID="63" presetClass="path" presetSubtype="0" accel="50000" decel="50000" fill="hold" grpId="1" nodeType="afterEffect">
                                  <p:stCondLst>
                                    <p:cond delay="0"/>
                                  </p:stCondLst>
                                  <p:childTnLst>
                                    <p:animMotion origin="layout" path="M 3.125E-6 -3.33333E-6 L 0.48593 -3.33333E-6 " pathEditMode="relative" rAng="0" ptsTypes="AA">
                                      <p:cBhvr>
                                        <p:cTn id="71" dur="1000" fill="hold"/>
                                        <p:tgtEl>
                                          <p:spTgt spid="19"/>
                                        </p:tgtEl>
                                        <p:attrNameLst>
                                          <p:attrName>ppt_x</p:attrName>
                                          <p:attrName>ppt_y</p:attrName>
                                        </p:attrNameLst>
                                      </p:cBhvr>
                                      <p:rCtr x="24297" y="0"/>
                                    </p:animMotion>
                                  </p:childTnLst>
                                </p:cTn>
                              </p:par>
                            </p:childTnLst>
                          </p:cTn>
                        </p:par>
                        <p:par>
                          <p:cTn id="72" fill="hold">
                            <p:stCondLst>
                              <p:cond delay="5500"/>
                            </p:stCondLst>
                            <p:childTnLst>
                              <p:par>
                                <p:cTn id="73" presetID="10" presetClass="exit" presetSubtype="0" fill="hold" grpId="2" nodeType="after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5">
            <a:extLst>
              <a:ext uri="{FF2B5EF4-FFF2-40B4-BE49-F238E27FC236}">
                <a16:creationId xmlns:a16="http://schemas.microsoft.com/office/drawing/2014/main" id="{E1B5C2C1-14E4-45F4-8DBB-BA85F213D57E}"/>
              </a:ext>
            </a:extLst>
          </p:cNvPr>
          <p:cNvGraphicFramePr>
            <a:graphicFrameLocks noGrp="1"/>
          </p:cNvGraphicFramePr>
          <p:nvPr/>
        </p:nvGraphicFramePr>
        <p:xfrm>
          <a:off x="834013" y="2257064"/>
          <a:ext cx="10440240" cy="1259859"/>
        </p:xfrm>
        <a:graphic>
          <a:graphicData uri="http://schemas.openxmlformats.org/drawingml/2006/table">
            <a:tbl>
              <a:tblPr firstRow="1" bandRow="1">
                <a:tableStyleId>{5C22544A-7EE6-4342-B048-85BDC9FD1C3A}</a:tableStyleId>
              </a:tblPr>
              <a:tblGrid>
                <a:gridCol w="1305030">
                  <a:extLst>
                    <a:ext uri="{9D8B030D-6E8A-4147-A177-3AD203B41FA5}">
                      <a16:colId xmlns:a16="http://schemas.microsoft.com/office/drawing/2014/main" val="2924130214"/>
                    </a:ext>
                  </a:extLst>
                </a:gridCol>
                <a:gridCol w="1305030">
                  <a:extLst>
                    <a:ext uri="{9D8B030D-6E8A-4147-A177-3AD203B41FA5}">
                      <a16:colId xmlns:a16="http://schemas.microsoft.com/office/drawing/2014/main" val="4246954697"/>
                    </a:ext>
                  </a:extLst>
                </a:gridCol>
                <a:gridCol w="1305030">
                  <a:extLst>
                    <a:ext uri="{9D8B030D-6E8A-4147-A177-3AD203B41FA5}">
                      <a16:colId xmlns:a16="http://schemas.microsoft.com/office/drawing/2014/main" val="2697899472"/>
                    </a:ext>
                  </a:extLst>
                </a:gridCol>
                <a:gridCol w="1305030">
                  <a:extLst>
                    <a:ext uri="{9D8B030D-6E8A-4147-A177-3AD203B41FA5}">
                      <a16:colId xmlns:a16="http://schemas.microsoft.com/office/drawing/2014/main" val="1188191777"/>
                    </a:ext>
                  </a:extLst>
                </a:gridCol>
                <a:gridCol w="1305030">
                  <a:extLst>
                    <a:ext uri="{9D8B030D-6E8A-4147-A177-3AD203B41FA5}">
                      <a16:colId xmlns:a16="http://schemas.microsoft.com/office/drawing/2014/main" val="351618363"/>
                    </a:ext>
                  </a:extLst>
                </a:gridCol>
                <a:gridCol w="1305030">
                  <a:extLst>
                    <a:ext uri="{9D8B030D-6E8A-4147-A177-3AD203B41FA5}">
                      <a16:colId xmlns:a16="http://schemas.microsoft.com/office/drawing/2014/main" val="2528695"/>
                    </a:ext>
                  </a:extLst>
                </a:gridCol>
                <a:gridCol w="1305030">
                  <a:extLst>
                    <a:ext uri="{9D8B030D-6E8A-4147-A177-3AD203B41FA5}">
                      <a16:colId xmlns:a16="http://schemas.microsoft.com/office/drawing/2014/main" val="2973031062"/>
                    </a:ext>
                  </a:extLst>
                </a:gridCol>
                <a:gridCol w="1305030">
                  <a:extLst>
                    <a:ext uri="{9D8B030D-6E8A-4147-A177-3AD203B41FA5}">
                      <a16:colId xmlns:a16="http://schemas.microsoft.com/office/drawing/2014/main" val="1896693445"/>
                    </a:ext>
                  </a:extLst>
                </a:gridCol>
              </a:tblGrid>
              <a:tr h="1259859">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extLst>
                  <a:ext uri="{0D108BD9-81ED-4DB2-BD59-A6C34878D82A}">
                    <a16:rowId xmlns:a16="http://schemas.microsoft.com/office/drawing/2014/main" val="3235181572"/>
                  </a:ext>
                </a:extLst>
              </a:tr>
            </a:tbl>
          </a:graphicData>
        </a:graphic>
      </p:graphicFrame>
      <p:sp>
        <p:nvSpPr>
          <p:cNvPr id="7" name="TextBox 6">
            <a:extLst>
              <a:ext uri="{FF2B5EF4-FFF2-40B4-BE49-F238E27FC236}">
                <a16:creationId xmlns:a16="http://schemas.microsoft.com/office/drawing/2014/main" id="{911A8957-3934-4060-A192-D0911ECA3CBA}"/>
              </a:ext>
            </a:extLst>
          </p:cNvPr>
          <p:cNvSpPr txBox="1"/>
          <p:nvPr/>
        </p:nvSpPr>
        <p:spPr>
          <a:xfrm>
            <a:off x="1086206" y="2073316"/>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0</a:t>
            </a:r>
          </a:p>
        </p:txBody>
      </p:sp>
      <p:sp>
        <p:nvSpPr>
          <p:cNvPr id="8" name="TextBox 7">
            <a:extLst>
              <a:ext uri="{FF2B5EF4-FFF2-40B4-BE49-F238E27FC236}">
                <a16:creationId xmlns:a16="http://schemas.microsoft.com/office/drawing/2014/main" id="{38CE247C-DD86-4412-A5A1-3A7A7188B6E9}"/>
              </a:ext>
            </a:extLst>
          </p:cNvPr>
          <p:cNvSpPr txBox="1"/>
          <p:nvPr/>
        </p:nvSpPr>
        <p:spPr>
          <a:xfrm>
            <a:off x="2393179" y="2081687"/>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79F3CFB7-109E-42B7-98EA-A5472557CA89}"/>
              </a:ext>
            </a:extLst>
          </p:cNvPr>
          <p:cNvSpPr txBox="1"/>
          <p:nvPr/>
        </p:nvSpPr>
        <p:spPr>
          <a:xfrm>
            <a:off x="3719566" y="2063268"/>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6F9A93C5-2A87-491D-98EC-7F1E76619408}"/>
              </a:ext>
            </a:extLst>
          </p:cNvPr>
          <p:cNvSpPr txBox="1"/>
          <p:nvPr/>
        </p:nvSpPr>
        <p:spPr>
          <a:xfrm>
            <a:off x="5045952" y="2071638"/>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816C5B59-87EB-468B-B990-455DD202A0A6}"/>
              </a:ext>
            </a:extLst>
          </p:cNvPr>
          <p:cNvSpPr txBox="1"/>
          <p:nvPr/>
        </p:nvSpPr>
        <p:spPr>
          <a:xfrm>
            <a:off x="6317071" y="2093792"/>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5AAF22B5-0195-41BA-8331-BF68411098E4}"/>
              </a:ext>
            </a:extLst>
          </p:cNvPr>
          <p:cNvSpPr txBox="1"/>
          <p:nvPr/>
        </p:nvSpPr>
        <p:spPr>
          <a:xfrm>
            <a:off x="7618339" y="2072019"/>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5</a:t>
            </a:r>
          </a:p>
        </p:txBody>
      </p:sp>
      <p:sp>
        <p:nvSpPr>
          <p:cNvPr id="13" name="TextBox 12">
            <a:extLst>
              <a:ext uri="{FF2B5EF4-FFF2-40B4-BE49-F238E27FC236}">
                <a16:creationId xmlns:a16="http://schemas.microsoft.com/office/drawing/2014/main" id="{1F29E167-EEEE-46A9-A8AE-2990F82EB242}"/>
              </a:ext>
            </a:extLst>
          </p:cNvPr>
          <p:cNvSpPr txBox="1"/>
          <p:nvPr/>
        </p:nvSpPr>
        <p:spPr>
          <a:xfrm>
            <a:off x="8923783" y="2080010"/>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6</a:t>
            </a:r>
          </a:p>
        </p:txBody>
      </p:sp>
      <p:sp>
        <p:nvSpPr>
          <p:cNvPr id="14" name="TextBox 13">
            <a:extLst>
              <a:ext uri="{FF2B5EF4-FFF2-40B4-BE49-F238E27FC236}">
                <a16:creationId xmlns:a16="http://schemas.microsoft.com/office/drawing/2014/main" id="{423CE52B-A952-4B2F-993D-E66AB23D98C2}"/>
              </a:ext>
            </a:extLst>
          </p:cNvPr>
          <p:cNvSpPr txBox="1"/>
          <p:nvPr/>
        </p:nvSpPr>
        <p:spPr>
          <a:xfrm>
            <a:off x="10224051" y="2100106"/>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7</a:t>
            </a:r>
          </a:p>
        </p:txBody>
      </p:sp>
      <p:sp>
        <p:nvSpPr>
          <p:cNvPr id="15" name="Oval 14">
            <a:extLst>
              <a:ext uri="{FF2B5EF4-FFF2-40B4-BE49-F238E27FC236}">
                <a16:creationId xmlns:a16="http://schemas.microsoft.com/office/drawing/2014/main" id="{B55E703B-F458-4CB5-AC54-E25C50E1A837}"/>
              </a:ext>
            </a:extLst>
          </p:cNvPr>
          <p:cNvSpPr/>
          <p:nvPr/>
        </p:nvSpPr>
        <p:spPr>
          <a:xfrm>
            <a:off x="6129496" y="2314477"/>
            <a:ext cx="1172173" cy="115220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5F70B4-A231-4346-9618-6317C0A04783}"/>
              </a:ext>
            </a:extLst>
          </p:cNvPr>
          <p:cNvSpPr txBox="1"/>
          <p:nvPr/>
        </p:nvSpPr>
        <p:spPr>
          <a:xfrm>
            <a:off x="4662434" y="4235761"/>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21F59E41-FB5F-4D53-886F-B906D8BABDE6}"/>
              </a:ext>
            </a:extLst>
          </p:cNvPr>
          <p:cNvSpPr txBox="1"/>
          <p:nvPr/>
        </p:nvSpPr>
        <p:spPr>
          <a:xfrm>
            <a:off x="8201831" y="3302945"/>
            <a:ext cx="783781"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EB3F212A-F662-441B-8066-93B89DF54289}"/>
              </a:ext>
            </a:extLst>
          </p:cNvPr>
          <p:cNvSpPr txBox="1"/>
          <p:nvPr/>
        </p:nvSpPr>
        <p:spPr>
          <a:xfrm>
            <a:off x="7027853" y="3294570"/>
            <a:ext cx="783781"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4094BC56-8444-4134-B58A-83C05BCB2226}"/>
              </a:ext>
            </a:extLst>
          </p:cNvPr>
          <p:cNvSpPr txBox="1"/>
          <p:nvPr/>
        </p:nvSpPr>
        <p:spPr>
          <a:xfrm>
            <a:off x="2158936" y="881570"/>
            <a:ext cx="2897064" cy="1200329"/>
          </a:xfrm>
          <a:prstGeom prst="rect">
            <a:avLst/>
          </a:prstGeom>
          <a:noFill/>
        </p:spPr>
        <p:txBody>
          <a:bodyPr wrap="square" rtlCol="0">
            <a:spAutoFit/>
          </a:bodyPr>
          <a:lstStyle/>
          <a:p>
            <a:r>
              <a:rPr lang="en-US" sz="7200">
                <a:latin typeface="Times New Roman" panose="02020603050405020304" pitchFamily="18" charset="0"/>
                <a:cs typeface="Times New Roman" panose="02020603050405020304" pitchFamily="18" charset="0"/>
              </a:rPr>
              <a:t>trái (0)</a:t>
            </a:r>
          </a:p>
        </p:txBody>
      </p:sp>
      <p:sp>
        <p:nvSpPr>
          <p:cNvPr id="21" name="TextBox 20">
            <a:extLst>
              <a:ext uri="{FF2B5EF4-FFF2-40B4-BE49-F238E27FC236}">
                <a16:creationId xmlns:a16="http://schemas.microsoft.com/office/drawing/2014/main" id="{F5DBCD09-D47B-4BEA-BB9D-4B350DDE0909}"/>
              </a:ext>
            </a:extLst>
          </p:cNvPr>
          <p:cNvSpPr txBox="1"/>
          <p:nvPr/>
        </p:nvSpPr>
        <p:spPr>
          <a:xfrm>
            <a:off x="7094860" y="880442"/>
            <a:ext cx="3136410" cy="1200329"/>
          </a:xfrm>
          <a:prstGeom prst="rect">
            <a:avLst/>
          </a:prstGeom>
          <a:noFill/>
        </p:spPr>
        <p:txBody>
          <a:bodyPr wrap="square" rtlCol="0">
            <a:spAutoFit/>
          </a:bodyPr>
          <a:lstStyle/>
          <a:p>
            <a:r>
              <a:rPr lang="en-US" sz="7200">
                <a:latin typeface="Times New Roman" panose="02020603050405020304" pitchFamily="18" charset="0"/>
                <a:cs typeface="Times New Roman" panose="02020603050405020304" pitchFamily="18" charset="0"/>
              </a:rPr>
              <a:t>phải (1)</a:t>
            </a:r>
          </a:p>
        </p:txBody>
      </p:sp>
      <p:sp>
        <p:nvSpPr>
          <p:cNvPr id="22" name="TextBox 21">
            <a:extLst>
              <a:ext uri="{FF2B5EF4-FFF2-40B4-BE49-F238E27FC236}">
                <a16:creationId xmlns:a16="http://schemas.microsoft.com/office/drawing/2014/main" id="{A6440A25-C629-4DA8-B201-9010FEA7C6C7}"/>
              </a:ext>
            </a:extLst>
          </p:cNvPr>
          <p:cNvSpPr txBox="1"/>
          <p:nvPr/>
        </p:nvSpPr>
        <p:spPr>
          <a:xfrm>
            <a:off x="6385635" y="3294570"/>
            <a:ext cx="783781"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0</a:t>
            </a:r>
          </a:p>
        </p:txBody>
      </p:sp>
    </p:spTree>
    <p:extLst>
      <p:ext uri="{BB962C8B-B14F-4D97-AF65-F5344CB8AC3E}">
        <p14:creationId xmlns:p14="http://schemas.microsoft.com/office/powerpoint/2010/main" val="7679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8"/>
                                        </p:tgtEl>
                                        <p:attrNameLst>
                                          <p:attrName>style.color</p:attrName>
                                        </p:attrNameLst>
                                      </p:cBhvr>
                                      <p:to>
                                        <a:srgbClr val="FF0000"/>
                                      </p:to>
                                    </p:animClr>
                                  </p:childTnLst>
                                </p:cTn>
                              </p:par>
                              <p:par>
                                <p:cTn id="9" presetID="3" presetClass="emph" presetSubtype="2" fill="hold" grpId="0" nodeType="withEffect">
                                  <p:stCondLst>
                                    <p:cond delay="0"/>
                                  </p:stCondLst>
                                  <p:childTnLst>
                                    <p:animClr clrSpc="rgb" dir="cw">
                                      <p:cBhvr override="childStyle">
                                        <p:cTn id="10" dur="500" fill="hold"/>
                                        <p:tgtEl>
                                          <p:spTgt spid="9"/>
                                        </p:tgtEl>
                                        <p:attrNameLst>
                                          <p:attrName>style.color</p:attrName>
                                        </p:attrNameLst>
                                      </p:cBhvr>
                                      <p:to>
                                        <a:srgbClr val="FF0000"/>
                                      </p:to>
                                    </p:animClr>
                                  </p:childTnLst>
                                </p:cTn>
                              </p:par>
                              <p:par>
                                <p:cTn id="11" presetID="3" presetClass="emph" presetSubtype="2" fill="hold" grpId="0" nodeType="withEffect">
                                  <p:stCondLst>
                                    <p:cond delay="0"/>
                                  </p:stCondLst>
                                  <p:childTnLst>
                                    <p:animClr clrSpc="rgb" dir="cw">
                                      <p:cBhvr override="childStyle">
                                        <p:cTn id="12" dur="500" fill="hold"/>
                                        <p:tgtEl>
                                          <p:spTgt spid="10"/>
                                        </p:tgtEl>
                                        <p:attrNameLst>
                                          <p:attrName>style.color</p:attrName>
                                        </p:attrNameLst>
                                      </p:cBhvr>
                                      <p:to>
                                        <a:srgbClr val="FF000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11"/>
                                        </p:tgtEl>
                                        <p:attrNameLst>
                                          <p:attrName>style.color</p:attrName>
                                        </p:attrNameLst>
                                      </p:cBhvr>
                                      <p:to>
                                        <a:srgbClr val="0033CC"/>
                                      </p:to>
                                    </p:animClr>
                                  </p:childTnLst>
                                </p:cTn>
                              </p:par>
                              <p:par>
                                <p:cTn id="17" presetID="3" presetClass="emph" presetSubtype="2" fill="hold" grpId="0" nodeType="withEffect">
                                  <p:stCondLst>
                                    <p:cond delay="0"/>
                                  </p:stCondLst>
                                  <p:childTnLst>
                                    <p:animClr clrSpc="rgb" dir="cw">
                                      <p:cBhvr override="childStyle">
                                        <p:cTn id="18" dur="500" fill="hold"/>
                                        <p:tgtEl>
                                          <p:spTgt spid="12"/>
                                        </p:tgtEl>
                                        <p:attrNameLst>
                                          <p:attrName>style.color</p:attrName>
                                        </p:attrNameLst>
                                      </p:cBhvr>
                                      <p:to>
                                        <a:srgbClr val="0033CC"/>
                                      </p:to>
                                    </p:animClr>
                                  </p:childTnLst>
                                </p:cTn>
                              </p:par>
                              <p:par>
                                <p:cTn id="19" presetID="3" presetClass="emph" presetSubtype="2" fill="hold" grpId="0" nodeType="withEffect">
                                  <p:stCondLst>
                                    <p:cond delay="0"/>
                                  </p:stCondLst>
                                  <p:childTnLst>
                                    <p:animClr clrSpc="rgb" dir="cw">
                                      <p:cBhvr override="childStyle">
                                        <p:cTn id="20" dur="500" fill="hold"/>
                                        <p:tgtEl>
                                          <p:spTgt spid="13"/>
                                        </p:tgtEl>
                                        <p:attrNameLst>
                                          <p:attrName>style.color</p:attrName>
                                        </p:attrNameLst>
                                      </p:cBhvr>
                                      <p:to>
                                        <a:srgbClr val="0033CC"/>
                                      </p:to>
                                    </p:animClr>
                                  </p:childTnLst>
                                </p:cTn>
                              </p:par>
                              <p:par>
                                <p:cTn id="21" presetID="3" presetClass="emph" presetSubtype="2" fill="hold" grpId="0" nodeType="withEffect">
                                  <p:stCondLst>
                                    <p:cond delay="0"/>
                                  </p:stCondLst>
                                  <p:childTnLst>
                                    <p:animClr clrSpc="rgb" dir="cw">
                                      <p:cBhvr override="childStyle">
                                        <p:cTn id="22" dur="500" fill="hold"/>
                                        <p:tgtEl>
                                          <p:spTgt spid="14"/>
                                        </p:tgtEl>
                                        <p:attrNameLst>
                                          <p:attrName>style.color</p:attrName>
                                        </p:attrNameLst>
                                      </p:cBhvr>
                                      <p:to>
                                        <a:srgbClr val="0033CC"/>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grpId="1" nodeType="clickEffect">
                                  <p:stCondLst>
                                    <p:cond delay="0"/>
                                  </p:stCondLst>
                                  <p:childTnLst>
                                    <p:animMotion origin="layout" path="M 2.29167E-6 -4.81481E-6 L -0.21198 0.13079 " pathEditMode="relative" rAng="0" ptsTypes="AA">
                                      <p:cBhvr>
                                        <p:cTn id="41" dur="500" fill="hold"/>
                                        <p:tgtEl>
                                          <p:spTgt spid="18"/>
                                        </p:tgtEl>
                                        <p:attrNameLst>
                                          <p:attrName>ppt_x</p:attrName>
                                          <p:attrName>ppt_y</p:attrName>
                                        </p:attrNameLst>
                                      </p:cBhvr>
                                      <p:rCtr x="-10599" y="6528"/>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grpId="1" nodeType="clickEffect">
                                  <p:stCondLst>
                                    <p:cond delay="0"/>
                                  </p:stCondLst>
                                  <p:childTnLst>
                                    <p:animClr clrSpc="rgb" dir="cw">
                                      <p:cBhvr override="childStyle">
                                        <p:cTn id="59" dur="500" fill="hold"/>
                                        <p:tgtEl>
                                          <p:spTgt spid="13"/>
                                        </p:tgtEl>
                                        <p:attrNameLst>
                                          <p:attrName>style.color</p:attrName>
                                        </p:attrNameLst>
                                      </p:cBhvr>
                                      <p:to>
                                        <a:srgbClr val="FF0000"/>
                                      </p:to>
                                    </p:animClr>
                                  </p:childTnLst>
                                </p:cTn>
                              </p:par>
                              <p:par>
                                <p:cTn id="60" presetID="3" presetClass="emph" presetSubtype="2" fill="hold" grpId="1" nodeType="withEffect">
                                  <p:stCondLst>
                                    <p:cond delay="0"/>
                                  </p:stCondLst>
                                  <p:childTnLst>
                                    <p:animClr clrSpc="rgb" dir="cw">
                                      <p:cBhvr override="childStyle">
                                        <p:cTn id="61" dur="500" fill="hold"/>
                                        <p:tgtEl>
                                          <p:spTgt spid="14"/>
                                        </p:tgtEl>
                                        <p:attrNameLst>
                                          <p:attrName>style.color</p:attrName>
                                        </p:attrNameLst>
                                      </p:cBhvr>
                                      <p:to>
                                        <a:srgbClr val="FF0000"/>
                                      </p:to>
                                    </p:animClr>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path" presetSubtype="0" accel="50000" decel="50000" fill="hold" grpId="1" nodeType="clickEffect">
                                  <p:stCondLst>
                                    <p:cond delay="0"/>
                                  </p:stCondLst>
                                  <p:childTnLst>
                                    <p:animMotion origin="layout" path="M 0.00026 0.00138 L -0.05221 0.12615 " pathEditMode="relative" rAng="0" ptsTypes="AA">
                                      <p:cBhvr>
                                        <p:cTn id="70" dur="500" fill="hold"/>
                                        <p:tgtEl>
                                          <p:spTgt spid="19"/>
                                        </p:tgtEl>
                                        <p:attrNameLst>
                                          <p:attrName>ppt_x</p:attrName>
                                          <p:attrName>ppt_y</p:attrName>
                                        </p:attrNameLst>
                                      </p:cBhvr>
                                      <p:rCtr x="-2630" y="6227"/>
                                    </p:animMotion>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2" nodeType="click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1" nodeType="clickEffect">
                                  <p:stCondLst>
                                    <p:cond delay="0"/>
                                  </p:stCondLst>
                                  <p:childTnLst>
                                    <p:animClr clrSpc="rgb" dir="cw">
                                      <p:cBhvr override="childStyle">
                                        <p:cTn id="82" dur="500" fill="hold"/>
                                        <p:tgtEl>
                                          <p:spTgt spid="12"/>
                                        </p:tgtEl>
                                        <p:attrNameLst>
                                          <p:attrName>style.color</p:attrName>
                                        </p:attrNameLst>
                                      </p:cBhvr>
                                      <p:to>
                                        <a:srgbClr val="FF0000"/>
                                      </p:to>
                                    </p:animClr>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path" presetSubtype="0" accel="50000" decel="50000" fill="hold" grpId="1" nodeType="clickEffect">
                                  <p:stCondLst>
                                    <p:cond delay="0"/>
                                  </p:stCondLst>
                                  <p:childTnLst>
                                    <p:animMotion origin="layout" path="M 6.25E-7 4.07407E-6 L 0.06901 0.12777 " pathEditMode="relative" rAng="0" ptsTypes="AA">
                                      <p:cBhvr>
                                        <p:cTn id="91" dur="500" fill="hold"/>
                                        <p:tgtEl>
                                          <p:spTgt spid="22"/>
                                        </p:tgtEl>
                                        <p:attrNameLst>
                                          <p:attrName>ppt_x</p:attrName>
                                          <p:attrName>ppt_y</p:attrName>
                                        </p:attrNameLst>
                                      </p:cBhvr>
                                      <p:rCtr x="3451" y="6389"/>
                                    </p:animMotion>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2" nodeType="click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49" presetClass="path" presetSubtype="0" accel="50000" decel="50000" fill="hold" grpId="1" nodeType="clickEffect">
                                  <p:stCondLst>
                                    <p:cond delay="0"/>
                                  </p:stCondLst>
                                  <p:childTnLst>
                                    <p:animMotion origin="layout" path="M 2.08333E-7 4.07407E-6 L -0.21276 0.31157 " pathEditMode="relative" rAng="0" ptsTypes="AA">
                                      <p:cBhvr>
                                        <p:cTn id="105" dur="500" fill="hold"/>
                                        <p:tgtEl>
                                          <p:spTgt spid="11"/>
                                        </p:tgtEl>
                                        <p:attrNameLst>
                                          <p:attrName>ppt_x</p:attrName>
                                          <p:attrName>ppt_y</p:attrName>
                                        </p:attrNameLst>
                                      </p:cBhvr>
                                      <p:rCtr x="-10638" y="15579"/>
                                    </p:animMotion>
                                  </p:childTnLst>
                                  <p:subTnLst>
                                    <p:animClr clrSpc="rgb" dir="cw">
                                      <p:cBhvr override="childStyle">
                                        <p:cTn dur="1" fill="hold" display="0" masterRel="nextClick" afterEffect="1"/>
                                        <p:tgtEl>
                                          <p:spTgt spid="11"/>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2" grpId="2"/>
      <p:bldP spid="13" grpId="0"/>
      <p:bldP spid="13" grpId="1"/>
      <p:bldP spid="13" grpId="2"/>
      <p:bldP spid="14" grpId="0"/>
      <p:bldP spid="14" grpId="1"/>
      <p:bldP spid="14" grpId="2"/>
      <p:bldP spid="17" grpId="0"/>
      <p:bldP spid="18" grpId="0"/>
      <p:bldP spid="18" grpId="1"/>
      <p:bldP spid="19" grpId="0"/>
      <p:bldP spid="19" grpId="1"/>
      <p:bldP spid="20" grpId="0"/>
      <p:bldP spid="21" grpId="0"/>
      <p:bldP spid="22" grpId="0"/>
      <p:bldP spid="2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1. BIỂU DIỄN THÔNG TIN TRONG MÁY TÍNH</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7556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206094A6-719C-407F-B6A8-3C5526971F09}"/>
              </a:ext>
            </a:extLst>
          </p:cNvPr>
          <p:cNvSpPr/>
          <p:nvPr/>
        </p:nvSpPr>
        <p:spPr>
          <a:xfrm>
            <a:off x="2677886" y="2687216"/>
            <a:ext cx="6456784" cy="1035698"/>
          </a:xfrm>
          <a:prstGeom prst="rect">
            <a:avLst/>
          </a:prstGeom>
          <a:solidFill>
            <a:srgbClr val="00CC66"/>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BIỂU DIỄN SỐ</a:t>
            </a:r>
          </a:p>
        </p:txBody>
      </p:sp>
    </p:spTree>
    <p:extLst>
      <p:ext uri="{BB962C8B-B14F-4D97-AF65-F5344CB8AC3E}">
        <p14:creationId xmlns:p14="http://schemas.microsoft.com/office/powerpoint/2010/main" val="28541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2" name="Table 5">
            <a:extLst>
              <a:ext uri="{FF2B5EF4-FFF2-40B4-BE49-F238E27FC236}">
                <a16:creationId xmlns:a16="http://schemas.microsoft.com/office/drawing/2014/main" id="{E1B5C2C1-14E4-45F4-8DBB-BA85F213D57E}"/>
              </a:ext>
            </a:extLst>
          </p:cNvPr>
          <p:cNvGraphicFramePr>
            <a:graphicFrameLocks noGrp="1"/>
          </p:cNvGraphicFramePr>
          <p:nvPr>
            <p:extLst>
              <p:ext uri="{D42A27DB-BD31-4B8C-83A1-F6EECF244321}">
                <p14:modId xmlns:p14="http://schemas.microsoft.com/office/powerpoint/2010/main" val="2213146982"/>
              </p:ext>
            </p:extLst>
          </p:nvPr>
        </p:nvGraphicFramePr>
        <p:xfrm>
          <a:off x="834013" y="2628849"/>
          <a:ext cx="10440240" cy="1259859"/>
        </p:xfrm>
        <a:graphic>
          <a:graphicData uri="http://schemas.openxmlformats.org/drawingml/2006/table">
            <a:tbl>
              <a:tblPr firstRow="1" bandRow="1">
                <a:tableStyleId>{5C22544A-7EE6-4342-B048-85BDC9FD1C3A}</a:tableStyleId>
              </a:tblPr>
              <a:tblGrid>
                <a:gridCol w="1305030">
                  <a:extLst>
                    <a:ext uri="{9D8B030D-6E8A-4147-A177-3AD203B41FA5}">
                      <a16:colId xmlns:a16="http://schemas.microsoft.com/office/drawing/2014/main" val="2924130214"/>
                    </a:ext>
                  </a:extLst>
                </a:gridCol>
                <a:gridCol w="1305030">
                  <a:extLst>
                    <a:ext uri="{9D8B030D-6E8A-4147-A177-3AD203B41FA5}">
                      <a16:colId xmlns:a16="http://schemas.microsoft.com/office/drawing/2014/main" val="4246954697"/>
                    </a:ext>
                  </a:extLst>
                </a:gridCol>
                <a:gridCol w="1305030">
                  <a:extLst>
                    <a:ext uri="{9D8B030D-6E8A-4147-A177-3AD203B41FA5}">
                      <a16:colId xmlns:a16="http://schemas.microsoft.com/office/drawing/2014/main" val="2697899472"/>
                    </a:ext>
                  </a:extLst>
                </a:gridCol>
                <a:gridCol w="1305030">
                  <a:extLst>
                    <a:ext uri="{9D8B030D-6E8A-4147-A177-3AD203B41FA5}">
                      <a16:colId xmlns:a16="http://schemas.microsoft.com/office/drawing/2014/main" val="1188191777"/>
                    </a:ext>
                  </a:extLst>
                </a:gridCol>
                <a:gridCol w="1305030">
                  <a:extLst>
                    <a:ext uri="{9D8B030D-6E8A-4147-A177-3AD203B41FA5}">
                      <a16:colId xmlns:a16="http://schemas.microsoft.com/office/drawing/2014/main" val="351618363"/>
                    </a:ext>
                  </a:extLst>
                </a:gridCol>
                <a:gridCol w="1305030">
                  <a:extLst>
                    <a:ext uri="{9D8B030D-6E8A-4147-A177-3AD203B41FA5}">
                      <a16:colId xmlns:a16="http://schemas.microsoft.com/office/drawing/2014/main" val="2528695"/>
                    </a:ext>
                  </a:extLst>
                </a:gridCol>
                <a:gridCol w="1305030">
                  <a:extLst>
                    <a:ext uri="{9D8B030D-6E8A-4147-A177-3AD203B41FA5}">
                      <a16:colId xmlns:a16="http://schemas.microsoft.com/office/drawing/2014/main" val="2973031062"/>
                    </a:ext>
                  </a:extLst>
                </a:gridCol>
                <a:gridCol w="1305030">
                  <a:extLst>
                    <a:ext uri="{9D8B030D-6E8A-4147-A177-3AD203B41FA5}">
                      <a16:colId xmlns:a16="http://schemas.microsoft.com/office/drawing/2014/main" val="1896693445"/>
                    </a:ext>
                  </a:extLst>
                </a:gridCol>
              </a:tblGrid>
              <a:tr h="1259859">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tc>
                  <a:txBody>
                    <a:bodyPr/>
                    <a:lstStyle/>
                    <a:p>
                      <a:endParaRPr lang="en-US"/>
                    </a:p>
                  </a:txBody>
                  <a:tcPr>
                    <a:solidFill>
                      <a:schemeClr val="accent3"/>
                    </a:solidFill>
                  </a:tcPr>
                </a:tc>
                <a:extLst>
                  <a:ext uri="{0D108BD9-81ED-4DB2-BD59-A6C34878D82A}">
                    <a16:rowId xmlns:a16="http://schemas.microsoft.com/office/drawing/2014/main" val="3235181572"/>
                  </a:ext>
                </a:extLst>
              </a:tr>
            </a:tbl>
          </a:graphicData>
        </a:graphic>
      </p:graphicFrame>
      <p:sp>
        <p:nvSpPr>
          <p:cNvPr id="7" name="TextBox 6">
            <a:extLst>
              <a:ext uri="{FF2B5EF4-FFF2-40B4-BE49-F238E27FC236}">
                <a16:creationId xmlns:a16="http://schemas.microsoft.com/office/drawing/2014/main" id="{911A8957-3934-4060-A192-D0911ECA3CBA}"/>
              </a:ext>
            </a:extLst>
          </p:cNvPr>
          <p:cNvSpPr txBox="1"/>
          <p:nvPr/>
        </p:nvSpPr>
        <p:spPr>
          <a:xfrm>
            <a:off x="1086206" y="2445101"/>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0</a:t>
            </a:r>
          </a:p>
        </p:txBody>
      </p:sp>
      <p:sp>
        <p:nvSpPr>
          <p:cNvPr id="8" name="TextBox 7">
            <a:extLst>
              <a:ext uri="{FF2B5EF4-FFF2-40B4-BE49-F238E27FC236}">
                <a16:creationId xmlns:a16="http://schemas.microsoft.com/office/drawing/2014/main" id="{38CE247C-DD86-4412-A5A1-3A7A7188B6E9}"/>
              </a:ext>
            </a:extLst>
          </p:cNvPr>
          <p:cNvSpPr txBox="1"/>
          <p:nvPr/>
        </p:nvSpPr>
        <p:spPr>
          <a:xfrm>
            <a:off x="2393179" y="2453472"/>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79F3CFB7-109E-42B7-98EA-A5472557CA89}"/>
              </a:ext>
            </a:extLst>
          </p:cNvPr>
          <p:cNvSpPr txBox="1"/>
          <p:nvPr/>
        </p:nvSpPr>
        <p:spPr>
          <a:xfrm>
            <a:off x="3719566" y="2435053"/>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6F9A93C5-2A87-491D-98EC-7F1E76619408}"/>
              </a:ext>
            </a:extLst>
          </p:cNvPr>
          <p:cNvSpPr txBox="1"/>
          <p:nvPr/>
        </p:nvSpPr>
        <p:spPr>
          <a:xfrm>
            <a:off x="5045952" y="2443423"/>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816C5B59-87EB-468B-B990-455DD202A0A6}"/>
              </a:ext>
            </a:extLst>
          </p:cNvPr>
          <p:cNvSpPr txBox="1"/>
          <p:nvPr/>
        </p:nvSpPr>
        <p:spPr>
          <a:xfrm>
            <a:off x="6317071" y="2465577"/>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5AAF22B5-0195-41BA-8331-BF68411098E4}"/>
              </a:ext>
            </a:extLst>
          </p:cNvPr>
          <p:cNvSpPr txBox="1"/>
          <p:nvPr/>
        </p:nvSpPr>
        <p:spPr>
          <a:xfrm>
            <a:off x="7618339" y="2443804"/>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5</a:t>
            </a:r>
          </a:p>
        </p:txBody>
      </p:sp>
      <p:sp>
        <p:nvSpPr>
          <p:cNvPr id="13" name="TextBox 12">
            <a:extLst>
              <a:ext uri="{FF2B5EF4-FFF2-40B4-BE49-F238E27FC236}">
                <a16:creationId xmlns:a16="http://schemas.microsoft.com/office/drawing/2014/main" id="{1F29E167-EEEE-46A9-A8AE-2990F82EB242}"/>
              </a:ext>
            </a:extLst>
          </p:cNvPr>
          <p:cNvSpPr txBox="1"/>
          <p:nvPr/>
        </p:nvSpPr>
        <p:spPr>
          <a:xfrm>
            <a:off x="8923783" y="2451795"/>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6</a:t>
            </a:r>
          </a:p>
        </p:txBody>
      </p:sp>
      <p:sp>
        <p:nvSpPr>
          <p:cNvPr id="14" name="TextBox 13">
            <a:extLst>
              <a:ext uri="{FF2B5EF4-FFF2-40B4-BE49-F238E27FC236}">
                <a16:creationId xmlns:a16="http://schemas.microsoft.com/office/drawing/2014/main" id="{423CE52B-A952-4B2F-993D-E66AB23D98C2}"/>
              </a:ext>
            </a:extLst>
          </p:cNvPr>
          <p:cNvSpPr txBox="1"/>
          <p:nvPr/>
        </p:nvSpPr>
        <p:spPr>
          <a:xfrm>
            <a:off x="10224051" y="2471891"/>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7</a:t>
            </a:r>
          </a:p>
        </p:txBody>
      </p:sp>
      <p:sp>
        <p:nvSpPr>
          <p:cNvPr id="15" name="Oval 14">
            <a:extLst>
              <a:ext uri="{FF2B5EF4-FFF2-40B4-BE49-F238E27FC236}">
                <a16:creationId xmlns:a16="http://schemas.microsoft.com/office/drawing/2014/main" id="{B55E703B-F458-4CB5-AC54-E25C50E1A837}"/>
              </a:ext>
            </a:extLst>
          </p:cNvPr>
          <p:cNvSpPr/>
          <p:nvPr/>
        </p:nvSpPr>
        <p:spPr>
          <a:xfrm>
            <a:off x="4813158" y="2676214"/>
            <a:ext cx="1172173" cy="115220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5F70B4-A231-4346-9618-6317C0A04783}"/>
              </a:ext>
            </a:extLst>
          </p:cNvPr>
          <p:cNvSpPr txBox="1"/>
          <p:nvPr/>
        </p:nvSpPr>
        <p:spPr>
          <a:xfrm>
            <a:off x="4662434" y="4607546"/>
            <a:ext cx="773724"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21F59E41-FB5F-4D53-886F-B906D8BABDE6}"/>
              </a:ext>
            </a:extLst>
          </p:cNvPr>
          <p:cNvSpPr txBox="1"/>
          <p:nvPr/>
        </p:nvSpPr>
        <p:spPr>
          <a:xfrm>
            <a:off x="3016881" y="3644586"/>
            <a:ext cx="783781"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0</a:t>
            </a:r>
          </a:p>
        </p:txBody>
      </p:sp>
      <p:sp>
        <p:nvSpPr>
          <p:cNvPr id="19" name="TextBox 18">
            <a:extLst>
              <a:ext uri="{FF2B5EF4-FFF2-40B4-BE49-F238E27FC236}">
                <a16:creationId xmlns:a16="http://schemas.microsoft.com/office/drawing/2014/main" id="{EB3F212A-F662-441B-8066-93B89DF54289}"/>
              </a:ext>
            </a:extLst>
          </p:cNvPr>
          <p:cNvSpPr txBox="1"/>
          <p:nvPr/>
        </p:nvSpPr>
        <p:spPr>
          <a:xfrm>
            <a:off x="4376339" y="3666355"/>
            <a:ext cx="783781"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4094BC56-8444-4134-B58A-83C05BCB2226}"/>
              </a:ext>
            </a:extLst>
          </p:cNvPr>
          <p:cNvSpPr txBox="1"/>
          <p:nvPr/>
        </p:nvSpPr>
        <p:spPr>
          <a:xfrm>
            <a:off x="2158936" y="1253355"/>
            <a:ext cx="2897064" cy="1200329"/>
          </a:xfrm>
          <a:prstGeom prst="rect">
            <a:avLst/>
          </a:prstGeom>
          <a:noFill/>
        </p:spPr>
        <p:txBody>
          <a:bodyPr wrap="square" rtlCol="0">
            <a:spAutoFit/>
          </a:bodyPr>
          <a:lstStyle/>
          <a:p>
            <a:r>
              <a:rPr lang="en-US" sz="7200">
                <a:latin typeface="Times New Roman" panose="02020603050405020304" pitchFamily="18" charset="0"/>
                <a:cs typeface="Times New Roman" panose="02020603050405020304" pitchFamily="18" charset="0"/>
              </a:rPr>
              <a:t>trái (0)</a:t>
            </a:r>
          </a:p>
        </p:txBody>
      </p:sp>
      <p:sp>
        <p:nvSpPr>
          <p:cNvPr id="21" name="TextBox 20">
            <a:extLst>
              <a:ext uri="{FF2B5EF4-FFF2-40B4-BE49-F238E27FC236}">
                <a16:creationId xmlns:a16="http://schemas.microsoft.com/office/drawing/2014/main" id="{F5DBCD09-D47B-4BEA-BB9D-4B350DDE0909}"/>
              </a:ext>
            </a:extLst>
          </p:cNvPr>
          <p:cNvSpPr txBox="1"/>
          <p:nvPr/>
        </p:nvSpPr>
        <p:spPr>
          <a:xfrm>
            <a:off x="7094860" y="1252227"/>
            <a:ext cx="3136410" cy="1200329"/>
          </a:xfrm>
          <a:prstGeom prst="rect">
            <a:avLst/>
          </a:prstGeom>
          <a:noFill/>
        </p:spPr>
        <p:txBody>
          <a:bodyPr wrap="square" rtlCol="0">
            <a:spAutoFit/>
          </a:bodyPr>
          <a:lstStyle/>
          <a:p>
            <a:r>
              <a:rPr lang="en-US" sz="7200">
                <a:latin typeface="Times New Roman" panose="02020603050405020304" pitchFamily="18" charset="0"/>
                <a:cs typeface="Times New Roman" panose="02020603050405020304" pitchFamily="18" charset="0"/>
              </a:rPr>
              <a:t>phải (1)</a:t>
            </a:r>
          </a:p>
        </p:txBody>
      </p:sp>
      <p:sp>
        <p:nvSpPr>
          <p:cNvPr id="22" name="TextBox 21">
            <a:extLst>
              <a:ext uri="{FF2B5EF4-FFF2-40B4-BE49-F238E27FC236}">
                <a16:creationId xmlns:a16="http://schemas.microsoft.com/office/drawing/2014/main" id="{A6440A25-C629-4DA8-B201-9010FEA7C6C7}"/>
              </a:ext>
            </a:extLst>
          </p:cNvPr>
          <p:cNvSpPr txBox="1"/>
          <p:nvPr/>
        </p:nvSpPr>
        <p:spPr>
          <a:xfrm>
            <a:off x="4989006" y="3666355"/>
            <a:ext cx="783781" cy="1569660"/>
          </a:xfrm>
          <a:prstGeom prst="rect">
            <a:avLst/>
          </a:prstGeom>
          <a:noFill/>
        </p:spPr>
        <p:txBody>
          <a:bodyPr wrap="square" rtlCol="0">
            <a:spAutoFit/>
          </a:bodyPr>
          <a:lstStyle/>
          <a:p>
            <a:r>
              <a:rPr lang="en-US" sz="9600">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96DE3580-0483-4A14-9B54-92AD2A35435F}"/>
              </a:ext>
            </a:extLst>
          </p:cNvPr>
          <p:cNvSpPr txBox="1"/>
          <p:nvPr/>
        </p:nvSpPr>
        <p:spPr>
          <a:xfrm>
            <a:off x="828864" y="614920"/>
            <a:ext cx="838045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Ví dụ 1: Biểu diễn số 3 thành kí hiệu 0 và 1</a:t>
            </a:r>
          </a:p>
        </p:txBody>
      </p:sp>
    </p:spTree>
    <p:extLst>
      <p:ext uri="{BB962C8B-B14F-4D97-AF65-F5344CB8AC3E}">
        <p14:creationId xmlns:p14="http://schemas.microsoft.com/office/powerpoint/2010/main" val="321000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7"/>
                                        </p:tgtEl>
                                        <p:attrNameLst>
                                          <p:attrName>style.color</p:attrName>
                                        </p:attrNameLst>
                                      </p:cBhvr>
                                      <p:to>
                                        <a:srgbClr val="0033CC"/>
                                      </p:to>
                                    </p:animClr>
                                  </p:childTnLst>
                                </p:cTn>
                              </p:par>
                              <p:par>
                                <p:cTn id="7" presetID="3" presetClass="emph" presetSubtype="2" fill="hold" grpId="0" nodeType="withEffect">
                                  <p:stCondLst>
                                    <p:cond delay="0"/>
                                  </p:stCondLst>
                                  <p:childTnLst>
                                    <p:animClr clrSpc="rgb" dir="cw">
                                      <p:cBhvr override="childStyle">
                                        <p:cTn id="8" dur="500" fill="hold"/>
                                        <p:tgtEl>
                                          <p:spTgt spid="8"/>
                                        </p:tgtEl>
                                        <p:attrNameLst>
                                          <p:attrName>style.color</p:attrName>
                                        </p:attrNameLst>
                                      </p:cBhvr>
                                      <p:to>
                                        <a:srgbClr val="0033CC"/>
                                      </p:to>
                                    </p:animClr>
                                  </p:childTnLst>
                                </p:cTn>
                              </p:par>
                              <p:par>
                                <p:cTn id="9" presetID="3" presetClass="emph" presetSubtype="2" fill="hold" grpId="0" nodeType="withEffect">
                                  <p:stCondLst>
                                    <p:cond delay="0"/>
                                  </p:stCondLst>
                                  <p:childTnLst>
                                    <p:animClr clrSpc="rgb" dir="cw">
                                      <p:cBhvr override="childStyle">
                                        <p:cTn id="10" dur="500" fill="hold"/>
                                        <p:tgtEl>
                                          <p:spTgt spid="9"/>
                                        </p:tgtEl>
                                        <p:attrNameLst>
                                          <p:attrName>style.color</p:attrName>
                                        </p:attrNameLst>
                                      </p:cBhvr>
                                      <p:to>
                                        <a:srgbClr val="0033CC"/>
                                      </p:to>
                                    </p:animClr>
                                  </p:childTnLst>
                                </p:cTn>
                              </p:par>
                              <p:par>
                                <p:cTn id="11" presetID="3" presetClass="emph" presetSubtype="2" fill="hold" grpId="0" nodeType="withEffect">
                                  <p:stCondLst>
                                    <p:cond delay="0"/>
                                  </p:stCondLst>
                                  <p:childTnLst>
                                    <p:animClr clrSpc="rgb" dir="cw">
                                      <p:cBhvr override="childStyle">
                                        <p:cTn id="12" dur="500" fill="hold"/>
                                        <p:tgtEl>
                                          <p:spTgt spid="10"/>
                                        </p:tgtEl>
                                        <p:attrNameLst>
                                          <p:attrName>style.color</p:attrName>
                                        </p:attrNameLst>
                                      </p:cBhvr>
                                      <p:to>
                                        <a:srgbClr val="0033CC"/>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11"/>
                                        </p:tgtEl>
                                        <p:attrNameLst>
                                          <p:attrName>style.color</p:attrName>
                                        </p:attrNameLst>
                                      </p:cBhvr>
                                      <p:to>
                                        <a:srgbClr val="FF0000"/>
                                      </p:to>
                                    </p:animClr>
                                  </p:childTnLst>
                                </p:cTn>
                              </p:par>
                              <p:par>
                                <p:cTn id="17" presetID="3" presetClass="emph" presetSubtype="2" fill="hold" grpId="0" nodeType="withEffect">
                                  <p:stCondLst>
                                    <p:cond delay="0"/>
                                  </p:stCondLst>
                                  <p:childTnLst>
                                    <p:animClr clrSpc="rgb" dir="cw">
                                      <p:cBhvr override="childStyle">
                                        <p:cTn id="18" dur="500" fill="hold"/>
                                        <p:tgtEl>
                                          <p:spTgt spid="12"/>
                                        </p:tgtEl>
                                        <p:attrNameLst>
                                          <p:attrName>style.color</p:attrName>
                                        </p:attrNameLst>
                                      </p:cBhvr>
                                      <p:to>
                                        <a:srgbClr val="FF0000"/>
                                      </p:to>
                                    </p:animClr>
                                  </p:childTnLst>
                                </p:cTn>
                              </p:par>
                              <p:par>
                                <p:cTn id="19" presetID="3" presetClass="emph" presetSubtype="2" fill="hold" grpId="0" nodeType="withEffect">
                                  <p:stCondLst>
                                    <p:cond delay="0"/>
                                  </p:stCondLst>
                                  <p:childTnLst>
                                    <p:animClr clrSpc="rgb" dir="cw">
                                      <p:cBhvr override="childStyle">
                                        <p:cTn id="20" dur="500" fill="hold"/>
                                        <p:tgtEl>
                                          <p:spTgt spid="13"/>
                                        </p:tgtEl>
                                        <p:attrNameLst>
                                          <p:attrName>style.color</p:attrName>
                                        </p:attrNameLst>
                                      </p:cBhvr>
                                      <p:to>
                                        <a:srgbClr val="FF0000"/>
                                      </p:to>
                                    </p:animClr>
                                  </p:childTnLst>
                                </p:cTn>
                              </p:par>
                              <p:par>
                                <p:cTn id="21" presetID="3" presetClass="emph" presetSubtype="2" fill="hold" grpId="0" nodeType="withEffect">
                                  <p:stCondLst>
                                    <p:cond delay="0"/>
                                  </p:stCondLst>
                                  <p:childTnLst>
                                    <p:animClr clrSpc="rgb" dir="cw">
                                      <p:cBhvr override="childStyle">
                                        <p:cTn id="22" dur="500" fill="hold"/>
                                        <p:tgtEl>
                                          <p:spTgt spid="14"/>
                                        </p:tgtEl>
                                        <p:attrNameLst>
                                          <p:attrName>style.color</p:attrName>
                                        </p:attrNameLst>
                                      </p:cBhvr>
                                      <p:to>
                                        <a:srgbClr val="FF0000"/>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grpId="1" nodeType="clickEffect">
                                  <p:stCondLst>
                                    <p:cond delay="0"/>
                                  </p:stCondLst>
                                  <p:childTnLst>
                                    <p:animMotion origin="layout" path="M 2.70833E-6 -3.33333E-6 L 0.22044 0.12917 " pathEditMode="relative" rAng="0" ptsTypes="AA">
                                      <p:cBhvr>
                                        <p:cTn id="41" dur="500" fill="hold"/>
                                        <p:tgtEl>
                                          <p:spTgt spid="18"/>
                                        </p:tgtEl>
                                        <p:attrNameLst>
                                          <p:attrName>ppt_x</p:attrName>
                                          <p:attrName>ppt_y</p:attrName>
                                        </p:attrNameLst>
                                      </p:cBhvr>
                                      <p:rCtr x="11016" y="6458"/>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xit" presetSubtype="0" fill="hold" grpId="3"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grpId="1" nodeType="clickEffect">
                                  <p:stCondLst>
                                    <p:cond delay="0"/>
                                  </p:stCondLst>
                                  <p:childTnLst>
                                    <p:animClr clrSpc="rgb" dir="cw">
                                      <p:cBhvr override="childStyle">
                                        <p:cTn id="59" dur="500" fill="hold"/>
                                        <p:tgtEl>
                                          <p:spTgt spid="7"/>
                                        </p:tgtEl>
                                        <p:attrNameLst>
                                          <p:attrName>style.color</p:attrName>
                                        </p:attrNameLst>
                                      </p:cBhvr>
                                      <p:to>
                                        <a:srgbClr val="FF0000"/>
                                      </p:to>
                                    </p:animClr>
                                  </p:childTnLst>
                                </p:cTn>
                              </p:par>
                              <p:par>
                                <p:cTn id="60" presetID="3" presetClass="emph" presetSubtype="2" fill="hold" grpId="1" nodeType="withEffect">
                                  <p:stCondLst>
                                    <p:cond delay="0"/>
                                  </p:stCondLst>
                                  <p:childTnLst>
                                    <p:animClr clrSpc="rgb" dir="cw">
                                      <p:cBhvr override="childStyle">
                                        <p:cTn id="61" dur="500" fill="hold"/>
                                        <p:tgtEl>
                                          <p:spTgt spid="8"/>
                                        </p:tgtEl>
                                        <p:attrNameLst>
                                          <p:attrName>style.color</p:attrName>
                                        </p:attrNameLst>
                                      </p:cBhvr>
                                      <p:to>
                                        <a:srgbClr val="FF0000"/>
                                      </p:to>
                                    </p:animClr>
                                  </p:childTnLst>
                                </p:cTn>
                              </p:par>
                            </p:childTnLst>
                          </p:cTn>
                        </p:par>
                      </p:childTnLst>
                    </p:cTn>
                  </p:par>
                  <p:par>
                    <p:cTn id="62" fill="hold">
                      <p:stCondLst>
                        <p:cond delay="indefinite"/>
                      </p:stCondLst>
                      <p:childTnLst>
                        <p:par>
                          <p:cTn id="63" fill="hold">
                            <p:stCondLst>
                              <p:cond delay="0"/>
                            </p:stCondLst>
                            <p:childTnLst>
                              <p:par>
                                <p:cTn id="64" presetID="3" presetClass="emph" presetSubtype="2" fill="hold" grpId="1" nodeType="clickEffect">
                                  <p:stCondLst>
                                    <p:cond delay="0"/>
                                  </p:stCondLst>
                                  <p:childTnLst>
                                    <p:animClr clrSpc="rgb" dir="cw">
                                      <p:cBhvr override="childStyle">
                                        <p:cTn id="65" dur="500" fill="hold"/>
                                        <p:tgtEl>
                                          <p:spTgt spid="9"/>
                                        </p:tgtEl>
                                        <p:attrNameLst>
                                          <p:attrName>style.color</p:attrName>
                                        </p:attrNameLst>
                                      </p:cBhvr>
                                      <p:to>
                                        <a:srgbClr val="0033CC"/>
                                      </p:to>
                                    </p:animClr>
                                  </p:childTnLst>
                                </p:cTn>
                              </p:par>
                              <p:par>
                                <p:cTn id="66" presetID="3" presetClass="emph" presetSubtype="2" fill="hold" grpId="1" nodeType="withEffect">
                                  <p:stCondLst>
                                    <p:cond delay="0"/>
                                  </p:stCondLst>
                                  <p:childTnLst>
                                    <p:animClr clrSpc="rgb" dir="cw">
                                      <p:cBhvr override="childStyle">
                                        <p:cTn id="67" dur="500" fill="hold"/>
                                        <p:tgtEl>
                                          <p:spTgt spid="10"/>
                                        </p:tgtEl>
                                        <p:attrNameLst>
                                          <p:attrName>style.color</p:attrName>
                                        </p:attrNameLst>
                                      </p:cBhvr>
                                      <p:to>
                                        <a:srgbClr val="0033CC"/>
                                      </p:to>
                                    </p:animClr>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path" presetSubtype="0" accel="50000" decel="50000" fill="hold" grpId="1" nodeType="clickEffect">
                                  <p:stCondLst>
                                    <p:cond delay="0"/>
                                  </p:stCondLst>
                                  <p:childTnLst>
                                    <p:animMotion origin="layout" path="M 4.375E-6 -4.07407E-6 L 0.16315 0.12616 " pathEditMode="relative" rAng="0" ptsTypes="AA">
                                      <p:cBhvr>
                                        <p:cTn id="76" dur="500" fill="hold"/>
                                        <p:tgtEl>
                                          <p:spTgt spid="19"/>
                                        </p:tgtEl>
                                        <p:attrNameLst>
                                          <p:attrName>ppt_x</p:attrName>
                                          <p:attrName>ppt_y</p:attrName>
                                        </p:attrNameLst>
                                      </p:cBhvr>
                                      <p:rCtr x="8151" y="6296"/>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2" nodeType="click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childTnLst>
                                    <p:animClr clrSpc="rgb" dir="cw">
                                      <p:cBhvr override="childStyle">
                                        <p:cTn id="88" dur="500" fill="hold"/>
                                        <p:tgtEl>
                                          <p:spTgt spid="9"/>
                                        </p:tgtEl>
                                        <p:attrNameLst>
                                          <p:attrName>style.color</p:attrName>
                                        </p:attrNameLst>
                                      </p:cBhvr>
                                      <p:to>
                                        <a:srgbClr val="FF0000"/>
                                      </p:to>
                                    </p:animClr>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49" presetClass="path" presetSubtype="0" accel="50000" decel="50000" fill="hold" grpId="1" nodeType="clickEffect">
                                  <p:stCondLst>
                                    <p:cond delay="0"/>
                                  </p:stCondLst>
                                  <p:childTnLst>
                                    <p:animMotion origin="layout" path="M -0.00026 0.00024 L 0.16119 0.12616 " pathEditMode="relative" rAng="0" ptsTypes="AA">
                                      <p:cBhvr>
                                        <p:cTn id="97" dur="500" fill="hold"/>
                                        <p:tgtEl>
                                          <p:spTgt spid="22"/>
                                        </p:tgtEl>
                                        <p:attrNameLst>
                                          <p:attrName>ppt_x</p:attrName>
                                          <p:attrName>ppt_y</p:attrName>
                                        </p:attrNameLst>
                                      </p:cBhvr>
                                      <p:rCtr x="8073" y="6296"/>
                                    </p:animMotion>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3" nodeType="clickEffect">
                                  <p:stCondLst>
                                    <p:cond delay="0"/>
                                  </p:stCondLst>
                                  <p:childTnLst>
                                    <p:animEffect transition="out" filter="fade">
                                      <p:cBhvr>
                                        <p:cTn id="101" dur="500"/>
                                        <p:tgtEl>
                                          <p:spTgt spid="9"/>
                                        </p:tgtEl>
                                      </p:cBhvr>
                                    </p:animEffect>
                                    <p:set>
                                      <p:cBhvr>
                                        <p:cTn id="102" dur="1" fill="hold">
                                          <p:stCondLst>
                                            <p:cond delay="499"/>
                                          </p:stCondLst>
                                        </p:cTn>
                                        <p:tgtEl>
                                          <p:spTgt spid="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49" presetClass="path" presetSubtype="0" accel="50000" decel="50000" fill="hold" grpId="2" nodeType="clickEffect">
                                  <p:stCondLst>
                                    <p:cond delay="0"/>
                                  </p:stCondLst>
                                  <p:childTnLst>
                                    <p:animMotion origin="layout" path="M -2.91667E-6 -1.85185E-6 L -0.10703 0.3132 " pathEditMode="relative" rAng="0" ptsTypes="AA">
                                      <p:cBhvr>
                                        <p:cTn id="111" dur="500" fill="hold"/>
                                        <p:tgtEl>
                                          <p:spTgt spid="10"/>
                                        </p:tgtEl>
                                        <p:attrNameLst>
                                          <p:attrName>ppt_x</p:attrName>
                                          <p:attrName>ppt_y</p:attrName>
                                        </p:attrNameLst>
                                      </p:cBhvr>
                                      <p:rCtr x="-5352" y="15648"/>
                                    </p:animMotion>
                                  </p:childTnLst>
                                  <p:subTnLst>
                                    <p:animClr clrSpc="rgb" dir="cw">
                                      <p:cBhvr override="childStyle">
                                        <p:cTn dur="1" fill="hold" display="0" masterRel="nextClick" afterEffect="1"/>
                                        <p:tgtEl>
                                          <p:spTgt spid="10"/>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0"/>
      <p:bldP spid="9" grpId="1"/>
      <p:bldP spid="9" grpId="2"/>
      <p:bldP spid="9" grpId="3"/>
      <p:bldP spid="10" grpId="0"/>
      <p:bldP spid="10" grpId="1"/>
      <p:bldP spid="10" grpId="2"/>
      <p:bldP spid="11" grpId="0"/>
      <p:bldP spid="11" grpId="2"/>
      <p:bldP spid="12" grpId="0"/>
      <p:bldP spid="12" grpId="3"/>
      <p:bldP spid="13" grpId="0"/>
      <p:bldP spid="13" grpId="3"/>
      <p:bldP spid="14" grpId="0"/>
      <p:bldP spid="14" grpId="3"/>
      <p:bldP spid="17" grpId="0"/>
      <p:bldP spid="18" grpId="0"/>
      <p:bldP spid="18" grpId="1"/>
      <p:bldP spid="19" grpId="0"/>
      <p:bldP spid="19" grpId="1"/>
      <p:bldP spid="20" grpId="0"/>
      <p:bldP spid="21"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aphicFrame>
        <p:nvGraphicFramePr>
          <p:cNvPr id="16" name="Table 16">
            <a:extLst>
              <a:ext uri="{FF2B5EF4-FFF2-40B4-BE49-F238E27FC236}">
                <a16:creationId xmlns:a16="http://schemas.microsoft.com/office/drawing/2014/main" id="{FFBD7279-2500-4A30-B75D-B1504BC414C3}"/>
              </a:ext>
            </a:extLst>
          </p:cNvPr>
          <p:cNvGraphicFramePr>
            <a:graphicFrameLocks noGrp="1"/>
          </p:cNvGraphicFramePr>
          <p:nvPr>
            <p:extLst>
              <p:ext uri="{D42A27DB-BD31-4B8C-83A1-F6EECF244321}">
                <p14:modId xmlns:p14="http://schemas.microsoft.com/office/powerpoint/2010/main" val="2384698447"/>
              </p:ext>
            </p:extLst>
          </p:nvPr>
        </p:nvGraphicFramePr>
        <p:xfrm>
          <a:off x="757258" y="2402863"/>
          <a:ext cx="10872304" cy="3050555"/>
        </p:xfrm>
        <a:graphic>
          <a:graphicData uri="http://schemas.openxmlformats.org/drawingml/2006/table">
            <a:tbl>
              <a:tblPr firstRow="1" bandRow="1">
                <a:tableStyleId>{F5AB1C69-6EDB-4FF4-983F-18BD219EF322}</a:tableStyleId>
              </a:tblPr>
              <a:tblGrid>
                <a:gridCol w="679519">
                  <a:extLst>
                    <a:ext uri="{9D8B030D-6E8A-4147-A177-3AD203B41FA5}">
                      <a16:colId xmlns:a16="http://schemas.microsoft.com/office/drawing/2014/main" val="1037093897"/>
                    </a:ext>
                  </a:extLst>
                </a:gridCol>
                <a:gridCol w="679519">
                  <a:extLst>
                    <a:ext uri="{9D8B030D-6E8A-4147-A177-3AD203B41FA5}">
                      <a16:colId xmlns:a16="http://schemas.microsoft.com/office/drawing/2014/main" val="2310279314"/>
                    </a:ext>
                  </a:extLst>
                </a:gridCol>
                <a:gridCol w="679519">
                  <a:extLst>
                    <a:ext uri="{9D8B030D-6E8A-4147-A177-3AD203B41FA5}">
                      <a16:colId xmlns:a16="http://schemas.microsoft.com/office/drawing/2014/main" val="646433029"/>
                    </a:ext>
                  </a:extLst>
                </a:gridCol>
                <a:gridCol w="679519">
                  <a:extLst>
                    <a:ext uri="{9D8B030D-6E8A-4147-A177-3AD203B41FA5}">
                      <a16:colId xmlns:a16="http://schemas.microsoft.com/office/drawing/2014/main" val="629786681"/>
                    </a:ext>
                  </a:extLst>
                </a:gridCol>
                <a:gridCol w="679519">
                  <a:extLst>
                    <a:ext uri="{9D8B030D-6E8A-4147-A177-3AD203B41FA5}">
                      <a16:colId xmlns:a16="http://schemas.microsoft.com/office/drawing/2014/main" val="817486083"/>
                    </a:ext>
                  </a:extLst>
                </a:gridCol>
                <a:gridCol w="679519">
                  <a:extLst>
                    <a:ext uri="{9D8B030D-6E8A-4147-A177-3AD203B41FA5}">
                      <a16:colId xmlns:a16="http://schemas.microsoft.com/office/drawing/2014/main" val="3303068559"/>
                    </a:ext>
                  </a:extLst>
                </a:gridCol>
                <a:gridCol w="679519">
                  <a:extLst>
                    <a:ext uri="{9D8B030D-6E8A-4147-A177-3AD203B41FA5}">
                      <a16:colId xmlns:a16="http://schemas.microsoft.com/office/drawing/2014/main" val="3891078781"/>
                    </a:ext>
                  </a:extLst>
                </a:gridCol>
                <a:gridCol w="679519">
                  <a:extLst>
                    <a:ext uri="{9D8B030D-6E8A-4147-A177-3AD203B41FA5}">
                      <a16:colId xmlns:a16="http://schemas.microsoft.com/office/drawing/2014/main" val="3062113275"/>
                    </a:ext>
                  </a:extLst>
                </a:gridCol>
                <a:gridCol w="679519">
                  <a:extLst>
                    <a:ext uri="{9D8B030D-6E8A-4147-A177-3AD203B41FA5}">
                      <a16:colId xmlns:a16="http://schemas.microsoft.com/office/drawing/2014/main" val="1004226977"/>
                    </a:ext>
                  </a:extLst>
                </a:gridCol>
                <a:gridCol w="679519">
                  <a:extLst>
                    <a:ext uri="{9D8B030D-6E8A-4147-A177-3AD203B41FA5}">
                      <a16:colId xmlns:a16="http://schemas.microsoft.com/office/drawing/2014/main" val="2490567886"/>
                    </a:ext>
                  </a:extLst>
                </a:gridCol>
                <a:gridCol w="679519">
                  <a:extLst>
                    <a:ext uri="{9D8B030D-6E8A-4147-A177-3AD203B41FA5}">
                      <a16:colId xmlns:a16="http://schemas.microsoft.com/office/drawing/2014/main" val="706768475"/>
                    </a:ext>
                  </a:extLst>
                </a:gridCol>
                <a:gridCol w="679519">
                  <a:extLst>
                    <a:ext uri="{9D8B030D-6E8A-4147-A177-3AD203B41FA5}">
                      <a16:colId xmlns:a16="http://schemas.microsoft.com/office/drawing/2014/main" val="1962146764"/>
                    </a:ext>
                  </a:extLst>
                </a:gridCol>
                <a:gridCol w="679519">
                  <a:extLst>
                    <a:ext uri="{9D8B030D-6E8A-4147-A177-3AD203B41FA5}">
                      <a16:colId xmlns:a16="http://schemas.microsoft.com/office/drawing/2014/main" val="4210808703"/>
                    </a:ext>
                  </a:extLst>
                </a:gridCol>
                <a:gridCol w="679519">
                  <a:extLst>
                    <a:ext uri="{9D8B030D-6E8A-4147-A177-3AD203B41FA5}">
                      <a16:colId xmlns:a16="http://schemas.microsoft.com/office/drawing/2014/main" val="4132637834"/>
                    </a:ext>
                  </a:extLst>
                </a:gridCol>
                <a:gridCol w="679519">
                  <a:extLst>
                    <a:ext uri="{9D8B030D-6E8A-4147-A177-3AD203B41FA5}">
                      <a16:colId xmlns:a16="http://schemas.microsoft.com/office/drawing/2014/main" val="3020362295"/>
                    </a:ext>
                  </a:extLst>
                </a:gridCol>
                <a:gridCol w="679519">
                  <a:extLst>
                    <a:ext uri="{9D8B030D-6E8A-4147-A177-3AD203B41FA5}">
                      <a16:colId xmlns:a16="http://schemas.microsoft.com/office/drawing/2014/main" val="3953707734"/>
                    </a:ext>
                  </a:extLst>
                </a:gridCol>
              </a:tblGrid>
              <a:tr h="610111">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0</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2</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3</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4</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5</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6</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7</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10</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11</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12</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13</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14</a:t>
                      </a:r>
                    </a:p>
                  </a:txBody>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15</a:t>
                      </a:r>
                    </a:p>
                  </a:txBody>
                  <a:tcPr/>
                </a:tc>
                <a:extLst>
                  <a:ext uri="{0D108BD9-81ED-4DB2-BD59-A6C34878D82A}">
                    <a16:rowId xmlns:a16="http://schemas.microsoft.com/office/drawing/2014/main" val="2133622430"/>
                  </a:ext>
                </a:extLst>
              </a:tr>
              <a:tr h="610111">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0</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2</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3</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4</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5</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6</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7</a:t>
                      </a: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10</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11</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12</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13</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14</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15</a:t>
                      </a:r>
                    </a:p>
                  </a:txBody>
                  <a:tcPr>
                    <a:solidFill>
                      <a:schemeClr val="accent3"/>
                    </a:solidFill>
                  </a:tcPr>
                </a:tc>
                <a:extLst>
                  <a:ext uri="{0D108BD9-81ED-4DB2-BD59-A6C34878D82A}">
                    <a16:rowId xmlns:a16="http://schemas.microsoft.com/office/drawing/2014/main" val="3149244034"/>
                  </a:ext>
                </a:extLst>
              </a:tr>
              <a:tr h="610111">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10</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11</a:t>
                      </a:r>
                    </a:p>
                  </a:txBody>
                  <a:tcPr>
                    <a:solidFill>
                      <a:schemeClr val="accent3"/>
                    </a:solid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12</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13</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14</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15</a:t>
                      </a:r>
                    </a:p>
                  </a:txBody>
                  <a:tcPr>
                    <a:noFill/>
                  </a:tcPr>
                </a:tc>
                <a:extLst>
                  <a:ext uri="{0D108BD9-81ED-4DB2-BD59-A6C34878D82A}">
                    <a16:rowId xmlns:a16="http://schemas.microsoft.com/office/drawing/2014/main" val="1518138803"/>
                  </a:ext>
                </a:extLst>
              </a:tr>
              <a:tr h="610111">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8</a:t>
                      </a:r>
                    </a:p>
                  </a:txBody>
                  <a:tcPr>
                    <a:solidFill>
                      <a:schemeClr val="accent3"/>
                    </a:solid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10</a:t>
                      </a: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11</a:t>
                      </a: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444943335"/>
                  </a:ext>
                </a:extLst>
              </a:tr>
              <a:tr h="610111">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rgbClr val="0070C0"/>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3200" b="0">
                          <a:solidFill>
                            <a:srgbClr val="0070C0"/>
                          </a:solidFill>
                          <a:latin typeface="Times New Roman" panose="02020603050405020304" pitchFamily="18" charset="0"/>
                          <a:cs typeface="Times New Roman" panose="02020603050405020304" pitchFamily="18" charset="0"/>
                        </a:rPr>
                        <a:t>8</a:t>
                      </a:r>
                    </a:p>
                  </a:txBody>
                  <a:tcPr>
                    <a:noFill/>
                  </a:tcPr>
                </a:tc>
                <a:tc>
                  <a:txBody>
                    <a:bodyPr/>
                    <a:lstStyle/>
                    <a:p>
                      <a:pPr algn="ctr"/>
                      <a:r>
                        <a:rPr lang="en-US" sz="3200" b="0">
                          <a:solidFill>
                            <a:schemeClr val="bg1"/>
                          </a:solidFill>
                          <a:latin typeface="Times New Roman" panose="02020603050405020304" pitchFamily="18" charset="0"/>
                          <a:cs typeface="Times New Roman" panose="02020603050405020304" pitchFamily="18" charset="0"/>
                        </a:rPr>
                        <a:t>9</a:t>
                      </a:r>
                    </a:p>
                  </a:txBody>
                  <a:tcPr>
                    <a:solidFill>
                      <a:schemeClr val="accent3"/>
                    </a:solid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b="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135184863"/>
                  </a:ext>
                </a:extLst>
              </a:tr>
            </a:tbl>
          </a:graphicData>
        </a:graphic>
      </p:graphicFrame>
      <p:sp>
        <p:nvSpPr>
          <p:cNvPr id="24" name="TextBox 23">
            <a:extLst>
              <a:ext uri="{FF2B5EF4-FFF2-40B4-BE49-F238E27FC236}">
                <a16:creationId xmlns:a16="http://schemas.microsoft.com/office/drawing/2014/main" id="{C1C094DA-D38E-4294-9C8A-0A9D96BB1375}"/>
              </a:ext>
            </a:extLst>
          </p:cNvPr>
          <p:cNvSpPr txBox="1"/>
          <p:nvPr/>
        </p:nvSpPr>
        <p:spPr>
          <a:xfrm>
            <a:off x="828864" y="1308254"/>
            <a:ext cx="7692138"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Ví dụ 2: Biểu diễn số 9 thành kí hiệu 0 và 1</a:t>
            </a:r>
          </a:p>
        </p:txBody>
      </p:sp>
      <p:cxnSp>
        <p:nvCxnSpPr>
          <p:cNvPr id="5" name="Straight Connector 4">
            <a:extLst>
              <a:ext uri="{FF2B5EF4-FFF2-40B4-BE49-F238E27FC236}">
                <a16:creationId xmlns:a16="http://schemas.microsoft.com/office/drawing/2014/main" id="{076ED664-0683-4D24-82F2-C0409A4460DE}"/>
              </a:ext>
            </a:extLst>
          </p:cNvPr>
          <p:cNvCxnSpPr>
            <a:cxnSpLocks/>
          </p:cNvCxnSpPr>
          <p:nvPr/>
        </p:nvCxnSpPr>
        <p:spPr>
          <a:xfrm>
            <a:off x="6193410" y="2402863"/>
            <a:ext cx="0" cy="621691"/>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F1B88D-70D6-4C8E-9539-CF94A0F40BBD}"/>
              </a:ext>
            </a:extLst>
          </p:cNvPr>
          <p:cNvCxnSpPr>
            <a:cxnSpLocks/>
          </p:cNvCxnSpPr>
          <p:nvPr/>
        </p:nvCxnSpPr>
        <p:spPr>
          <a:xfrm>
            <a:off x="8908140" y="2997389"/>
            <a:ext cx="0" cy="621691"/>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B7D1E0-E7EB-4F39-8D4B-EEE98948C9BB}"/>
              </a:ext>
            </a:extLst>
          </p:cNvPr>
          <p:cNvCxnSpPr>
            <a:cxnSpLocks/>
          </p:cNvCxnSpPr>
          <p:nvPr/>
        </p:nvCxnSpPr>
        <p:spPr>
          <a:xfrm>
            <a:off x="7553288" y="3609032"/>
            <a:ext cx="0" cy="621691"/>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7733BF-DCBB-43EE-9F92-77298520DAEA}"/>
              </a:ext>
            </a:extLst>
          </p:cNvPr>
          <p:cNvCxnSpPr>
            <a:cxnSpLocks/>
          </p:cNvCxnSpPr>
          <p:nvPr/>
        </p:nvCxnSpPr>
        <p:spPr>
          <a:xfrm>
            <a:off x="6861627" y="4220675"/>
            <a:ext cx="0" cy="621691"/>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D2ED7E3-5E92-4769-8618-06A4B17BB49F}"/>
              </a:ext>
            </a:extLst>
          </p:cNvPr>
          <p:cNvSpPr/>
          <p:nvPr/>
        </p:nvSpPr>
        <p:spPr>
          <a:xfrm>
            <a:off x="6949536" y="2441751"/>
            <a:ext cx="516384" cy="499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1" name="Oval 30">
            <a:extLst>
              <a:ext uri="{FF2B5EF4-FFF2-40B4-BE49-F238E27FC236}">
                <a16:creationId xmlns:a16="http://schemas.microsoft.com/office/drawing/2014/main" id="{ABE33488-AB4D-4327-946A-F7E9876963DF}"/>
              </a:ext>
            </a:extLst>
          </p:cNvPr>
          <p:cNvSpPr/>
          <p:nvPr/>
        </p:nvSpPr>
        <p:spPr>
          <a:xfrm>
            <a:off x="6941163" y="3056374"/>
            <a:ext cx="516384" cy="499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2" name="Oval 31">
            <a:extLst>
              <a:ext uri="{FF2B5EF4-FFF2-40B4-BE49-F238E27FC236}">
                <a16:creationId xmlns:a16="http://schemas.microsoft.com/office/drawing/2014/main" id="{841462E8-01A7-475C-82CE-D39694038107}"/>
              </a:ext>
            </a:extLst>
          </p:cNvPr>
          <p:cNvSpPr/>
          <p:nvPr/>
        </p:nvSpPr>
        <p:spPr>
          <a:xfrm>
            <a:off x="6931115" y="3669323"/>
            <a:ext cx="516384" cy="499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3" name="Oval 32">
            <a:extLst>
              <a:ext uri="{FF2B5EF4-FFF2-40B4-BE49-F238E27FC236}">
                <a16:creationId xmlns:a16="http://schemas.microsoft.com/office/drawing/2014/main" id="{3F4D6A00-E2C4-4853-B23B-242D53BAED60}"/>
              </a:ext>
            </a:extLst>
          </p:cNvPr>
          <p:cNvSpPr/>
          <p:nvPr/>
        </p:nvSpPr>
        <p:spPr>
          <a:xfrm>
            <a:off x="6941162" y="4282270"/>
            <a:ext cx="516384" cy="499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4" name="Oval 33">
            <a:extLst>
              <a:ext uri="{FF2B5EF4-FFF2-40B4-BE49-F238E27FC236}">
                <a16:creationId xmlns:a16="http://schemas.microsoft.com/office/drawing/2014/main" id="{DB805DA8-8B78-4EC1-9101-B6DDE9BAB697}"/>
              </a:ext>
            </a:extLst>
          </p:cNvPr>
          <p:cNvSpPr/>
          <p:nvPr/>
        </p:nvSpPr>
        <p:spPr>
          <a:xfrm>
            <a:off x="6961262" y="4895228"/>
            <a:ext cx="516384" cy="499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6" name="TextBox 5">
            <a:extLst>
              <a:ext uri="{FF2B5EF4-FFF2-40B4-BE49-F238E27FC236}">
                <a16:creationId xmlns:a16="http://schemas.microsoft.com/office/drawing/2014/main" id="{B04E8CC8-AA96-4A3C-AB23-481CE0C550E6}"/>
              </a:ext>
            </a:extLst>
          </p:cNvPr>
          <p:cNvSpPr txBox="1"/>
          <p:nvPr/>
        </p:nvSpPr>
        <p:spPr>
          <a:xfrm>
            <a:off x="4469268" y="5617030"/>
            <a:ext cx="2461847" cy="830997"/>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9 = 1001</a:t>
            </a:r>
          </a:p>
        </p:txBody>
      </p:sp>
    </p:spTree>
    <p:extLst>
      <p:ext uri="{BB962C8B-B14F-4D97-AF65-F5344CB8AC3E}">
        <p14:creationId xmlns:p14="http://schemas.microsoft.com/office/powerpoint/2010/main" val="1026085966"/>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Facet</Template>
  <TotalTime>2189</TotalTime>
  <Words>1618</Words>
  <Application>Microsoft Office PowerPoint</Application>
  <PresentationFormat>Widescreen</PresentationFormat>
  <Paragraphs>882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Gill Sans MT</vt:lpstr>
      <vt:lpstr>Imprint MT Shadow</vt:lpstr>
      <vt:lpstr>Times New Roman</vt:lpstr>
      <vt:lpstr>Wingdings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Huu Dam</cp:lastModifiedBy>
  <cp:revision>179</cp:revision>
  <dcterms:created xsi:type="dcterms:W3CDTF">2021-03-03T03:20:18Z</dcterms:created>
  <dcterms:modified xsi:type="dcterms:W3CDTF">2022-07-30T15:28:25Z</dcterms:modified>
</cp:coreProperties>
</file>