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321" r:id="rId2"/>
    <p:sldId id="327" r:id="rId3"/>
    <p:sldId id="257" r:id="rId4"/>
    <p:sldId id="337" r:id="rId5"/>
    <p:sldId id="356" r:id="rId6"/>
    <p:sldId id="355" r:id="rId7"/>
    <p:sldId id="354" r:id="rId8"/>
    <p:sldId id="364" r:id="rId9"/>
    <p:sldId id="366" r:id="rId10"/>
    <p:sldId id="357" r:id="rId11"/>
    <p:sldId id="358" r:id="rId12"/>
    <p:sldId id="367" r:id="rId13"/>
    <p:sldId id="359" r:id="rId14"/>
    <p:sldId id="368" r:id="rId15"/>
    <p:sldId id="360" r:id="rId16"/>
    <p:sldId id="369" r:id="rId17"/>
    <p:sldId id="361" r:id="rId18"/>
    <p:sldId id="362" r:id="rId19"/>
    <p:sldId id="370" r:id="rId20"/>
    <p:sldId id="363" r:id="rId21"/>
    <p:sldId id="30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3D2940-1C2F-43BA-B9B8-6D7820454061}">
          <p14:sldIdLst>
            <p14:sldId id="321"/>
            <p14:sldId id="327"/>
            <p14:sldId id="257"/>
            <p14:sldId id="337"/>
            <p14:sldId id="356"/>
            <p14:sldId id="355"/>
            <p14:sldId id="354"/>
            <p14:sldId id="364"/>
            <p14:sldId id="366"/>
            <p14:sldId id="357"/>
            <p14:sldId id="358"/>
            <p14:sldId id="367"/>
            <p14:sldId id="359"/>
            <p14:sldId id="368"/>
            <p14:sldId id="360"/>
            <p14:sldId id="369"/>
            <p14:sldId id="361"/>
            <p14:sldId id="362"/>
            <p14:sldId id="370"/>
            <p14:sldId id="363"/>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CC00"/>
    <a:srgbClr val="33CC33"/>
    <a:srgbClr val="008000"/>
    <a:srgbClr val="CC3300"/>
    <a:srgbClr val="00CC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varScale="1">
        <p:scale>
          <a:sx n="82" d="100"/>
          <a:sy n="82" d="100"/>
        </p:scale>
        <p:origin x="72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5643187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42695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E61F6A-6C8D-4C12-97EF-999418BDE4E9}" type="datetimeFigureOut">
              <a:rPr lang="en-US" smtClean="0"/>
              <a:t>7/30/2022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88619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1027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672036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E61F6A-6C8D-4C12-97EF-999418BDE4E9}" type="datetimeFigureOut">
              <a:rPr lang="en-US" smtClean="0"/>
              <a:t>7/30/2022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8471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DE61F6A-6C8D-4C12-97EF-999418BDE4E9}" type="datetimeFigureOut">
              <a:rPr lang="en-US" smtClean="0"/>
              <a:t>7/30/2022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DBC098-74A2-43F6-80E3-2F78C624353F}"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5081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E61F6A-6C8D-4C12-97EF-999418BDE4E9}" type="datetimeFigureOut">
              <a:rPr lang="en-US" smtClean="0"/>
              <a:t>7/30/2022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2019558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61F6A-6C8D-4C12-97EF-999418BDE4E9}" type="datetimeFigureOut">
              <a:rPr lang="en-US" smtClean="0"/>
              <a:t>7/30/2022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303438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09477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DE61F6A-6C8D-4C12-97EF-999418BDE4E9}" type="datetimeFigureOut">
              <a:rPr lang="en-US" smtClean="0"/>
              <a:t>7/30/2022</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91DBC098-74A2-43F6-80E3-2F78C624353F}" type="slidenum">
              <a:rPr lang="en-US" smtClean="0"/>
              <a:t>‹#›</a:t>
            </a:fld>
            <a:endParaRPr lang="en-US"/>
          </a:p>
        </p:txBody>
      </p:sp>
    </p:spTree>
    <p:extLst>
      <p:ext uri="{BB962C8B-B14F-4D97-AF65-F5344CB8AC3E}">
        <p14:creationId xmlns:p14="http://schemas.microsoft.com/office/powerpoint/2010/main" val="143128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DE61F6A-6C8D-4C12-97EF-999418BDE4E9}" type="datetimeFigureOut">
              <a:rPr lang="en-US" smtClean="0"/>
              <a:t>7/30/2022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1DBC098-74A2-43F6-80E3-2F78C624353F}" type="slidenum">
              <a:rPr lang="en-US" smtClean="0"/>
              <a:t>‹#›</a:t>
            </a:fld>
            <a:endParaRPr lang="en-US"/>
          </a:p>
        </p:txBody>
      </p:sp>
    </p:spTree>
    <p:extLst>
      <p:ext uri="{BB962C8B-B14F-4D97-AF65-F5344CB8AC3E}">
        <p14:creationId xmlns:p14="http://schemas.microsoft.com/office/powerpoint/2010/main" val="382938986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svg"/><Relationship Id="rId7" Type="http://schemas.openxmlformats.org/officeDocument/2006/relationships/image" Target="../media/image10.jfi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jfif"/><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4844" y="2873830"/>
            <a:ext cx="8317155" cy="707886"/>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HƯỚNG DẪN HỌC TIN HỌC </a:t>
            </a:r>
            <a:r>
              <a:rPr lang="en-US" sz="4000">
                <a:latin typeface="Times New Roman" panose="02020603050405020304" pitchFamily="18" charset="0"/>
                <a:cs typeface="Times New Roman" panose="02020603050405020304" pitchFamily="18" charset="0"/>
              </a:rPr>
              <a:t>LỚP 6</a:t>
            </a:r>
            <a:endParaRPr lang="en-US" sz="4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892067" y="2508763"/>
            <a:ext cx="8299933" cy="523220"/>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CHỦ </a:t>
            </a:r>
            <a:r>
              <a:rPr lang="en-US" sz="2800" u="sng">
                <a:latin typeface="Times New Roman" panose="02020603050405020304" pitchFamily="18" charset="0"/>
                <a:cs typeface="Times New Roman" panose="02020603050405020304" pitchFamily="18" charset="0"/>
              </a:rPr>
              <a:t>ĐỀ 1:</a:t>
            </a:r>
            <a:endParaRPr lang="en-US" sz="2800" u="sng"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92068" y="3063297"/>
            <a:ext cx="8299932"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MÁY TÍNH VÀ CỘNG ĐỒNG</a:t>
            </a:r>
            <a:endParaRPr lang="en-US" sz="48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874846" y="4535843"/>
            <a:ext cx="8317154" cy="523220"/>
          </a:xfrm>
          <a:prstGeom prst="rect">
            <a:avLst/>
          </a:prstGeom>
          <a:noFill/>
        </p:spPr>
        <p:txBody>
          <a:bodyPr wrap="square" rtlCol="0">
            <a:spAutoFit/>
          </a:bodyPr>
          <a:lstStyle/>
          <a:p>
            <a:pPr algn="ctr"/>
            <a:r>
              <a:rPr lang="en-US" sz="2800" u="sng" dirty="0">
                <a:latin typeface="Times New Roman" panose="02020603050405020304" pitchFamily="18" charset="0"/>
                <a:cs typeface="Times New Roman" panose="02020603050405020304" pitchFamily="18" charset="0"/>
              </a:rPr>
              <a:t>BÀI 2:</a:t>
            </a:r>
          </a:p>
        </p:txBody>
      </p:sp>
      <p:sp>
        <p:nvSpPr>
          <p:cNvPr id="9" name="TextBox 8"/>
          <p:cNvSpPr txBox="1"/>
          <p:nvPr/>
        </p:nvSpPr>
        <p:spPr>
          <a:xfrm>
            <a:off x="3874845" y="5072925"/>
            <a:ext cx="8317154" cy="769441"/>
          </a:xfrm>
          <a:prstGeom prst="rect">
            <a:avLst/>
          </a:prstGeom>
          <a:noFill/>
        </p:spPr>
        <p:txBody>
          <a:bodyPr wrap="square" rtlCol="0">
            <a:spAutoFit/>
          </a:bodyPr>
          <a:lstStyle/>
          <a:p>
            <a:pPr algn="ctr"/>
            <a:r>
              <a:rPr lang="en-US" sz="4400" b="1">
                <a:latin typeface="Times New Roman" panose="02020603050405020304" pitchFamily="18" charset="0"/>
                <a:cs typeface="Times New Roman" panose="02020603050405020304" pitchFamily="18" charset="0"/>
              </a:rPr>
              <a:t>XỬ LÝ THÔNG TIN</a:t>
            </a:r>
            <a:endParaRPr lang="en-US" sz="44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3C234F4-8A9E-46DE-8071-EEC5231ADE75}"/>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Picture 5" descr="A picture containing text, electronics&#10;&#10;Description automatically generated">
            <a:extLst>
              <a:ext uri="{FF2B5EF4-FFF2-40B4-BE49-F238E27FC236}">
                <a16:creationId xmlns:a16="http://schemas.microsoft.com/office/drawing/2014/main" id="{5A714711-1771-471A-BCEB-64EF69CAF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96850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53" presetClass="entr" presetSubtype="16" fill="hold" grpId="0"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Effect transition="in" filter="fade">
                                      <p:cBhvr>
                                        <p:cTn id="16" dur="1000"/>
                                        <p:tgtEl>
                                          <p:spTgt spid="5"/>
                                        </p:tgtEl>
                                      </p:cBhvr>
                                    </p:animEffect>
                                  </p:childTnLst>
                                </p:cTn>
                              </p:par>
                            </p:childTnLst>
                          </p:cTn>
                        </p:par>
                        <p:par>
                          <p:cTn id="17" fill="hold">
                            <p:stCondLst>
                              <p:cond delay="2000"/>
                            </p:stCondLst>
                            <p:childTnLst>
                              <p:par>
                                <p:cTn id="18" presetID="16" presetClass="emph" presetSubtype="0" fill="hold" grpId="1" nodeType="afterEffect">
                                  <p:stCondLst>
                                    <p:cond delay="0"/>
                                  </p:stCondLst>
                                  <p:iterate type="lt">
                                    <p:tmPct val="10000"/>
                                  </p:iterate>
                                  <p:childTnLst>
                                    <p:set>
                                      <p:cBhvr override="childStyle">
                                        <p:cTn id="19" dur="1000" fill="hold"/>
                                        <p:tgtEl>
                                          <p:spTgt spid="5"/>
                                        </p:tgtEl>
                                        <p:attrNameLst>
                                          <p:attrName>style.color</p:attrName>
                                        </p:attrNameLst>
                                      </p:cBhvr>
                                      <p:to>
                                        <p:clrVal>
                                          <a:srgbClr val="CC0000"/>
                                        </p:clrVal>
                                      </p:to>
                                    </p:set>
                                    <p:set>
                                      <p:cBhvr>
                                        <p:cTn id="20" dur="1000" fill="hold"/>
                                        <p:tgtEl>
                                          <p:spTgt spid="5"/>
                                        </p:tgtEl>
                                        <p:attrNameLst>
                                          <p:attrName>fillcolor</p:attrName>
                                        </p:attrNameLst>
                                      </p:cBhvr>
                                      <p:to>
                                        <p:clrVal>
                                          <a:srgbClr val="CC0000"/>
                                        </p:clrVal>
                                      </p:to>
                                    </p:set>
                                    <p:set>
                                      <p:cBhvr>
                                        <p:cTn id="21" dur="1000" fill="hold"/>
                                        <p:tgtEl>
                                          <p:spTgt spid="5"/>
                                        </p:tgtEl>
                                        <p:attrNameLst>
                                          <p:attrName>fill.type</p:attrName>
                                        </p:attrNameLst>
                                      </p:cBhvr>
                                      <p:to>
                                        <p:strVal val="solid"/>
                                      </p:to>
                                    </p:set>
                                  </p:childTnLst>
                                </p:cTn>
                              </p:par>
                            </p:childTnLst>
                          </p:cTn>
                        </p:par>
                        <p:par>
                          <p:cTn id="22" fill="hold">
                            <p:stCondLst>
                              <p:cond delay="5000"/>
                            </p:stCondLst>
                            <p:childTnLst>
                              <p:par>
                                <p:cTn id="23" presetID="64" presetClass="path" presetSubtype="0" fill="hold" grpId="2" nodeType="afterEffect">
                                  <p:stCondLst>
                                    <p:cond delay="0"/>
                                  </p:stCondLst>
                                  <p:iterate type="lt">
                                    <p:tmPct val="0"/>
                                  </p:iterate>
                                  <p:childTnLst>
                                    <p:animMotion origin="layout" path="M -4.16667E-6 -1.85185E-6 L -4.16667E-6 -0.25 " pathEditMode="relative" rAng="0" ptsTypes="AA">
                                      <p:cBhvr>
                                        <p:cTn id="24" dur="1000" fill="hold"/>
                                        <p:tgtEl>
                                          <p:spTgt spid="5"/>
                                        </p:tgtEl>
                                        <p:attrNameLst>
                                          <p:attrName>ppt_x</p:attrName>
                                          <p:attrName>ppt_y</p:attrName>
                                        </p:attrNameLst>
                                      </p:cBhvr>
                                      <p:rCtr x="0" y="-12500"/>
                                    </p:animMotion>
                                  </p:childTnLst>
                                </p:cTn>
                              </p:par>
                            </p:childTnLst>
                          </p:cTn>
                        </p:par>
                        <p:par>
                          <p:cTn id="25" fill="hold">
                            <p:stCondLst>
                              <p:cond delay="6000"/>
                            </p:stCondLst>
                            <p:childTnLst>
                              <p:par>
                                <p:cTn id="26" presetID="17"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ppt_w/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childTnLst>
                                </p:cTn>
                              </p:par>
                            </p:childTnLst>
                          </p:cTn>
                        </p:par>
                        <p:par>
                          <p:cTn id="32" fill="hold">
                            <p:stCondLst>
                              <p:cond delay="7000"/>
                            </p:stCondLst>
                            <p:childTnLst>
                              <p:par>
                                <p:cTn id="33" presetID="17"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strVal val="#ppt_h"/>
                                          </p:val>
                                        </p:tav>
                                        <p:tav tm="100000">
                                          <p:val>
                                            <p:strVal val="#ppt_h"/>
                                          </p:val>
                                        </p:tav>
                                      </p:tavLst>
                                    </p:anim>
                                  </p:childTnLst>
                                </p:cTn>
                              </p:par>
                            </p:childTnLst>
                          </p:cTn>
                        </p:par>
                        <p:par>
                          <p:cTn id="37" fill="hold">
                            <p:stCondLst>
                              <p:cond delay="8000"/>
                            </p:stCondLst>
                            <p:childTnLst>
                              <p:par>
                                <p:cTn id="38" presetID="2" presetClass="entr" presetSubtype="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1000" fill="hold"/>
                                        <p:tgtEl>
                                          <p:spTgt spid="8"/>
                                        </p:tgtEl>
                                        <p:attrNameLst>
                                          <p:attrName>ppt_x</p:attrName>
                                        </p:attrNameLst>
                                      </p:cBhvr>
                                      <p:tavLst>
                                        <p:tav tm="0">
                                          <p:val>
                                            <p:strVal val="0-#ppt_w/2"/>
                                          </p:val>
                                        </p:tav>
                                        <p:tav tm="100000">
                                          <p:val>
                                            <p:strVal val="#ppt_x"/>
                                          </p:val>
                                        </p:tav>
                                      </p:tavLst>
                                    </p:anim>
                                    <p:anim calcmode="lin" valueType="num">
                                      <p:cBhvr additive="base">
                                        <p:cTn id="41" dur="10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9000"/>
                            </p:stCondLst>
                            <p:childTnLst>
                              <p:par>
                                <p:cTn id="43" presetID="2" presetClass="entr" presetSubtype="8" fill="hold" grpId="0" nodeType="afterEffect">
                                  <p:stCondLst>
                                    <p:cond delay="0"/>
                                  </p:stCondLst>
                                  <p:iterate type="lt">
                                    <p:tmPct val="0"/>
                                  </p:iterate>
                                  <p:childTnLst>
                                    <p:set>
                                      <p:cBhvr>
                                        <p:cTn id="44" dur="1" fill="hold">
                                          <p:stCondLst>
                                            <p:cond delay="0"/>
                                          </p:stCondLst>
                                        </p:cTn>
                                        <p:tgtEl>
                                          <p:spTgt spid="9"/>
                                        </p:tgtEl>
                                        <p:attrNameLst>
                                          <p:attrName>style.visibility</p:attrName>
                                        </p:attrNameLst>
                                      </p:cBhvr>
                                      <p:to>
                                        <p:strVal val="visible"/>
                                      </p:to>
                                    </p:set>
                                    <p:anim calcmode="lin" valueType="num">
                                      <p:cBhvr additive="base">
                                        <p:cTn id="45" dur="1000" fill="hold"/>
                                        <p:tgtEl>
                                          <p:spTgt spid="9"/>
                                        </p:tgtEl>
                                        <p:attrNameLst>
                                          <p:attrName>ppt_x</p:attrName>
                                        </p:attrNameLst>
                                      </p:cBhvr>
                                      <p:tavLst>
                                        <p:tav tm="0">
                                          <p:val>
                                            <p:strVal val="0-#ppt_w/2"/>
                                          </p:val>
                                        </p:tav>
                                        <p:tav tm="100000">
                                          <p:val>
                                            <p:strVal val="#ppt_x"/>
                                          </p:val>
                                        </p:tav>
                                      </p:tavLst>
                                    </p:anim>
                                    <p:anim calcmode="lin" valueType="num">
                                      <p:cBhvr additive="base">
                                        <p:cTn id="46" dur="1000" fill="hold"/>
                                        <p:tgtEl>
                                          <p:spTgt spid="9"/>
                                        </p:tgtEl>
                                        <p:attrNameLst>
                                          <p:attrName>ppt_y</p:attrName>
                                        </p:attrNameLst>
                                      </p:cBhvr>
                                      <p:tavLst>
                                        <p:tav tm="0">
                                          <p:val>
                                            <p:strVal val="#ppt_y"/>
                                          </p:val>
                                        </p:tav>
                                        <p:tav tm="100000">
                                          <p:val>
                                            <p:strVal val="#ppt_y"/>
                                          </p:val>
                                        </p:tav>
                                      </p:tavLst>
                                    </p:anim>
                                  </p:childTnLst>
                                </p:cTn>
                              </p:par>
                            </p:childTnLst>
                          </p:cTn>
                        </p:par>
                        <p:par>
                          <p:cTn id="47" fill="hold">
                            <p:stCondLst>
                              <p:cond delay="10000"/>
                            </p:stCondLst>
                            <p:childTnLst>
                              <p:par>
                                <p:cTn id="48" presetID="16" presetClass="emph" presetSubtype="0" fill="hold" grpId="1" nodeType="afterEffect">
                                  <p:stCondLst>
                                    <p:cond delay="0"/>
                                  </p:stCondLst>
                                  <p:iterate type="lt">
                                    <p:tmPct val="10000"/>
                                  </p:iterate>
                                  <p:childTnLst>
                                    <p:set>
                                      <p:cBhvr override="childStyle">
                                        <p:cTn id="49" dur="1000" fill="hold"/>
                                        <p:tgtEl>
                                          <p:spTgt spid="9"/>
                                        </p:tgtEl>
                                        <p:attrNameLst>
                                          <p:attrName>style.color</p:attrName>
                                        </p:attrNameLst>
                                      </p:cBhvr>
                                      <p:to>
                                        <p:clrVal>
                                          <a:srgbClr val="990099"/>
                                        </p:clrVal>
                                      </p:to>
                                    </p:set>
                                    <p:set>
                                      <p:cBhvr>
                                        <p:cTn id="50" dur="1000" fill="hold"/>
                                        <p:tgtEl>
                                          <p:spTgt spid="9"/>
                                        </p:tgtEl>
                                        <p:attrNameLst>
                                          <p:attrName>fillcolor</p:attrName>
                                        </p:attrNameLst>
                                      </p:cBhvr>
                                      <p:to>
                                        <p:clrVal>
                                          <a:srgbClr val="990099"/>
                                        </p:clrVal>
                                      </p:to>
                                    </p:set>
                                    <p:set>
                                      <p:cBhvr>
                                        <p:cTn id="51" dur="10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4" grpId="0"/>
      <p:bldP spid="7" grpId="0"/>
      <p:bldP spid="8" grpId="0"/>
      <p:bldP spid="9" grpId="0"/>
      <p:bldP spid="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A picture containing text, receipt&#10;&#10;Description automatically generated">
            <a:extLst>
              <a:ext uri="{FF2B5EF4-FFF2-40B4-BE49-F238E27FC236}">
                <a16:creationId xmlns:a16="http://schemas.microsoft.com/office/drawing/2014/main" id="{B48ED725-E857-41E1-9FBD-24DC7ADB65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62910"/>
            <a:ext cx="12192000" cy="3332180"/>
          </a:xfrm>
          <a:prstGeom prst="rect">
            <a:avLst/>
          </a:prstGeom>
        </p:spPr>
      </p:pic>
      <p:sp>
        <p:nvSpPr>
          <p:cNvPr id="5" name="Oval 4">
            <a:extLst>
              <a:ext uri="{FF2B5EF4-FFF2-40B4-BE49-F238E27FC236}">
                <a16:creationId xmlns:a16="http://schemas.microsoft.com/office/drawing/2014/main" id="{F0C57ED5-3C8D-481E-A830-347A62F4BD40}"/>
              </a:ext>
            </a:extLst>
          </p:cNvPr>
          <p:cNvSpPr/>
          <p:nvPr/>
        </p:nvSpPr>
        <p:spPr>
          <a:xfrm>
            <a:off x="1969477" y="2713057"/>
            <a:ext cx="602902" cy="7159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62F2428-528B-49DB-B932-14C4907E7615}"/>
              </a:ext>
            </a:extLst>
          </p:cNvPr>
          <p:cNvSpPr/>
          <p:nvPr/>
        </p:nvSpPr>
        <p:spPr>
          <a:xfrm>
            <a:off x="140678" y="4372706"/>
            <a:ext cx="602902" cy="7159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45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10;&#10;Description automatically generated">
            <a:extLst>
              <a:ext uri="{FF2B5EF4-FFF2-40B4-BE49-F238E27FC236}">
                <a16:creationId xmlns:a16="http://schemas.microsoft.com/office/drawing/2014/main" id="{617C1129-7639-42BD-99A5-8B6B66F9F6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4158"/>
            <a:ext cx="12192000" cy="2834463"/>
          </a:xfrm>
          <a:prstGeom prst="rect">
            <a:avLst/>
          </a:prstGeom>
        </p:spPr>
      </p:pic>
      <p:sp>
        <p:nvSpPr>
          <p:cNvPr id="5" name="Rectangle 4">
            <a:extLst>
              <a:ext uri="{FF2B5EF4-FFF2-40B4-BE49-F238E27FC236}">
                <a16:creationId xmlns:a16="http://schemas.microsoft.com/office/drawing/2014/main" id="{CDCB32EA-90ED-4B39-B760-82B4FA6E00A3}"/>
              </a:ext>
            </a:extLst>
          </p:cNvPr>
          <p:cNvSpPr/>
          <p:nvPr/>
        </p:nvSpPr>
        <p:spPr>
          <a:xfrm>
            <a:off x="-1" y="3840417"/>
            <a:ext cx="12191999" cy="26407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971550" lvl="1" indent="-514350">
              <a:buFont typeface="+mj-lt"/>
              <a:buAutoNum type="alphaLcPeriod"/>
            </a:pPr>
            <a:r>
              <a:rPr lang="en-US" sz="2400">
                <a:solidFill>
                  <a:schemeClr val="tx1"/>
                </a:solidFill>
                <a:latin typeface="Times New Roman" panose="02020603050405020304" pitchFamily="18" charset="0"/>
                <a:cs typeface="Times New Roman" panose="02020603050405020304" pitchFamily="18" charset="0"/>
              </a:rPr>
              <a:t>Thu nhận thông tin: dùng mẫu thu thập thông tin khách hàng online</a:t>
            </a:r>
            <a:endParaRPr lang="en-US" sz="2400" b="0" i="0">
              <a:solidFill>
                <a:schemeClr val="tx1"/>
              </a:solidFill>
              <a:effectLst/>
              <a:latin typeface="Times New Roman" panose="02020603050405020304" pitchFamily="18" charset="0"/>
              <a:cs typeface="Times New Roman" panose="02020603050405020304" pitchFamily="18" charset="0"/>
            </a:endParaRPr>
          </a:p>
          <a:p>
            <a:pPr marL="971550" lvl="1" indent="-514350">
              <a:buFont typeface="+mj-lt"/>
              <a:buAutoNum type="alphaLcPeriod"/>
            </a:pPr>
            <a:r>
              <a:rPr lang="en-US" sz="2400">
                <a:solidFill>
                  <a:schemeClr val="tx1"/>
                </a:solidFill>
                <a:latin typeface="Times New Roman" panose="02020603050405020304" pitchFamily="18" charset="0"/>
                <a:cs typeface="Times New Roman" panose="02020603050405020304" pitchFamily="18" charset="0"/>
              </a:rPr>
              <a:t>Lưu trữ thông tin: lưu hàng nghìn cuốn sách trong một chiếc thẻ nhớ nhỏ</a:t>
            </a:r>
            <a:endParaRPr lang="en-US" sz="2400" b="0" i="0">
              <a:solidFill>
                <a:schemeClr val="tx1"/>
              </a:solidFill>
              <a:effectLst/>
              <a:latin typeface="Times New Roman" panose="02020603050405020304" pitchFamily="18" charset="0"/>
              <a:cs typeface="Times New Roman" panose="02020603050405020304" pitchFamily="18" charset="0"/>
            </a:endParaRPr>
          </a:p>
          <a:p>
            <a:pPr marL="971550" lvl="1" indent="-514350">
              <a:buFont typeface="+mj-lt"/>
              <a:buAutoNum type="alphaLcPeriod"/>
            </a:pPr>
            <a:r>
              <a:rPr lang="en-US" sz="2400">
                <a:solidFill>
                  <a:schemeClr val="tx1"/>
                </a:solidFill>
                <a:latin typeface="Times New Roman" panose="02020603050405020304" pitchFamily="18" charset="0"/>
                <a:cs typeface="Times New Roman" panose="02020603050405020304" pitchFamily="18" charset="0"/>
              </a:rPr>
              <a:t>Xử lý thông tin: tính nhanh và chính xác nhiều phép tính phức tạp trong thời gian ngắn</a:t>
            </a:r>
          </a:p>
          <a:p>
            <a:pPr marL="971550" lvl="1" indent="-514350">
              <a:buFont typeface="+mj-lt"/>
              <a:buAutoNum type="alphaLcPeriod"/>
            </a:pPr>
            <a:r>
              <a:rPr lang="en-US" sz="2400" b="0" i="0">
                <a:solidFill>
                  <a:schemeClr val="tx1"/>
                </a:solidFill>
                <a:effectLst/>
                <a:latin typeface="Times New Roman" panose="02020603050405020304" pitchFamily="18" charset="0"/>
                <a:cs typeface="Times New Roman" panose="02020603050405020304" pitchFamily="18" charset="0"/>
              </a:rPr>
              <a:t>Truyền thông tin: dùng máy tính để soạn thảo, in ấn thư từ, thiệp mời</a:t>
            </a:r>
          </a:p>
        </p:txBody>
      </p:sp>
    </p:spTree>
    <p:extLst>
      <p:ext uri="{BB962C8B-B14F-4D97-AF65-F5344CB8AC3E}">
        <p14:creationId xmlns:p14="http://schemas.microsoft.com/office/powerpoint/2010/main" val="1750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C68C960-D146-46AF-9693-94C68E4FDEDD}"/>
              </a:ext>
            </a:extLst>
          </p:cNvPr>
          <p:cNvSpPr/>
          <p:nvPr/>
        </p:nvSpPr>
        <p:spPr>
          <a:xfrm>
            <a:off x="674914" y="1547447"/>
            <a:ext cx="10842171" cy="427055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lgn="jus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Máy tính có đủ 4 thành phần thực hiện các hoạt động xử lí thông tin: thiết bị vào (thu nhận thông tin), bộ nhớ (lưu trữ thông tin), bộ xử lí (xử lí thông tin), và thiết bị ra (truyền, chia sẻ thông tin).</a:t>
            </a:r>
          </a:p>
          <a:p>
            <a:pPr marL="457200" indent="-457200" algn="jus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a:latin typeface="Times New Roman" panose="02020603050405020304" pitchFamily="18" charset="0"/>
                <a:cs typeface="Times New Roman" panose="02020603050405020304" pitchFamily="18" charset="0"/>
              </a:rPr>
              <a:t>Máy tính là thiết bị hỗ trợ con người xử lí thông tin một cách hiệu quả do nó có thể thực hiện nhanh các lệnh, tính toán chính xác, xử lí nhiều dạng thông tin, lưu trữ thông tin với dung lượng lớn và hoạt động bền bỉ.</a:t>
            </a:r>
          </a:p>
          <a:p>
            <a:pPr marL="457200" indent="-457200" algn="jus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algn="just"/>
            <a:endParaRPr lang="en-US" sz="2800">
              <a:latin typeface="Times New Roman" panose="02020603050405020304" pitchFamily="18" charset="0"/>
              <a:cs typeface="Times New Roman" panose="02020603050405020304" pitchFamily="18" charset="0"/>
            </a:endParaRPr>
          </a:p>
          <a:p>
            <a:pPr algn="just"/>
            <a:endParaRPr lang="en-US" sz="28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B38B6F-2DCB-465D-A019-C6A66CB5FBE5}"/>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37971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DE6FB81D-EC8E-44B9-92F7-FDB88AD778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19652"/>
            <a:ext cx="12192000" cy="1130574"/>
          </a:xfrm>
          <a:prstGeom prst="rect">
            <a:avLst/>
          </a:prstGeom>
        </p:spPr>
      </p:pic>
      <p:sp>
        <p:nvSpPr>
          <p:cNvPr id="5" name="Rectangle 4">
            <a:extLst>
              <a:ext uri="{FF2B5EF4-FFF2-40B4-BE49-F238E27FC236}">
                <a16:creationId xmlns:a16="http://schemas.microsoft.com/office/drawing/2014/main" id="{A1BDB8A4-F611-43DD-8375-2405A8434DF2}"/>
              </a:ext>
            </a:extLst>
          </p:cNvPr>
          <p:cNvSpPr/>
          <p:nvPr/>
        </p:nvSpPr>
        <p:spPr>
          <a:xfrm>
            <a:off x="-1" y="3538968"/>
            <a:ext cx="12191999" cy="186704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lvl="1"/>
            <a:r>
              <a:rPr lang="en-US" sz="2800">
                <a:solidFill>
                  <a:schemeClr val="tx1"/>
                </a:solidFill>
                <a:latin typeface="Times New Roman" panose="02020603050405020304" pitchFamily="18" charset="0"/>
                <a:cs typeface="Times New Roman" panose="02020603050405020304" pitchFamily="18" charset="0"/>
              </a:rPr>
              <a:t>Máy tính giúp con người nâng cao hiệu quả trong tất cả các hoạt động của quá trình xử lí thông tin</a:t>
            </a:r>
            <a:endParaRPr lang="en-US" sz="2800" b="0" i="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42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LUYỆN TẬP</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42113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Text&#10;&#10;Description automatically generated">
            <a:extLst>
              <a:ext uri="{FF2B5EF4-FFF2-40B4-BE49-F238E27FC236}">
                <a16:creationId xmlns:a16="http://schemas.microsoft.com/office/drawing/2014/main" id="{31A2F6C1-8438-4AC0-B038-CB527238BD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191" y="310578"/>
            <a:ext cx="9859617" cy="3095578"/>
          </a:xfrm>
          <a:prstGeom prst="rect">
            <a:avLst/>
          </a:prstGeom>
        </p:spPr>
      </p:pic>
      <p:sp>
        <p:nvSpPr>
          <p:cNvPr id="5" name="Rectangle 4">
            <a:extLst>
              <a:ext uri="{FF2B5EF4-FFF2-40B4-BE49-F238E27FC236}">
                <a16:creationId xmlns:a16="http://schemas.microsoft.com/office/drawing/2014/main" id="{41AFC189-49BB-4106-B9C2-CC3D8140FE1D}"/>
              </a:ext>
            </a:extLst>
          </p:cNvPr>
          <p:cNvSpPr/>
          <p:nvPr/>
        </p:nvSpPr>
        <p:spPr>
          <a:xfrm>
            <a:off x="1173360" y="3552331"/>
            <a:ext cx="9859617" cy="30955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971550" lvl="1" indent="-514350">
              <a:buFont typeface="+mj-lt"/>
              <a:buAutoNum type="arabicPeriod"/>
            </a:pPr>
            <a:r>
              <a:rPr lang="en-US" sz="2400">
                <a:solidFill>
                  <a:schemeClr val="tx1"/>
                </a:solidFill>
                <a:latin typeface="Times New Roman" panose="02020603050405020304" pitchFamily="18" charset="0"/>
                <a:cs typeface="Times New Roman" panose="02020603050405020304" pitchFamily="18" charset="0"/>
              </a:rPr>
              <a:t>Vật mang tin xuất hiện trong hoạt động: thu nhận thông tin và lưu trữ thông tin. Bộ nhớ là vật mang tin.</a:t>
            </a:r>
          </a:p>
          <a:p>
            <a:pPr marL="971550" lvl="1" indent="-514350">
              <a:buFont typeface="+mj-lt"/>
              <a:buAutoNum type="arabicPeriod"/>
            </a:pPr>
            <a:r>
              <a:rPr lang="en-US" sz="2400">
                <a:solidFill>
                  <a:schemeClr val="tx1"/>
                </a:solidFill>
                <a:latin typeface="Times New Roman" panose="02020603050405020304" pitchFamily="18" charset="0"/>
                <a:cs typeface="Times New Roman" panose="02020603050405020304" pitchFamily="18" charset="0"/>
              </a:rPr>
              <a:t>Phân loại:</a:t>
            </a:r>
          </a:p>
          <a:p>
            <a:pPr lvl="1"/>
            <a:r>
              <a:rPr lang="en-US" sz="2400">
                <a:solidFill>
                  <a:schemeClr val="tx1"/>
                </a:solidFill>
                <a:latin typeface="Times New Roman" panose="02020603050405020304" pitchFamily="18" charset="0"/>
                <a:cs typeface="Times New Roman" panose="02020603050405020304" pitchFamily="18" charset="0"/>
              </a:rPr>
              <a:t>	a) Thu nhận thông tin</a:t>
            </a:r>
          </a:p>
          <a:p>
            <a:pPr lvl="1"/>
            <a:r>
              <a:rPr lang="en-US" sz="2400">
                <a:solidFill>
                  <a:schemeClr val="tx1"/>
                </a:solidFill>
                <a:latin typeface="Times New Roman" panose="02020603050405020304" pitchFamily="18" charset="0"/>
                <a:cs typeface="Times New Roman" panose="02020603050405020304" pitchFamily="18" charset="0"/>
              </a:rPr>
              <a:t>	b) Lưu trữ thông tin</a:t>
            </a:r>
          </a:p>
          <a:p>
            <a:pPr lvl="1"/>
            <a:r>
              <a:rPr lang="en-US" sz="2400">
                <a:solidFill>
                  <a:schemeClr val="tx1"/>
                </a:solidFill>
                <a:latin typeface="Times New Roman" panose="02020603050405020304" pitchFamily="18" charset="0"/>
                <a:cs typeface="Times New Roman" panose="02020603050405020304" pitchFamily="18" charset="0"/>
              </a:rPr>
              <a:t>	c) Xử lí thông tin</a:t>
            </a:r>
          </a:p>
          <a:p>
            <a:pPr lvl="1"/>
            <a:r>
              <a:rPr lang="en-US" sz="2400">
                <a:solidFill>
                  <a:schemeClr val="tx1"/>
                </a:solidFill>
                <a:latin typeface="Times New Roman" panose="02020603050405020304" pitchFamily="18" charset="0"/>
                <a:cs typeface="Times New Roman" panose="02020603050405020304" pitchFamily="18" charset="0"/>
              </a:rPr>
              <a:t>	d) Truyền thông tin</a:t>
            </a:r>
            <a:endParaRPr lang="en-US" sz="2800" b="0" i="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93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left)">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wipe(left)">
                                      <p:cBhvr>
                                        <p:cTn id="4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VẬN DỤNG</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2263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descr="A screenshot of a computer&#10;&#10;Description automatically generated with low confidence">
            <a:extLst>
              <a:ext uri="{FF2B5EF4-FFF2-40B4-BE49-F238E27FC236}">
                <a16:creationId xmlns:a16="http://schemas.microsoft.com/office/drawing/2014/main" id="{798AFCC0-16DB-4846-8659-70F8D4BB65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43373"/>
            <a:ext cx="12192000" cy="3371254"/>
          </a:xfrm>
          <a:prstGeom prst="rect">
            <a:avLst/>
          </a:prstGeom>
        </p:spPr>
      </p:pic>
    </p:spTree>
    <p:extLst>
      <p:ext uri="{BB962C8B-B14F-4D97-AF65-F5344CB8AC3E}">
        <p14:creationId xmlns:p14="http://schemas.microsoft.com/office/powerpoint/2010/main" val="385729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08851153-578E-4B43-91A2-7ADABD4AEC89}"/>
              </a:ext>
            </a:extLst>
          </p:cNvPr>
          <p:cNvPicPr>
            <a:picLocks noChangeAspect="1"/>
          </p:cNvPicPr>
          <p:nvPr/>
        </p:nvPicPr>
        <p:blipFill>
          <a:blip r:embed="rId2"/>
          <a:stretch>
            <a:fillRect/>
          </a:stretch>
        </p:blipFill>
        <p:spPr>
          <a:xfrm>
            <a:off x="-1" y="1153703"/>
            <a:ext cx="12192000" cy="853240"/>
          </a:xfrm>
          <a:prstGeom prst="rect">
            <a:avLst/>
          </a:prstGeom>
        </p:spPr>
      </p:pic>
      <p:sp>
        <p:nvSpPr>
          <p:cNvPr id="5" name="Rectangle 4">
            <a:extLst>
              <a:ext uri="{FF2B5EF4-FFF2-40B4-BE49-F238E27FC236}">
                <a16:creationId xmlns:a16="http://schemas.microsoft.com/office/drawing/2014/main" id="{307BB155-D51B-4BD5-9829-43EC65BDC92B}"/>
              </a:ext>
            </a:extLst>
          </p:cNvPr>
          <p:cNvSpPr/>
          <p:nvPr/>
        </p:nvSpPr>
        <p:spPr>
          <a:xfrm>
            <a:off x="0" y="2697565"/>
            <a:ext cx="12192000" cy="30955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800100" lvl="1" indent="-3429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Thu nhận thông tin: tìm đọc thông tin về các địa điểm dự định sẽ đi đến </a:t>
            </a:r>
          </a:p>
          <a:p>
            <a:pPr marL="800100" lvl="1" indent="-3429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Lưu trữ thông tin: ghi nhớ các thông tin tìm được trong đầu</a:t>
            </a:r>
          </a:p>
          <a:p>
            <a:pPr marL="800100" lvl="1" indent="-3429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Xử lí thông tin: so sánh các địa điểm tìm được, chọn địa điểm thích hợp nhất</a:t>
            </a:r>
          </a:p>
          <a:p>
            <a:pPr marL="800100" lvl="1" indent="-3429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Truyền thông tin: thông báo cho các bạn trong nhóm địa điểm đã chọn để cùng chuẩn bị</a:t>
            </a:r>
          </a:p>
        </p:txBody>
      </p:sp>
    </p:spTree>
    <p:extLst>
      <p:ext uri="{BB962C8B-B14F-4D97-AF65-F5344CB8AC3E}">
        <p14:creationId xmlns:p14="http://schemas.microsoft.com/office/powerpoint/2010/main" val="25156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left)">
                                      <p:cBhvr>
                                        <p:cTn id="31"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CDF11E8B-EEFF-4D0A-92D5-FD21FC1EBD07}"/>
              </a:ext>
            </a:extLst>
          </p:cNvPr>
          <p:cNvPicPr>
            <a:picLocks noChangeAspect="1"/>
          </p:cNvPicPr>
          <p:nvPr/>
        </p:nvPicPr>
        <p:blipFill>
          <a:blip r:embed="rId2"/>
          <a:stretch>
            <a:fillRect/>
          </a:stretch>
        </p:blipFill>
        <p:spPr>
          <a:xfrm>
            <a:off x="0" y="984644"/>
            <a:ext cx="12192000" cy="1827466"/>
          </a:xfrm>
          <a:prstGeom prst="rect">
            <a:avLst/>
          </a:prstGeom>
        </p:spPr>
      </p:pic>
      <p:sp>
        <p:nvSpPr>
          <p:cNvPr id="5" name="Rectangle 4">
            <a:extLst>
              <a:ext uri="{FF2B5EF4-FFF2-40B4-BE49-F238E27FC236}">
                <a16:creationId xmlns:a16="http://schemas.microsoft.com/office/drawing/2014/main" id="{E4062A7A-F6DA-49D3-AA58-9DF0466A3BD5}"/>
              </a:ext>
            </a:extLst>
          </p:cNvPr>
          <p:cNvSpPr/>
          <p:nvPr/>
        </p:nvSpPr>
        <p:spPr>
          <a:xfrm>
            <a:off x="0" y="3075251"/>
            <a:ext cx="12192000" cy="30955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800100" lvl="1" indent="-3429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Thương mại: mua bán trực tuyến</a:t>
            </a:r>
          </a:p>
          <a:p>
            <a:pPr marL="800100" lvl="1" indent="-3429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Giáo dục: dạy học và thi online</a:t>
            </a:r>
          </a:p>
          <a:p>
            <a:pPr marL="800100" lvl="1" indent="-342900">
              <a:buFont typeface="Wingdings" panose="05000000000000000000" pitchFamily="2" charset="2"/>
              <a:buChar char="§"/>
            </a:pPr>
            <a:r>
              <a:rPr lang="en-US" sz="2800">
                <a:solidFill>
                  <a:schemeClr val="tx1"/>
                </a:solidFill>
                <a:latin typeface="Times New Roman" panose="02020603050405020304" pitchFamily="18" charset="0"/>
                <a:cs typeface="Times New Roman" panose="02020603050405020304" pitchFamily="18" charset="0"/>
              </a:rPr>
              <a:t>Hội họa: chỉnh sửa ảnh</a:t>
            </a:r>
          </a:p>
        </p:txBody>
      </p:sp>
    </p:spTree>
    <p:extLst>
      <p:ext uri="{BB962C8B-B14F-4D97-AF65-F5344CB8AC3E}">
        <p14:creationId xmlns:p14="http://schemas.microsoft.com/office/powerpoint/2010/main" val="224264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left)">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left)">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ck Arc 3">
            <a:extLst>
              <a:ext uri="{FF2B5EF4-FFF2-40B4-BE49-F238E27FC236}">
                <a16:creationId xmlns:a16="http://schemas.microsoft.com/office/drawing/2014/main" id="{7EC0D7BB-0CD0-413A-A98B-2F02DA1D8FBB}"/>
              </a:ext>
            </a:extLst>
          </p:cNvPr>
          <p:cNvSpPr/>
          <p:nvPr/>
        </p:nvSpPr>
        <p:spPr>
          <a:xfrm>
            <a:off x="-3467272" y="-615293"/>
            <a:ext cx="8341643" cy="8341643"/>
          </a:xfrm>
          <a:prstGeom prst="blockArc">
            <a:avLst>
              <a:gd name="adj1" fmla="val 18900000"/>
              <a:gd name="adj2" fmla="val 2700000"/>
              <a:gd name="adj3" fmla="val 259"/>
            </a:avLst>
          </a:prstGeom>
          <a:solidFill>
            <a:srgbClr val="FFFF00"/>
          </a:solidFill>
          <a:ln w="38100">
            <a:solidFill>
              <a:srgbClr val="FFFF00"/>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2" name="Group 1">
            <a:extLst>
              <a:ext uri="{FF2B5EF4-FFF2-40B4-BE49-F238E27FC236}">
                <a16:creationId xmlns:a16="http://schemas.microsoft.com/office/drawing/2014/main" id="{ED58D298-86F2-41F9-8CA5-CC5D766D2148}"/>
              </a:ext>
            </a:extLst>
          </p:cNvPr>
          <p:cNvGrpSpPr/>
          <p:nvPr/>
        </p:nvGrpSpPr>
        <p:grpSpPr>
          <a:xfrm>
            <a:off x="4063010" y="2116717"/>
            <a:ext cx="7534941" cy="1191980"/>
            <a:chOff x="3643132" y="828494"/>
            <a:chExt cx="7938014" cy="1191980"/>
          </a:xfrm>
          <a:solidFill>
            <a:srgbClr val="00B0F0"/>
          </a:solidFill>
        </p:grpSpPr>
        <p:sp>
          <p:nvSpPr>
            <p:cNvPr id="10" name="Freeform: Shape 9">
              <a:extLst>
                <a:ext uri="{FF2B5EF4-FFF2-40B4-BE49-F238E27FC236}">
                  <a16:creationId xmlns:a16="http://schemas.microsoft.com/office/drawing/2014/main" id="{CDEDD7DE-9BFD-4102-B60F-BE33E3E2FA40}"/>
                </a:ext>
              </a:extLst>
            </p:cNvPr>
            <p:cNvSpPr/>
            <p:nvPr/>
          </p:nvSpPr>
          <p:spPr>
            <a:xfrm>
              <a:off x="4239122" y="932801"/>
              <a:ext cx="7342024" cy="953584"/>
            </a:xfrm>
            <a:custGeom>
              <a:avLst/>
              <a:gdLst>
                <a:gd name="connsiteX0" fmla="*/ 0 w 7342024"/>
                <a:gd name="connsiteY0" fmla="*/ 0 h 953584"/>
                <a:gd name="connsiteX1" fmla="*/ 7342024 w 7342024"/>
                <a:gd name="connsiteY1" fmla="*/ 0 h 953584"/>
                <a:gd name="connsiteX2" fmla="*/ 7342024 w 7342024"/>
                <a:gd name="connsiteY2" fmla="*/ 953584 h 953584"/>
                <a:gd name="connsiteX3" fmla="*/ 0 w 7342024"/>
                <a:gd name="connsiteY3" fmla="*/ 953584 h 953584"/>
                <a:gd name="connsiteX4" fmla="*/ 0 w 7342024"/>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2024" h="953584">
                  <a:moveTo>
                    <a:pt x="0" y="0"/>
                  </a:moveTo>
                  <a:lnTo>
                    <a:pt x="7342024" y="0"/>
                  </a:lnTo>
                  <a:lnTo>
                    <a:pt x="7342024" y="953584"/>
                  </a:lnTo>
                  <a:lnTo>
                    <a:pt x="0" y="953584"/>
                  </a:lnTo>
                  <a:lnTo>
                    <a:pt x="0" y="0"/>
                  </a:lnTo>
                  <a:close/>
                </a:path>
              </a:pathLst>
            </a:cu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Nêu được các hoạt động cơ bản trong xử lý thông tin</a:t>
              </a:r>
            </a:p>
          </p:txBody>
        </p:sp>
        <p:sp>
          <p:nvSpPr>
            <p:cNvPr id="11" name="Oval 10">
              <a:extLst>
                <a:ext uri="{FF2B5EF4-FFF2-40B4-BE49-F238E27FC236}">
                  <a16:creationId xmlns:a16="http://schemas.microsoft.com/office/drawing/2014/main" id="{8BEE2152-1FC0-48AD-AA07-82D70BB283F4}"/>
                </a:ext>
              </a:extLst>
            </p:cNvPr>
            <p:cNvSpPr/>
            <p:nvPr/>
          </p:nvSpPr>
          <p:spPr>
            <a:xfrm>
              <a:off x="3643132" y="828494"/>
              <a:ext cx="1191980" cy="1191980"/>
            </a:xfrm>
            <a:prstGeom prst="ellipse">
              <a:avLst/>
            </a:prstGeom>
            <a:solidFill>
              <a:srgbClr val="0070C0"/>
            </a:solid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1</a:t>
              </a:r>
            </a:p>
          </p:txBody>
        </p:sp>
      </p:grpSp>
      <p:grpSp>
        <p:nvGrpSpPr>
          <p:cNvPr id="3" name="Group 2">
            <a:extLst>
              <a:ext uri="{FF2B5EF4-FFF2-40B4-BE49-F238E27FC236}">
                <a16:creationId xmlns:a16="http://schemas.microsoft.com/office/drawing/2014/main" id="{E2F27850-1CE8-482F-B929-672B6821E5C7}"/>
              </a:ext>
            </a:extLst>
          </p:cNvPr>
          <p:cNvGrpSpPr/>
          <p:nvPr/>
        </p:nvGrpSpPr>
        <p:grpSpPr>
          <a:xfrm>
            <a:off x="4049885" y="4007716"/>
            <a:ext cx="7565204" cy="1191980"/>
            <a:chOff x="4189844" y="2244226"/>
            <a:chExt cx="7565204" cy="1191980"/>
          </a:xfrm>
          <a:solidFill>
            <a:srgbClr val="0070C0"/>
          </a:solidFill>
        </p:grpSpPr>
        <p:sp>
          <p:nvSpPr>
            <p:cNvPr id="12" name="Freeform: Shape 11">
              <a:extLst>
                <a:ext uri="{FF2B5EF4-FFF2-40B4-BE49-F238E27FC236}">
                  <a16:creationId xmlns:a16="http://schemas.microsoft.com/office/drawing/2014/main" id="{C923E71B-0549-46A4-884E-628E213053F4}"/>
                </a:ext>
              </a:extLst>
            </p:cNvPr>
            <p:cNvSpPr/>
            <p:nvPr/>
          </p:nvSpPr>
          <p:spPr>
            <a:xfrm>
              <a:off x="4785834" y="2363424"/>
              <a:ext cx="6969214" cy="953584"/>
            </a:xfrm>
            <a:custGeom>
              <a:avLst/>
              <a:gdLst>
                <a:gd name="connsiteX0" fmla="*/ 0 w 6795313"/>
                <a:gd name="connsiteY0" fmla="*/ 0 h 953584"/>
                <a:gd name="connsiteX1" fmla="*/ 6795313 w 6795313"/>
                <a:gd name="connsiteY1" fmla="*/ 0 h 953584"/>
                <a:gd name="connsiteX2" fmla="*/ 6795313 w 6795313"/>
                <a:gd name="connsiteY2" fmla="*/ 953584 h 953584"/>
                <a:gd name="connsiteX3" fmla="*/ 0 w 6795313"/>
                <a:gd name="connsiteY3" fmla="*/ 953584 h 953584"/>
                <a:gd name="connsiteX4" fmla="*/ 0 w 6795313"/>
                <a:gd name="connsiteY4" fmla="*/ 0 h 95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313" h="953584">
                  <a:moveTo>
                    <a:pt x="0" y="0"/>
                  </a:moveTo>
                  <a:lnTo>
                    <a:pt x="6795313" y="0"/>
                  </a:lnTo>
                  <a:lnTo>
                    <a:pt x="6795313" y="953584"/>
                  </a:lnTo>
                  <a:lnTo>
                    <a:pt x="0" y="953584"/>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56907" tIns="132080" rIns="132080" bIns="132080" numCol="1" spcCol="1270" anchor="ctr" anchorCtr="0">
              <a:noAutofit/>
            </a:bodyPr>
            <a:lstStyle/>
            <a:p>
              <a:r>
                <a:rPr lang="en-US" sz="2400">
                  <a:latin typeface="Times New Roman" panose="02020603050405020304" pitchFamily="18" charset="0"/>
                  <a:cs typeface="Times New Roman" panose="02020603050405020304" pitchFamily="18" charset="0"/>
                </a:rPr>
                <a:t>Giải thích được máy tính là công cụ hiệu quả để xử lý thông tin. Nêu được ví dụ minh họa cụ thể</a:t>
              </a:r>
            </a:p>
          </p:txBody>
        </p:sp>
        <p:sp>
          <p:nvSpPr>
            <p:cNvPr id="13" name="Oval 12">
              <a:extLst>
                <a:ext uri="{FF2B5EF4-FFF2-40B4-BE49-F238E27FC236}">
                  <a16:creationId xmlns:a16="http://schemas.microsoft.com/office/drawing/2014/main" id="{12E7ADB5-91DC-458D-8BD3-B0C2B3723B57}"/>
                </a:ext>
              </a:extLst>
            </p:cNvPr>
            <p:cNvSpPr/>
            <p:nvPr/>
          </p:nvSpPr>
          <p:spPr>
            <a:xfrm>
              <a:off x="4189844" y="2244226"/>
              <a:ext cx="1191980" cy="1191980"/>
            </a:xfrm>
            <a:prstGeom prst="ellipse">
              <a:avLst/>
            </a:prstGeom>
            <a:grpFill/>
            <a:ln w="28575">
              <a:solidFill>
                <a:schemeClr val="tx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algn="ctr"/>
              <a:r>
                <a:rPr lang="en-US" sz="4800">
                  <a:solidFill>
                    <a:schemeClr val="tx1"/>
                  </a:solidFill>
                  <a:latin typeface="Times New Roman" panose="02020603050405020304" pitchFamily="18" charset="0"/>
                  <a:cs typeface="Times New Roman" panose="02020603050405020304" pitchFamily="18" charset="0"/>
                </a:rPr>
                <a:t>2</a:t>
              </a:r>
            </a:p>
          </p:txBody>
        </p:sp>
      </p:grpSp>
      <p:sp>
        <p:nvSpPr>
          <p:cNvPr id="7" name="Oval 6">
            <a:extLst>
              <a:ext uri="{FF2B5EF4-FFF2-40B4-BE49-F238E27FC236}">
                <a16:creationId xmlns:a16="http://schemas.microsoft.com/office/drawing/2014/main" id="{DE8A0075-26B0-4D77-9E66-DC0DD77CE13C}"/>
              </a:ext>
            </a:extLst>
          </p:cNvPr>
          <p:cNvSpPr/>
          <p:nvPr/>
        </p:nvSpPr>
        <p:spPr>
          <a:xfrm>
            <a:off x="443345" y="1872363"/>
            <a:ext cx="3552825" cy="3486150"/>
          </a:xfrm>
          <a:prstGeom prst="ellipse">
            <a:avLst/>
          </a:prstGeom>
          <a:solidFill>
            <a:srgbClr val="00206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Times New Roman" panose="02020603050405020304" pitchFamily="18" charset="0"/>
                <a:cs typeface="Times New Roman" panose="02020603050405020304" pitchFamily="18" charset="0"/>
              </a:rPr>
              <a:t>Mục tiêu</a:t>
            </a:r>
            <a:endParaRPr lang="en-US" sz="48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6E30013-65DB-4053-A29F-9D46BE1417E3}"/>
              </a:ext>
            </a:extLst>
          </p:cNvPr>
          <p:cNvSpPr txBox="1"/>
          <p:nvPr/>
        </p:nvSpPr>
        <p:spPr>
          <a:xfrm>
            <a:off x="10224051" y="0"/>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8245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ppt_w/2"/>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ppt_w/2"/>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3" name="Picture 2">
            <a:extLst>
              <a:ext uri="{FF2B5EF4-FFF2-40B4-BE49-F238E27FC236}">
                <a16:creationId xmlns:a16="http://schemas.microsoft.com/office/drawing/2014/main" id="{CDF11E8B-EEFF-4D0A-92D5-FD21FC1EBD07}"/>
              </a:ext>
            </a:extLst>
          </p:cNvPr>
          <p:cNvPicPr>
            <a:picLocks noChangeAspect="1"/>
          </p:cNvPicPr>
          <p:nvPr/>
        </p:nvPicPr>
        <p:blipFill>
          <a:blip r:embed="rId2"/>
          <a:stretch>
            <a:fillRect/>
          </a:stretch>
        </p:blipFill>
        <p:spPr>
          <a:xfrm>
            <a:off x="0" y="804532"/>
            <a:ext cx="12192000" cy="1827466"/>
          </a:xfrm>
          <a:prstGeom prst="rect">
            <a:avLst/>
          </a:prstGeom>
        </p:spPr>
      </p:pic>
      <p:sp>
        <p:nvSpPr>
          <p:cNvPr id="5" name="Rectangle 4">
            <a:extLst>
              <a:ext uri="{FF2B5EF4-FFF2-40B4-BE49-F238E27FC236}">
                <a16:creationId xmlns:a16="http://schemas.microsoft.com/office/drawing/2014/main" id="{E4062A7A-F6DA-49D3-AA58-9DF0466A3BD5}"/>
              </a:ext>
            </a:extLst>
          </p:cNvPr>
          <p:cNvSpPr/>
          <p:nvPr/>
        </p:nvSpPr>
        <p:spPr>
          <a:xfrm>
            <a:off x="-1" y="2798618"/>
            <a:ext cx="12192000" cy="38515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dirty="0" err="1">
                <a:solidFill>
                  <a:schemeClr val="tx1"/>
                </a:solidFill>
                <a:latin typeface="Times New Roman" panose="02020603050405020304" pitchFamily="18" charset="0"/>
                <a:cs typeface="Times New Roman" panose="02020603050405020304" pitchFamily="18" charset="0"/>
              </a:rPr>
              <a:t>Trả</a:t>
            </a:r>
            <a:r>
              <a:rPr lang="en-US" sz="3200" u="sng" dirty="0">
                <a:solidFill>
                  <a:schemeClr val="tx1"/>
                </a:solidFill>
                <a:latin typeface="Times New Roman" panose="02020603050405020304" pitchFamily="18" charset="0"/>
                <a:cs typeface="Times New Roman" panose="02020603050405020304" pitchFamily="18" charset="0"/>
              </a:rPr>
              <a:t> </a:t>
            </a:r>
            <a:r>
              <a:rPr lang="en-US" sz="3200" u="sng" dirty="0" err="1">
                <a:solidFill>
                  <a:schemeClr val="tx1"/>
                </a:solidFill>
                <a:latin typeface="Times New Roman" panose="02020603050405020304" pitchFamily="18" charset="0"/>
                <a:cs typeface="Times New Roman" panose="02020603050405020304" pitchFamily="18" charset="0"/>
              </a:rPr>
              <a:t>lời</a:t>
            </a:r>
            <a:r>
              <a:rPr lang="en-US" sz="3200" u="sng" dirty="0">
                <a:solidFill>
                  <a:schemeClr val="tx1"/>
                </a:solidFill>
                <a:latin typeface="Times New Roman" panose="02020603050405020304" pitchFamily="18" charset="0"/>
                <a:cs typeface="Times New Roman" panose="02020603050405020304" pitchFamily="18" charset="0"/>
              </a:rPr>
              <a:t>:</a:t>
            </a:r>
          </a:p>
          <a:p>
            <a:pPr lvl="1"/>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dục</a:t>
            </a:r>
            <a:r>
              <a:rPr lang="en-US" sz="2800" dirty="0">
                <a:solidFill>
                  <a:schemeClr val="tx1"/>
                </a:solidFill>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Tìm kiếm tài liệu cho việc học tập dễ dàng hơn.</a:t>
            </a:r>
            <a:r>
              <a:rPr lang="en-US" sz="2800" dirty="0">
                <a:latin typeface="Times New Roman" panose="02020603050405020304" pitchFamily="18" charset="0"/>
                <a:cs typeface="Times New Roman" panose="02020603050405020304" pitchFamily="18" charset="0"/>
              </a:rPr>
              <a:t>	</a:t>
            </a:r>
          </a:p>
          <a:p>
            <a:pPr lvl="1"/>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Trao đổi, chia sẻ tài liệu cho bạn bè.</a:t>
            </a: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Có thể giải trí, nghe nhạc... những lúc học tập căng thẳng.</a:t>
            </a:r>
            <a:br>
              <a:rPr lang="vi-VN"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Giao lưu kết bạn với tất cả mọi người trên thế giới.​</a:t>
            </a:r>
            <a:endParaRPr lang="en-US" sz="2800" dirty="0">
              <a:latin typeface="Times New Roman" panose="02020603050405020304" pitchFamily="18" charset="0"/>
              <a:cs typeface="Times New Roman" panose="02020603050405020304" pitchFamily="18" charset="0"/>
            </a:endParaRPr>
          </a:p>
          <a:p>
            <a:pPr lvl="1"/>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Soạn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endParaRPr lang="en-US" sz="2800" dirty="0">
              <a:solidFill>
                <a:schemeClr val="tx1"/>
              </a:solidFill>
              <a:latin typeface="Times New Roman" panose="02020603050405020304" pitchFamily="18" charset="0"/>
              <a:cs typeface="Times New Roman" panose="02020603050405020304" pitchFamily="18" charset="0"/>
            </a:endParaRPr>
          </a:p>
          <a:p>
            <a:pPr lvl="1"/>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tuyến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970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left)">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4AA23C-F00B-40B8-80D7-11FFD5211D00}"/>
              </a:ext>
            </a:extLst>
          </p:cNvPr>
          <p:cNvSpPr txBox="1"/>
          <p:nvPr/>
        </p:nvSpPr>
        <p:spPr>
          <a:xfrm>
            <a:off x="2852053" y="2144674"/>
            <a:ext cx="6455228" cy="1107996"/>
          </a:xfrm>
          <a:prstGeom prst="rect">
            <a:avLst/>
          </a:prstGeom>
          <a:noFill/>
        </p:spPr>
        <p:txBody>
          <a:bodyPr wrap="square" rtlCol="0">
            <a:spAutoFit/>
          </a:bodyPr>
          <a:lstStyle/>
          <a:p>
            <a:pPr algn="ctr"/>
            <a:r>
              <a:rPr lang="en-US" sz="6600">
                <a:latin typeface="Times New Roman" panose="02020603050405020304" pitchFamily="18" charset="0"/>
                <a:cs typeface="Times New Roman" panose="02020603050405020304" pitchFamily="18" charset="0"/>
              </a:rPr>
              <a:t>THANK YOU !</a:t>
            </a:r>
          </a:p>
        </p:txBody>
      </p:sp>
      <p:sp>
        <p:nvSpPr>
          <p:cNvPr id="11" name="TextBox 10">
            <a:extLst>
              <a:ext uri="{FF2B5EF4-FFF2-40B4-BE49-F238E27FC236}">
                <a16:creationId xmlns:a16="http://schemas.microsoft.com/office/drawing/2014/main" id="{10899E2C-4004-4E54-BF39-0E06D402CB34}"/>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Tree>
    <p:extLst>
      <p:ext uri="{BB962C8B-B14F-4D97-AF65-F5344CB8AC3E}">
        <p14:creationId xmlns:p14="http://schemas.microsoft.com/office/powerpoint/2010/main" val="6965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2000"/>
                                  </p:stCondLst>
                                  <p:iterate type="lt">
                                    <p:tmPct val="4000"/>
                                  </p:iterate>
                                  <p:childTnLst>
                                    <p:set>
                                      <p:cBhvr override="childStyle">
                                        <p:cTn id="6" dur="2000" fill="hold"/>
                                        <p:tgtEl>
                                          <p:spTgt spid="3"/>
                                        </p:tgtEl>
                                        <p:attrNameLst>
                                          <p:attrName>style.color</p:attrName>
                                        </p:attrNameLst>
                                      </p:cBhvr>
                                      <p:to>
                                        <p:clrVal>
                                          <a:schemeClr val="bg1"/>
                                        </p:clrVal>
                                      </p:to>
                                    </p:set>
                                    <p:set>
                                      <p:cBhvr>
                                        <p:cTn id="7" dur="2000" fill="hold"/>
                                        <p:tgtEl>
                                          <p:spTgt spid="3"/>
                                        </p:tgtEl>
                                        <p:attrNameLst>
                                          <p:attrName>fillcolor</p:attrName>
                                        </p:attrNameLst>
                                      </p:cBhvr>
                                      <p:to>
                                        <p:clrVal>
                                          <a:schemeClr val="bg1"/>
                                        </p:clrVal>
                                      </p:to>
                                    </p:set>
                                    <p:set>
                                      <p:cBhvr>
                                        <p:cTn id="8" dur="2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707886"/>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1. XỬ LÝ THÔNG TIN</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17556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fence, grass, soccer, building&#10;&#10;Description automatically generated">
            <a:extLst>
              <a:ext uri="{FF2B5EF4-FFF2-40B4-BE49-F238E27FC236}">
                <a16:creationId xmlns:a16="http://schemas.microsoft.com/office/drawing/2014/main" id="{A97E3F7D-D137-467E-A036-161391D85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059" y="75571"/>
            <a:ext cx="9448508" cy="6670902"/>
          </a:xfrm>
          <a:prstGeom prst="rect">
            <a:avLst/>
          </a:prstGeom>
        </p:spPr>
      </p:pic>
      <p:sp>
        <p:nvSpPr>
          <p:cNvPr id="9" name="TextBox 8">
            <a:extLst>
              <a:ext uri="{FF2B5EF4-FFF2-40B4-BE49-F238E27FC236}">
                <a16:creationId xmlns:a16="http://schemas.microsoft.com/office/drawing/2014/main" id="{126F3DB1-60E1-46B1-97E9-EADF6055534B}"/>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cxnSp>
        <p:nvCxnSpPr>
          <p:cNvPr id="28" name="Straight Connector 27">
            <a:extLst>
              <a:ext uri="{FF2B5EF4-FFF2-40B4-BE49-F238E27FC236}">
                <a16:creationId xmlns:a16="http://schemas.microsoft.com/office/drawing/2014/main" id="{3CB87AF1-B64C-4970-9069-51ED8CF108A9}"/>
              </a:ext>
            </a:extLst>
          </p:cNvPr>
          <p:cNvCxnSpPr>
            <a:cxnSpLocks/>
          </p:cNvCxnSpPr>
          <p:nvPr/>
        </p:nvCxnSpPr>
        <p:spPr>
          <a:xfrm flipV="1">
            <a:off x="5317624" y="3088432"/>
            <a:ext cx="4348890" cy="39993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7AC5CEF-E63C-47E5-BDE1-EBB1E67CFF63}"/>
              </a:ext>
            </a:extLst>
          </p:cNvPr>
          <p:cNvCxnSpPr>
            <a:cxnSpLocks/>
          </p:cNvCxnSpPr>
          <p:nvPr/>
        </p:nvCxnSpPr>
        <p:spPr>
          <a:xfrm flipV="1">
            <a:off x="5180777" y="1228515"/>
            <a:ext cx="4429755" cy="21858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F104989-9EF6-4C80-8553-949961B659F7}"/>
              </a:ext>
            </a:extLst>
          </p:cNvPr>
          <p:cNvCxnSpPr>
            <a:cxnSpLocks/>
          </p:cNvCxnSpPr>
          <p:nvPr/>
        </p:nvCxnSpPr>
        <p:spPr>
          <a:xfrm flipV="1">
            <a:off x="5070364" y="1763485"/>
            <a:ext cx="164840" cy="165399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C4E054F-DDEE-4102-B01B-9324B7B3D002}"/>
              </a:ext>
            </a:extLst>
          </p:cNvPr>
          <p:cNvCxnSpPr>
            <a:cxnSpLocks/>
          </p:cNvCxnSpPr>
          <p:nvPr/>
        </p:nvCxnSpPr>
        <p:spPr>
          <a:xfrm flipH="1" flipV="1">
            <a:off x="2043405" y="1129004"/>
            <a:ext cx="2937494" cy="228848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8546B5-F325-4A72-8A7A-4F43E63B418B}"/>
              </a:ext>
            </a:extLst>
          </p:cNvPr>
          <p:cNvCxnSpPr>
            <a:cxnSpLocks/>
          </p:cNvCxnSpPr>
          <p:nvPr/>
        </p:nvCxnSpPr>
        <p:spPr>
          <a:xfrm flipH="1" flipV="1">
            <a:off x="2108716" y="2715205"/>
            <a:ext cx="2816197" cy="767450"/>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45C8F330-D4CA-4A95-B9E1-D20F4BA7F2E7}"/>
              </a:ext>
            </a:extLst>
          </p:cNvPr>
          <p:cNvSpPr/>
          <p:nvPr/>
        </p:nvSpPr>
        <p:spPr>
          <a:xfrm>
            <a:off x="4238363" y="3532682"/>
            <a:ext cx="229670" cy="21926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A2F9610F-529D-429D-980E-4A82E92797BD}"/>
              </a:ext>
            </a:extLst>
          </p:cNvPr>
          <p:cNvSpPr/>
          <p:nvPr/>
        </p:nvSpPr>
        <p:spPr>
          <a:xfrm>
            <a:off x="4534896" y="3518363"/>
            <a:ext cx="173683" cy="16286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915DF7F-E690-4ECA-955B-EBEBDFB23A51}"/>
              </a:ext>
            </a:extLst>
          </p:cNvPr>
          <p:cNvSpPr/>
          <p:nvPr/>
        </p:nvSpPr>
        <p:spPr>
          <a:xfrm>
            <a:off x="4804757" y="3479457"/>
            <a:ext cx="173683" cy="16286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581A01CC-7B3A-4474-9FBB-B5633887E032}"/>
              </a:ext>
            </a:extLst>
          </p:cNvPr>
          <p:cNvSpPr/>
          <p:nvPr/>
        </p:nvSpPr>
        <p:spPr>
          <a:xfrm>
            <a:off x="793818" y="3488220"/>
            <a:ext cx="3398607" cy="136087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đây</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môn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tới</a:t>
            </a:r>
            <a:endParaRPr 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sz="2000" dirty="0">
                <a:latin typeface="Times New Roman" panose="02020603050405020304" pitchFamily="18" charset="0"/>
                <a:cs typeface="Times New Roman" panose="02020603050405020304" pitchFamily="18" charset="0"/>
              </a:rPr>
              <a:t>…</a:t>
            </a:r>
          </a:p>
        </p:txBody>
      </p:sp>
      <p:cxnSp>
        <p:nvCxnSpPr>
          <p:cNvPr id="57" name="Straight Arrow Connector 56">
            <a:extLst>
              <a:ext uri="{FF2B5EF4-FFF2-40B4-BE49-F238E27FC236}">
                <a16:creationId xmlns:a16="http://schemas.microsoft.com/office/drawing/2014/main" id="{7C6471F3-88F8-4845-AB01-F5858663B131}"/>
              </a:ext>
            </a:extLst>
          </p:cNvPr>
          <p:cNvCxnSpPr>
            <a:cxnSpLocks/>
          </p:cNvCxnSpPr>
          <p:nvPr/>
        </p:nvCxnSpPr>
        <p:spPr>
          <a:xfrm flipV="1">
            <a:off x="6096000" y="1351722"/>
            <a:ext cx="3596952" cy="411458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418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repeatCount="300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up)">
                                      <p:cBhvr>
                                        <p:cTn id="34" dur="500"/>
                                        <p:tgtEl>
                                          <p:spTgt spid="28"/>
                                        </p:tgtEl>
                                      </p:cBhvr>
                                    </p:animEffect>
                                  </p:childTnLst>
                                </p:cTn>
                              </p:par>
                              <p:par>
                                <p:cTn id="35" presetID="22" presetClass="entr" presetSubtype="1" repeatCount="300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par>
                                <p:cTn id="38" presetID="22" presetClass="entr" presetSubtype="1" repeatCount="300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par>
                                <p:cTn id="41" presetID="22" presetClass="entr" presetSubtype="1" repeatCount="300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up)">
                                      <p:cBhvr>
                                        <p:cTn id="43" dur="500"/>
                                        <p:tgtEl>
                                          <p:spTgt spid="34"/>
                                        </p:tgtEl>
                                      </p:cBhvr>
                                    </p:animEffect>
                                  </p:childTnLst>
                                </p:cTn>
                              </p:par>
                              <p:par>
                                <p:cTn id="44" presetID="22" presetClass="entr" presetSubtype="1" repeatCount="300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30"/>
                                        </p:tgtEl>
                                      </p:cBhvr>
                                    </p:animEffect>
                                    <p:set>
                                      <p:cBhvr>
                                        <p:cTn id="54" dur="1" fill="hold">
                                          <p:stCondLst>
                                            <p:cond delay="499"/>
                                          </p:stCondLst>
                                        </p:cTn>
                                        <p:tgtEl>
                                          <p:spTgt spid="3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500"/>
                                        <p:tgtEl>
                                          <p:spTgt spid="43"/>
                                        </p:tgtEl>
                                      </p:cBhvr>
                                    </p:animEffect>
                                  </p:childTnLst>
                                </p:cTn>
                              </p:par>
                            </p:childTnLst>
                          </p:cTn>
                        </p:par>
                        <p:par>
                          <p:cTn id="77" fill="hold">
                            <p:stCondLst>
                              <p:cond delay="1500"/>
                            </p:stCondLst>
                            <p:childTnLst>
                              <p:par>
                                <p:cTn id="78" presetID="10" presetClass="entr" presetSubtype="0" fill="hold" grpId="1"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par>
                          <p:cTn id="81" fill="hold">
                            <p:stCondLst>
                              <p:cond delay="2000"/>
                            </p:stCondLst>
                            <p:childTnLst>
                              <p:par>
                                <p:cTn id="82" presetID="10" presetClass="entr" presetSubtype="0" fill="hold" grpId="1"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500"/>
                                        <p:tgtEl>
                                          <p:spTgt spid="44"/>
                                        </p:tgtEl>
                                      </p:cBhvr>
                                    </p:animEffect>
                                  </p:childTnLst>
                                </p:cTn>
                              </p:par>
                            </p:childTnLst>
                          </p:cTn>
                        </p:par>
                        <p:par>
                          <p:cTn id="85" fill="hold">
                            <p:stCondLst>
                              <p:cond delay="2500"/>
                            </p:stCondLst>
                            <p:childTnLst>
                              <p:par>
                                <p:cTn id="86" presetID="10" presetClass="entr" presetSubtype="0" fill="hold" grpId="1"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46"/>
                                        </p:tgtEl>
                                        <p:attrNameLst>
                                          <p:attrName>style.visibility</p:attrName>
                                        </p:attrNameLst>
                                      </p:cBhvr>
                                      <p:to>
                                        <p:strVal val="visible"/>
                                      </p:to>
                                    </p:set>
                                    <p:animEffect transition="in" filter="fade">
                                      <p:cBhvr>
                                        <p:cTn id="93" dur="500"/>
                                        <p:tgtEl>
                                          <p:spTgt spid="4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down)">
                                      <p:cBhvr>
                                        <p:cTn id="9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4" grpId="0" animBg="1"/>
      <p:bldP spid="44" grpId="1" animBg="1"/>
      <p:bldP spid="45" grpId="0" animBg="1"/>
      <p:bldP spid="45" grpId="1"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3E014031-C393-455A-A094-4DC435BD9D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5203" y="17221"/>
            <a:ext cx="9989993" cy="3296880"/>
          </a:xfrm>
          <a:prstGeom prst="rect">
            <a:avLst/>
          </a:prstGeom>
        </p:spPr>
      </p:pic>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sp>
        <p:nvSpPr>
          <p:cNvPr id="9" name="Rectangle 8">
            <a:extLst>
              <a:ext uri="{FF2B5EF4-FFF2-40B4-BE49-F238E27FC236}">
                <a16:creationId xmlns:a16="http://schemas.microsoft.com/office/drawing/2014/main" id="{955FFAF7-CE80-459F-AA8F-50BA4607B95A}"/>
              </a:ext>
            </a:extLst>
          </p:cNvPr>
          <p:cNvSpPr/>
          <p:nvPr/>
        </p:nvSpPr>
        <p:spPr>
          <a:xfrm>
            <a:off x="1155082" y="3314101"/>
            <a:ext cx="9970115" cy="353274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dirty="0" err="1">
                <a:solidFill>
                  <a:schemeClr val="tx1"/>
                </a:solidFill>
                <a:latin typeface="Times New Roman" panose="02020603050405020304" pitchFamily="18" charset="0"/>
                <a:cs typeface="Times New Roman" panose="02020603050405020304" pitchFamily="18" charset="0"/>
              </a:rPr>
              <a:t>Trả</a:t>
            </a:r>
            <a:r>
              <a:rPr lang="en-US" sz="3200" u="sng" dirty="0">
                <a:solidFill>
                  <a:schemeClr val="tx1"/>
                </a:solidFill>
                <a:latin typeface="Times New Roman" panose="02020603050405020304" pitchFamily="18" charset="0"/>
                <a:cs typeface="Times New Roman" panose="02020603050405020304" pitchFamily="18" charset="0"/>
              </a:rPr>
              <a:t> </a:t>
            </a:r>
            <a:r>
              <a:rPr lang="en-US" sz="3200" u="sng" dirty="0" err="1">
                <a:solidFill>
                  <a:schemeClr val="tx1"/>
                </a:solidFill>
                <a:latin typeface="Times New Roman" panose="02020603050405020304" pitchFamily="18" charset="0"/>
                <a:cs typeface="Times New Roman" panose="02020603050405020304" pitchFamily="18" charset="0"/>
              </a:rPr>
              <a:t>lời</a:t>
            </a:r>
            <a:r>
              <a:rPr lang="en-US" sz="3200" u="sng" dirty="0">
                <a:solidFill>
                  <a:schemeClr val="tx1"/>
                </a:solidFill>
                <a:latin typeface="Times New Roman" panose="02020603050405020304" pitchFamily="18" charset="0"/>
                <a:cs typeface="Times New Roman" panose="02020603050405020304" pitchFamily="18" charset="0"/>
              </a:rPr>
              <a:t>:</a:t>
            </a:r>
          </a:p>
          <a:p>
            <a:pPr marL="971550" lvl="1" indent="-514350">
              <a:buFont typeface="+mj-lt"/>
              <a:buAutoNum type="arabicPeriod"/>
            </a:pPr>
            <a:r>
              <a:rPr lang="en-US" sz="2800" b="0" i="0" dirty="0" err="1">
                <a:solidFill>
                  <a:schemeClr val="tx1"/>
                </a:solidFill>
                <a:effectLst/>
                <a:latin typeface="Times New Roman" panose="02020603050405020304" pitchFamily="18" charset="0"/>
                <a:cs typeface="Times New Roman" panose="02020603050405020304" pitchFamily="18" charset="0"/>
              </a:rPr>
              <a:t>Thị</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giác</a:t>
            </a:r>
            <a:endParaRPr lang="en-US" sz="2800" b="0" i="0" dirty="0">
              <a:solidFill>
                <a:schemeClr val="tx1"/>
              </a:solidFill>
              <a:effectLst/>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tin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tốt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p>
          <a:p>
            <a:pPr marL="971550" lvl="1" indent="-514350">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Ý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thủ</a:t>
            </a:r>
            <a:endParaRPr lang="en-US" sz="2800" b="0" i="0" dirty="0">
              <a:solidFill>
                <a:schemeClr val="tx1"/>
              </a:solidFill>
              <a:effectLst/>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sz="2800" dirty="0">
                <a:solidFill>
                  <a:schemeClr val="tx1"/>
                </a:solidFill>
                <a:latin typeface="Times New Roman" panose="02020603050405020304" pitchFamily="18" charset="0"/>
                <a:cs typeface="Times New Roman" panose="02020603050405020304" pitchFamily="18" charset="0"/>
              </a:rPr>
              <a:t>Thao </a:t>
            </a:r>
            <a:r>
              <a:rPr lang="en-US" sz="2800" dirty="0" err="1">
                <a:solidFill>
                  <a:schemeClr val="tx1"/>
                </a:solidFill>
                <a:latin typeface="Times New Roman" panose="02020603050405020304" pitchFamily="18" charset="0"/>
                <a:cs typeface="Times New Roman" panose="02020603050405020304" pitchFamily="18" charset="0"/>
              </a:rPr>
              <a:t>tác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sút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endParaRPr lang="en-US" sz="2800" dirty="0">
              <a:solidFill>
                <a:schemeClr val="tx1"/>
              </a:solidFill>
              <a:latin typeface="Times New Roman" panose="02020603050405020304" pitchFamily="18" charset="0"/>
              <a:cs typeface="Times New Roman" panose="02020603050405020304" pitchFamily="18" charset="0"/>
            </a:endParaRPr>
          </a:p>
          <a:p>
            <a:pPr marL="971550" lvl="1" indent="-514350">
              <a:buFont typeface="+mj-lt"/>
              <a:buAutoNum type="arabicPeriod"/>
            </a:pPr>
            <a:r>
              <a:rPr lang="en-US" sz="2800" b="0" i="0" dirty="0">
                <a:solidFill>
                  <a:schemeClr val="tx1"/>
                </a:solidFill>
                <a:effectLst/>
                <a:latin typeface="Times New Roman" panose="02020603050405020304" pitchFamily="18" charset="0"/>
                <a:cs typeface="Times New Roman" panose="02020603050405020304" pitchFamily="18" charset="0"/>
              </a:rPr>
              <a:t>Thu </a:t>
            </a:r>
            <a:r>
              <a:rPr lang="en-US" sz="2800" b="0" i="0" dirty="0" err="1">
                <a:solidFill>
                  <a:schemeClr val="tx1"/>
                </a:solidFill>
                <a:effectLst/>
                <a:latin typeface="Times New Roman" panose="02020603050405020304" pitchFamily="18" charset="0"/>
                <a:cs typeface="Times New Roman" panose="02020603050405020304" pitchFamily="18" charset="0"/>
              </a:rPr>
              <a:t>nhận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thông</a:t>
            </a:r>
            <a:r>
              <a:rPr lang="en-US" sz="2800" b="0" i="0" dirty="0">
                <a:solidFill>
                  <a:schemeClr val="tx1"/>
                </a:solidFill>
                <a:effectLst/>
                <a:latin typeface="Times New Roman" panose="02020603050405020304" pitchFamily="18" charset="0"/>
                <a:cs typeface="Times New Roman" panose="02020603050405020304" pitchFamily="18" charset="0"/>
              </a:rPr>
              <a:t> tin, </a:t>
            </a:r>
            <a:r>
              <a:rPr lang="en-US" sz="2800" b="0" i="0" dirty="0" err="1">
                <a:solidFill>
                  <a:schemeClr val="tx1"/>
                </a:solidFill>
                <a:effectLst/>
                <a:latin typeface="Times New Roman" panose="02020603050405020304" pitchFamily="18" charset="0"/>
                <a:cs typeface="Times New Roman" panose="02020603050405020304" pitchFamily="18" charset="0"/>
              </a:rPr>
              <a:t>lưu</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trữ</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thông</a:t>
            </a:r>
            <a:r>
              <a:rPr lang="en-US" sz="2800" b="0" i="0" dirty="0">
                <a:solidFill>
                  <a:schemeClr val="tx1"/>
                </a:solidFill>
                <a:effectLst/>
                <a:latin typeface="Times New Roman" panose="02020603050405020304" pitchFamily="18" charset="0"/>
                <a:cs typeface="Times New Roman" panose="02020603050405020304" pitchFamily="18" charset="0"/>
              </a:rPr>
              <a:t> tin, </a:t>
            </a:r>
            <a:r>
              <a:rPr lang="en-US" sz="2800" b="0" i="0" dirty="0" err="1">
                <a:solidFill>
                  <a:schemeClr val="tx1"/>
                </a:solidFill>
                <a:effectLst/>
                <a:latin typeface="Times New Roman" panose="02020603050405020304" pitchFamily="18" charset="0"/>
                <a:cs typeface="Times New Roman" panose="02020603050405020304" pitchFamily="18" charset="0"/>
              </a:rPr>
              <a:t>xử</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lí</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thông</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tin,và</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truyền</a:t>
            </a:r>
            <a:r>
              <a:rPr lang="en-US" sz="2800" b="0" i="0" dirty="0">
                <a:solidFill>
                  <a:schemeClr val="tx1"/>
                </a:solidFill>
                <a:effectLst/>
                <a:latin typeface="Times New Roman" panose="02020603050405020304" pitchFamily="18" charset="0"/>
                <a:cs typeface="Times New Roman" panose="02020603050405020304" pitchFamily="18" charset="0"/>
              </a:rPr>
              <a:t> </a:t>
            </a:r>
            <a:r>
              <a:rPr lang="en-US" sz="2800" b="0" i="0" dirty="0" err="1">
                <a:solidFill>
                  <a:schemeClr val="tx1"/>
                </a:solidFill>
                <a:effectLst/>
                <a:latin typeface="Times New Roman" panose="02020603050405020304" pitchFamily="18" charset="0"/>
                <a:cs typeface="Times New Roman" panose="02020603050405020304" pitchFamily="18" charset="0"/>
              </a:rPr>
              <a:t>thông</a:t>
            </a:r>
            <a:r>
              <a:rPr lang="en-US" sz="2800" b="0" i="0" dirty="0">
                <a:solidFill>
                  <a:schemeClr val="tx1"/>
                </a:solidFill>
                <a:effectLst/>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2671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500"/>
                                        <p:tgtEl>
                                          <p:spTgt spid="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wipe(left)">
                                      <p:cBhvr>
                                        <p:cTn id="36"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0F9C20A-80DB-47A9-A327-5B6B5B93F046}"/>
              </a:ext>
            </a:extLst>
          </p:cNvPr>
          <p:cNvSpPr/>
          <p:nvPr/>
        </p:nvSpPr>
        <p:spPr>
          <a:xfrm>
            <a:off x="705058" y="914400"/>
            <a:ext cx="8660006" cy="1376624"/>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Các hoạt động xử lý thông tin của con người:</a:t>
            </a:r>
          </a:p>
          <a:p>
            <a:pPr algn="ctr"/>
            <a:endParaRPr lang="en-US" sz="360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C68C960-D146-46AF-9693-94C68E4FDEDD}"/>
              </a:ext>
            </a:extLst>
          </p:cNvPr>
          <p:cNvSpPr/>
          <p:nvPr/>
        </p:nvSpPr>
        <p:spPr>
          <a:xfrm>
            <a:off x="674914" y="1828797"/>
            <a:ext cx="10842171" cy="43810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lgn="jus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algn="just"/>
            <a:endParaRPr lang="en-US" sz="28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Graphic 5" descr="Artificial Intelligence with solid fill">
            <a:extLst>
              <a:ext uri="{FF2B5EF4-FFF2-40B4-BE49-F238E27FC236}">
                <a16:creationId xmlns:a16="http://schemas.microsoft.com/office/drawing/2014/main" id="{B5DE4E06-0D20-4910-89E5-D1124900F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5061" y="2994325"/>
            <a:ext cx="1629359" cy="1629359"/>
          </a:xfrm>
          <a:prstGeom prst="rect">
            <a:avLst/>
          </a:prstGeom>
        </p:spPr>
      </p:pic>
      <p:sp>
        <p:nvSpPr>
          <p:cNvPr id="2" name="Arrow: Right 1">
            <a:extLst>
              <a:ext uri="{FF2B5EF4-FFF2-40B4-BE49-F238E27FC236}">
                <a16:creationId xmlns:a16="http://schemas.microsoft.com/office/drawing/2014/main" id="{60C9F9EE-F568-4FEE-A679-F3E30901F9A7}"/>
              </a:ext>
            </a:extLst>
          </p:cNvPr>
          <p:cNvSpPr/>
          <p:nvPr/>
        </p:nvSpPr>
        <p:spPr>
          <a:xfrm>
            <a:off x="3506870" y="3125037"/>
            <a:ext cx="1919235" cy="162935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Thu nhận thông tin</a:t>
            </a:r>
          </a:p>
        </p:txBody>
      </p:sp>
      <p:sp>
        <p:nvSpPr>
          <p:cNvPr id="7" name="Rectangle 6">
            <a:extLst>
              <a:ext uri="{FF2B5EF4-FFF2-40B4-BE49-F238E27FC236}">
                <a16:creationId xmlns:a16="http://schemas.microsoft.com/office/drawing/2014/main" id="{59FE105B-8B45-40E3-875D-50B84ED53E9E}"/>
              </a:ext>
            </a:extLst>
          </p:cNvPr>
          <p:cNvSpPr/>
          <p:nvPr/>
        </p:nvSpPr>
        <p:spPr>
          <a:xfrm>
            <a:off x="4511710" y="3275841"/>
            <a:ext cx="2552281" cy="6029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Xử lý thông tin</a:t>
            </a:r>
          </a:p>
        </p:txBody>
      </p:sp>
      <p:sp>
        <p:nvSpPr>
          <p:cNvPr id="8" name="Arrow: Right 7">
            <a:extLst>
              <a:ext uri="{FF2B5EF4-FFF2-40B4-BE49-F238E27FC236}">
                <a16:creationId xmlns:a16="http://schemas.microsoft.com/office/drawing/2014/main" id="{51B5EBF5-AAD4-446C-9EFB-3CD961D38E90}"/>
              </a:ext>
            </a:extLst>
          </p:cNvPr>
          <p:cNvSpPr/>
          <p:nvPr/>
        </p:nvSpPr>
        <p:spPr>
          <a:xfrm>
            <a:off x="5316413" y="3125037"/>
            <a:ext cx="1919235" cy="162935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Truyền  thông tin</a:t>
            </a:r>
          </a:p>
        </p:txBody>
      </p:sp>
      <p:sp>
        <p:nvSpPr>
          <p:cNvPr id="9" name="Arrow: Up-Down 8">
            <a:extLst>
              <a:ext uri="{FF2B5EF4-FFF2-40B4-BE49-F238E27FC236}">
                <a16:creationId xmlns:a16="http://schemas.microsoft.com/office/drawing/2014/main" id="{7874C964-7793-4528-8AD8-95C9876F604D}"/>
              </a:ext>
            </a:extLst>
          </p:cNvPr>
          <p:cNvSpPr/>
          <p:nvPr/>
        </p:nvSpPr>
        <p:spPr>
          <a:xfrm>
            <a:off x="4598721" y="3186854"/>
            <a:ext cx="2455222" cy="1326005"/>
          </a:xfrm>
          <a:prstGeom prst="upDownArrow">
            <a:avLst>
              <a:gd name="adj1" fmla="val 61643"/>
              <a:gd name="adj2" fmla="val 397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Lưu trữ thông tin</a:t>
            </a:r>
          </a:p>
        </p:txBody>
      </p:sp>
    </p:spTree>
    <p:extLst>
      <p:ext uri="{BB962C8B-B14F-4D97-AF65-F5344CB8AC3E}">
        <p14:creationId xmlns:p14="http://schemas.microsoft.com/office/powerpoint/2010/main" val="251908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repeatCount="3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35" presetClass="path" presetSubtype="0" accel="50000" decel="50000" fill="hold" grpId="1" nodeType="afterEffect">
                                  <p:stCondLst>
                                    <p:cond delay="0"/>
                                  </p:stCondLst>
                                  <p:childTnLst>
                                    <p:animMotion origin="layout" path="M 3.95833E-6 2.96296E-6 L -0.10013 2.96296E-6 " pathEditMode="relative" rAng="0" ptsTypes="AA">
                                      <p:cBhvr>
                                        <p:cTn id="11" dur="500" fill="hold"/>
                                        <p:tgtEl>
                                          <p:spTgt spid="2"/>
                                        </p:tgtEl>
                                        <p:attrNameLst>
                                          <p:attrName>ppt_x</p:attrName>
                                          <p:attrName>ppt_y</p:attrName>
                                        </p:attrNameLst>
                                      </p:cBhvr>
                                      <p:rCtr x="-5013" y="0"/>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8" presetClass="emph" presetSubtype="0" fill="hold" grpId="3" nodeType="afterEffect">
                                  <p:stCondLst>
                                    <p:cond delay="0"/>
                                  </p:stCondLst>
                                  <p:iterate type="lt">
                                    <p:tmPct val="0"/>
                                  </p:iterate>
                                  <p:childTnLst>
                                    <p:animRot by="21600000">
                                      <p:cBhvr>
                                        <p:cTn id="19" dur="2000" fill="hold"/>
                                        <p:tgtEl>
                                          <p:spTgt spid="9"/>
                                        </p:tgtEl>
                                        <p:attrNameLst>
                                          <p:attrName>r</p:attrName>
                                        </p:attrNameLst>
                                      </p:cBhvr>
                                    </p:animRot>
                                  </p:childTnLst>
                                </p:cTn>
                              </p:par>
                            </p:childTnLst>
                          </p:cTn>
                        </p:par>
                        <p:par>
                          <p:cTn id="20" fill="hold">
                            <p:stCondLst>
                              <p:cond delay="2500"/>
                            </p:stCondLst>
                            <p:childTnLst>
                              <p:par>
                                <p:cTn id="21" presetID="42" presetClass="path" presetSubtype="0" accel="50000" decel="50000" fill="hold" grpId="4" nodeType="afterEffect">
                                  <p:stCondLst>
                                    <p:cond delay="0"/>
                                  </p:stCondLst>
                                  <p:iterate type="lt">
                                    <p:tmPct val="0"/>
                                  </p:iterate>
                                  <p:childTnLst>
                                    <p:animMotion origin="layout" path="M -4.58333E-6 -2.59259E-6 L -4.58333E-6 0.2301 " pathEditMode="relative" rAng="0" ptsTypes="AA">
                                      <p:cBhvr>
                                        <p:cTn id="22" dur="500" fill="hold"/>
                                        <p:tgtEl>
                                          <p:spTgt spid="9"/>
                                        </p:tgtEl>
                                        <p:attrNameLst>
                                          <p:attrName>ppt_x</p:attrName>
                                          <p:attrName>ppt_y</p:attrName>
                                        </p:attrNameLst>
                                      </p:cBhvr>
                                      <p:rCtr x="0" y="11505"/>
                                    </p:animMotion>
                                  </p:childTnLst>
                                </p:cTn>
                              </p:par>
                            </p:childTnLst>
                          </p:cTn>
                        </p:par>
                      </p:childTnLst>
                    </p:cTn>
                  </p:par>
                  <p:par>
                    <p:cTn id="23" fill="hold">
                      <p:stCondLst>
                        <p:cond delay="indefinite"/>
                      </p:stCondLst>
                      <p:childTnLst>
                        <p:par>
                          <p:cTn id="24" fill="hold">
                            <p:stCondLst>
                              <p:cond delay="0"/>
                            </p:stCondLst>
                            <p:childTnLst>
                              <p:par>
                                <p:cTn id="25" presetID="21" presetClass="entr" presetSubtype="3" repeatCount="200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3)">
                                      <p:cBhvr>
                                        <p:cTn id="27" dur="1000"/>
                                        <p:tgtEl>
                                          <p:spTgt spid="7"/>
                                        </p:tgtEl>
                                      </p:cBhvr>
                                    </p:animEffect>
                                  </p:childTnLst>
                                </p:cTn>
                              </p:par>
                            </p:childTnLst>
                          </p:cTn>
                        </p:par>
                        <p:par>
                          <p:cTn id="28" fill="hold">
                            <p:stCondLst>
                              <p:cond delay="2000"/>
                            </p:stCondLst>
                            <p:childTnLst>
                              <p:par>
                                <p:cTn id="29" presetID="64" presetClass="path" presetSubtype="0" accel="50000" decel="50000" fill="hold" grpId="1" nodeType="afterEffect">
                                  <p:stCondLst>
                                    <p:cond delay="0"/>
                                  </p:stCondLst>
                                  <p:childTnLst>
                                    <p:animMotion origin="layout" path="M 4.16667E-7 2.22222E-6 L 4.16667E-7 -0.16991 " pathEditMode="relative" rAng="0" ptsTypes="AA">
                                      <p:cBhvr>
                                        <p:cTn id="30" dur="500" fill="hold"/>
                                        <p:tgtEl>
                                          <p:spTgt spid="7"/>
                                        </p:tgtEl>
                                        <p:attrNameLst>
                                          <p:attrName>ppt_x</p:attrName>
                                          <p:attrName>ppt_y</p:attrName>
                                        </p:attrNameLst>
                                      </p:cBhvr>
                                      <p:rCtr x="0" y="-8495"/>
                                    </p:animMotion>
                                  </p:childTnLst>
                                </p:cTn>
                              </p:par>
                            </p:childTnLst>
                          </p:cTn>
                        </p:par>
                      </p:childTnLst>
                    </p:cTn>
                  </p:par>
                  <p:par>
                    <p:cTn id="31" fill="hold">
                      <p:stCondLst>
                        <p:cond delay="indefinite"/>
                      </p:stCondLst>
                      <p:childTnLst>
                        <p:par>
                          <p:cTn id="32" fill="hold">
                            <p:stCondLst>
                              <p:cond delay="0"/>
                            </p:stCondLst>
                            <p:childTnLst>
                              <p:par>
                                <p:cTn id="33" presetID="22" presetClass="entr" presetSubtype="8" repeatCount="300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1500"/>
                            </p:stCondLst>
                            <p:childTnLst>
                              <p:par>
                                <p:cTn id="37" presetID="63" presetClass="path" presetSubtype="0" accel="50000" decel="50000" fill="hold" grpId="1" nodeType="afterEffect">
                                  <p:stCondLst>
                                    <p:cond delay="0"/>
                                  </p:stCondLst>
                                  <p:childTnLst>
                                    <p:animMotion origin="layout" path="M -3.54167E-6 2.96296E-6 L 0.18034 -0.00278 " pathEditMode="relative" rAng="0" ptsTypes="AA">
                                      <p:cBhvr>
                                        <p:cTn id="38" dur="500" fill="hold"/>
                                        <p:tgtEl>
                                          <p:spTgt spid="8"/>
                                        </p:tgtEl>
                                        <p:attrNameLst>
                                          <p:attrName>ppt_x</p:attrName>
                                          <p:attrName>ppt_y</p:attrName>
                                        </p:attrNameLst>
                                      </p:cBhvr>
                                      <p:rCtr x="9010"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8" grpId="0" animBg="1"/>
      <p:bldP spid="8" grpId="1" animBg="1"/>
      <p:bldP spid="9" grpId="0" animBg="1"/>
      <p:bldP spid="9" grpId="3" animBg="1"/>
      <p:bldP spid="9" grpId="4"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Picture 5" descr="Text, letter&#10;&#10;Description automatically generated">
            <a:extLst>
              <a:ext uri="{FF2B5EF4-FFF2-40B4-BE49-F238E27FC236}">
                <a16:creationId xmlns:a16="http://schemas.microsoft.com/office/drawing/2014/main" id="{3B84BF7F-861B-4744-B09B-AF5DA668B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177" y="708256"/>
            <a:ext cx="9606225" cy="2810687"/>
          </a:xfrm>
          <a:prstGeom prst="rect">
            <a:avLst/>
          </a:prstGeom>
        </p:spPr>
      </p:pic>
      <p:sp>
        <p:nvSpPr>
          <p:cNvPr id="9" name="Rectangle 8">
            <a:extLst>
              <a:ext uri="{FF2B5EF4-FFF2-40B4-BE49-F238E27FC236}">
                <a16:creationId xmlns:a16="http://schemas.microsoft.com/office/drawing/2014/main" id="{BB2F3E87-3B61-4B90-A5FE-552445F5EEE0}"/>
              </a:ext>
            </a:extLst>
          </p:cNvPr>
          <p:cNvSpPr/>
          <p:nvPr/>
        </p:nvSpPr>
        <p:spPr>
          <a:xfrm>
            <a:off x="1203178" y="3840417"/>
            <a:ext cx="9606224" cy="230932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200" u="sng">
                <a:solidFill>
                  <a:schemeClr val="tx1"/>
                </a:solidFill>
                <a:latin typeface="Times New Roman" panose="02020603050405020304" pitchFamily="18" charset="0"/>
                <a:cs typeface="Times New Roman" panose="02020603050405020304" pitchFamily="18" charset="0"/>
              </a:rPr>
              <a:t>Trả lời:</a:t>
            </a:r>
          </a:p>
          <a:p>
            <a:pPr marL="971550" lvl="1" indent="-514350">
              <a:buFont typeface="+mj-lt"/>
              <a:buAutoNum type="alphaLcPeriod"/>
            </a:pPr>
            <a:r>
              <a:rPr lang="en-US" sz="2800">
                <a:solidFill>
                  <a:schemeClr val="tx1"/>
                </a:solidFill>
                <a:latin typeface="Times New Roman" panose="02020603050405020304" pitchFamily="18" charset="0"/>
                <a:cs typeface="Times New Roman" panose="02020603050405020304" pitchFamily="18" charset="0"/>
              </a:rPr>
              <a:t>Thu nhận thông tin</a:t>
            </a:r>
            <a:endParaRPr lang="en-US" sz="2800" b="0" i="0">
              <a:solidFill>
                <a:schemeClr val="tx1"/>
              </a:solidFill>
              <a:effectLst/>
              <a:latin typeface="Times New Roman" panose="02020603050405020304" pitchFamily="18" charset="0"/>
              <a:cs typeface="Times New Roman" panose="02020603050405020304" pitchFamily="18" charset="0"/>
            </a:endParaRPr>
          </a:p>
          <a:p>
            <a:pPr marL="971550" lvl="1" indent="-514350">
              <a:buFont typeface="+mj-lt"/>
              <a:buAutoNum type="alphaLcPeriod"/>
            </a:pPr>
            <a:r>
              <a:rPr lang="en-US" sz="2800">
                <a:solidFill>
                  <a:schemeClr val="tx1"/>
                </a:solidFill>
                <a:latin typeface="Times New Roman" panose="02020603050405020304" pitchFamily="18" charset="0"/>
                <a:cs typeface="Times New Roman" panose="02020603050405020304" pitchFamily="18" charset="0"/>
              </a:rPr>
              <a:t>Thu nhận thông tin</a:t>
            </a:r>
          </a:p>
          <a:p>
            <a:pPr marL="971550" lvl="1" indent="-514350">
              <a:buFont typeface="+mj-lt"/>
              <a:buAutoNum type="alphaLcPeriod"/>
            </a:pPr>
            <a:r>
              <a:rPr lang="en-US" sz="2800">
                <a:solidFill>
                  <a:schemeClr val="tx1"/>
                </a:solidFill>
                <a:latin typeface="Times New Roman" panose="02020603050405020304" pitchFamily="18" charset="0"/>
                <a:cs typeface="Times New Roman" panose="02020603050405020304" pitchFamily="18" charset="0"/>
              </a:rPr>
              <a:t>Lưu trữ thông tin</a:t>
            </a:r>
            <a:endParaRPr lang="en-US" sz="2800" b="0" i="0">
              <a:solidFill>
                <a:schemeClr val="tx1"/>
              </a:solidFill>
              <a:effectLst/>
              <a:latin typeface="Times New Roman" panose="02020603050405020304" pitchFamily="18" charset="0"/>
              <a:cs typeface="Times New Roman" panose="02020603050405020304" pitchFamily="18" charset="0"/>
            </a:endParaRPr>
          </a:p>
          <a:p>
            <a:pPr marL="971550" lvl="1" indent="-514350">
              <a:buFont typeface="+mj-lt"/>
              <a:buAutoNum type="alphaLcPeriod"/>
            </a:pPr>
            <a:r>
              <a:rPr lang="en-US" sz="2800">
                <a:solidFill>
                  <a:schemeClr val="tx1"/>
                </a:solidFill>
                <a:latin typeface="Times New Roman" panose="02020603050405020304" pitchFamily="18" charset="0"/>
                <a:cs typeface="Times New Roman" panose="02020603050405020304" pitchFamily="18" charset="0"/>
              </a:rPr>
              <a:t>Xử lý thông tin</a:t>
            </a:r>
            <a:endParaRPr lang="en-US" sz="2800" b="0" i="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08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left)">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wipe(left)">
                                      <p:cBhvr>
                                        <p:cTn id="21" dur="5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wipe(left)">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wipe(left)">
                                      <p:cBhvr>
                                        <p:cTn id="31"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657CC3D-2C6E-4FF5-8151-CCC7C9180411}"/>
              </a:ext>
            </a:extLst>
          </p:cNvPr>
          <p:cNvSpPr txBox="1"/>
          <p:nvPr/>
        </p:nvSpPr>
        <p:spPr>
          <a:xfrm>
            <a:off x="3892067" y="2841693"/>
            <a:ext cx="8299933" cy="1323439"/>
          </a:xfrm>
          <a:prstGeom prst="rect">
            <a:avLst/>
          </a:prstGeom>
          <a:noFill/>
        </p:spPr>
        <p:txBody>
          <a:bodyPr wrap="square" rtlCol="0">
            <a:spAutoFit/>
          </a:bodyPr>
          <a:lstStyle/>
          <a:p>
            <a:pPr algn="ctr"/>
            <a:r>
              <a:rPr lang="en-US" sz="4000">
                <a:latin typeface="Times New Roman" panose="02020603050405020304" pitchFamily="18" charset="0"/>
                <a:cs typeface="Times New Roman" panose="02020603050405020304" pitchFamily="18" charset="0"/>
              </a:rPr>
              <a:t>2. XỬ LÝ THÔNG TIN TRONG MÁY TÍNH</a:t>
            </a:r>
            <a:endParaRPr lang="en-US"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CAF0973-7270-477B-8F36-86726C7EFA9C}"/>
              </a:ext>
            </a:extLst>
          </p:cNvPr>
          <p:cNvSpPr txBox="1"/>
          <p:nvPr/>
        </p:nvSpPr>
        <p:spPr>
          <a:xfrm>
            <a:off x="10224051" y="29817"/>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5" name="Picture 4" descr="A picture containing text, electronics&#10;&#10;Description automatically generated">
            <a:extLst>
              <a:ext uri="{FF2B5EF4-FFF2-40B4-BE49-F238E27FC236}">
                <a16:creationId xmlns:a16="http://schemas.microsoft.com/office/drawing/2014/main" id="{FDD59C66-A23B-4D9A-B96E-2DF09DB4D4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 y="858958"/>
            <a:ext cx="3895781" cy="5374217"/>
          </a:xfrm>
          <a:prstGeom prst="rect">
            <a:avLst/>
          </a:prstGeom>
        </p:spPr>
      </p:pic>
    </p:spTree>
    <p:extLst>
      <p:ext uri="{BB962C8B-B14F-4D97-AF65-F5344CB8AC3E}">
        <p14:creationId xmlns:p14="http://schemas.microsoft.com/office/powerpoint/2010/main" val="36152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0F9C20A-80DB-47A9-A327-5B6B5B93F046}"/>
              </a:ext>
            </a:extLst>
          </p:cNvPr>
          <p:cNvSpPr/>
          <p:nvPr/>
        </p:nvSpPr>
        <p:spPr>
          <a:xfrm>
            <a:off x="705058" y="912038"/>
            <a:ext cx="8660006" cy="1376624"/>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360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C68C960-D146-46AF-9693-94C68E4FDEDD}"/>
              </a:ext>
            </a:extLst>
          </p:cNvPr>
          <p:cNvSpPr/>
          <p:nvPr/>
        </p:nvSpPr>
        <p:spPr>
          <a:xfrm>
            <a:off x="674914" y="1828797"/>
            <a:ext cx="10842171" cy="43810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marL="457200" indent="-457200" algn="just">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algn="just"/>
            <a:endParaRPr lang="en-US" sz="28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93741-52E2-4399-B5D8-C0D12DF69450}"/>
              </a:ext>
            </a:extLst>
          </p:cNvPr>
          <p:cNvSpPr txBox="1"/>
          <p:nvPr/>
        </p:nvSpPr>
        <p:spPr>
          <a:xfrm>
            <a:off x="10224051" y="11156"/>
            <a:ext cx="1967948" cy="309708"/>
          </a:xfrm>
          <a:prstGeom prst="rect">
            <a:avLst/>
          </a:prstGeom>
          <a:noFill/>
        </p:spPr>
        <p:txBody>
          <a:bodyPr wrap="square" rtlCol="0">
            <a:spAutoFit/>
          </a:bodyPr>
          <a:lstStyle/>
          <a:p>
            <a:r>
              <a:rPr lang="en-US" sz="1400" dirty="0">
                <a:solidFill>
                  <a:srgbClr val="FF0000"/>
                </a:solidFill>
                <a:latin typeface="Imprint MT Shadow" panose="04020605060303030202" pitchFamily="82" charset="0"/>
              </a:rPr>
              <a:t>F</a:t>
            </a:r>
            <a:r>
              <a:rPr lang="en-US" sz="1400" dirty="0">
                <a:solidFill>
                  <a:srgbClr val="002060"/>
                </a:solidFill>
                <a:latin typeface="Imprint MT Shadow" panose="04020605060303030202" pitchFamily="82" charset="0"/>
              </a:rPr>
              <a:t>O</a:t>
            </a:r>
            <a:r>
              <a:rPr lang="en-US" sz="1400" dirty="0">
                <a:solidFill>
                  <a:srgbClr val="FFC000"/>
                </a:solidFill>
                <a:latin typeface="Imprint MT Shadow" panose="04020605060303030202" pitchFamily="82" charset="0"/>
              </a:rPr>
              <a:t>R</a:t>
            </a:r>
            <a:r>
              <a:rPr lang="en-US" sz="1400" dirty="0">
                <a:solidFill>
                  <a:srgbClr val="66FF33"/>
                </a:solidFill>
                <a:latin typeface="Imprint MT Shadow" panose="04020605060303030202" pitchFamily="82" charset="0"/>
              </a:rPr>
              <a:t>L</a:t>
            </a:r>
            <a:r>
              <a:rPr lang="en-US" sz="1400" dirty="0">
                <a:solidFill>
                  <a:srgbClr val="FF0066"/>
                </a:solidFill>
                <a:latin typeface="Imprint MT Shadow" panose="04020605060303030202" pitchFamily="82" charset="0"/>
              </a:rPr>
              <a:t>A</a:t>
            </a:r>
            <a:r>
              <a:rPr lang="en-US" sz="1400" dirty="0">
                <a:solidFill>
                  <a:schemeClr val="bg1">
                    <a:lumMod val="95000"/>
                    <a:lumOff val="5000"/>
                  </a:schemeClr>
                </a:solidFill>
                <a:latin typeface="Imprint MT Shadow" panose="04020605060303030202" pitchFamily="82" charset="0"/>
              </a:rPr>
              <a:t>N</a:t>
            </a:r>
            <a:r>
              <a:rPr lang="en-US" sz="1400" dirty="0">
                <a:solidFill>
                  <a:srgbClr val="C00000"/>
                </a:solidFill>
                <a:latin typeface="Imprint MT Shadow" panose="04020605060303030202" pitchFamily="82" charset="0"/>
              </a:rPr>
              <a:t>G</a:t>
            </a:r>
            <a:r>
              <a:rPr lang="en-US" sz="1400" dirty="0">
                <a:latin typeface="Imprint MT Shadow" panose="04020605060303030202" pitchFamily="82" charset="0"/>
              </a:rPr>
              <a:t> </a:t>
            </a:r>
            <a:r>
              <a:rPr lang="en-US" sz="1400" dirty="0">
                <a:solidFill>
                  <a:srgbClr val="FFFF00"/>
                </a:solidFill>
                <a:latin typeface="Imprint MT Shadow" panose="04020605060303030202" pitchFamily="82" charset="0"/>
              </a:rPr>
              <a:t>W</a:t>
            </a:r>
            <a:r>
              <a:rPr lang="en-US" sz="1400" dirty="0">
                <a:solidFill>
                  <a:schemeClr val="accent6">
                    <a:lumMod val="50000"/>
                  </a:schemeClr>
                </a:solidFill>
                <a:latin typeface="Imprint MT Shadow" panose="04020605060303030202" pitchFamily="82" charset="0"/>
              </a:rPr>
              <a:t>O</a:t>
            </a:r>
            <a:r>
              <a:rPr lang="en-US" sz="1400" dirty="0">
                <a:solidFill>
                  <a:srgbClr val="7030A0"/>
                </a:solidFill>
                <a:latin typeface="Imprint MT Shadow" panose="04020605060303030202" pitchFamily="82" charset="0"/>
              </a:rPr>
              <a:t>R</a:t>
            </a:r>
            <a:r>
              <a:rPr lang="en-US" sz="1400" dirty="0">
                <a:solidFill>
                  <a:schemeClr val="accent2">
                    <a:lumMod val="20000"/>
                    <a:lumOff val="80000"/>
                  </a:schemeClr>
                </a:solidFill>
                <a:latin typeface="Imprint MT Shadow" panose="04020605060303030202" pitchFamily="82" charset="0"/>
              </a:rPr>
              <a:t>L</a:t>
            </a:r>
            <a:r>
              <a:rPr lang="en-US" sz="1400" dirty="0">
                <a:solidFill>
                  <a:srgbClr val="C00000"/>
                </a:solidFill>
                <a:latin typeface="Imprint MT Shadow" panose="04020605060303030202" pitchFamily="82" charset="0"/>
              </a:rPr>
              <a:t>D</a:t>
            </a:r>
          </a:p>
        </p:txBody>
      </p:sp>
      <p:pic>
        <p:nvPicPr>
          <p:cNvPr id="6" name="Graphic 5" descr="Artificial Intelligence with solid fill">
            <a:extLst>
              <a:ext uri="{FF2B5EF4-FFF2-40B4-BE49-F238E27FC236}">
                <a16:creationId xmlns:a16="http://schemas.microsoft.com/office/drawing/2014/main" id="{B5DE4E06-0D20-4910-89E5-D1124900FD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5061" y="2994325"/>
            <a:ext cx="1629359" cy="1629359"/>
          </a:xfrm>
          <a:prstGeom prst="rect">
            <a:avLst/>
          </a:prstGeom>
        </p:spPr>
      </p:pic>
      <p:sp>
        <p:nvSpPr>
          <p:cNvPr id="2" name="Arrow: Right 1">
            <a:extLst>
              <a:ext uri="{FF2B5EF4-FFF2-40B4-BE49-F238E27FC236}">
                <a16:creationId xmlns:a16="http://schemas.microsoft.com/office/drawing/2014/main" id="{60C9F9EE-F568-4FEE-A679-F3E30901F9A7}"/>
              </a:ext>
            </a:extLst>
          </p:cNvPr>
          <p:cNvSpPr/>
          <p:nvPr/>
        </p:nvSpPr>
        <p:spPr>
          <a:xfrm>
            <a:off x="2437479" y="3125037"/>
            <a:ext cx="1919235" cy="162935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Thu nhận thông tin</a:t>
            </a:r>
          </a:p>
        </p:txBody>
      </p:sp>
      <p:sp>
        <p:nvSpPr>
          <p:cNvPr id="7" name="Rectangle 6">
            <a:extLst>
              <a:ext uri="{FF2B5EF4-FFF2-40B4-BE49-F238E27FC236}">
                <a16:creationId xmlns:a16="http://schemas.microsoft.com/office/drawing/2014/main" id="{59FE105B-8B45-40E3-875D-50B84ED53E9E}"/>
              </a:ext>
            </a:extLst>
          </p:cNvPr>
          <p:cNvSpPr/>
          <p:nvPr/>
        </p:nvSpPr>
        <p:spPr>
          <a:xfrm>
            <a:off x="4511710" y="2170527"/>
            <a:ext cx="2552281" cy="6029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Xử lý thông tin</a:t>
            </a:r>
          </a:p>
        </p:txBody>
      </p:sp>
      <p:sp>
        <p:nvSpPr>
          <p:cNvPr id="8" name="Arrow: Right 7">
            <a:extLst>
              <a:ext uri="{FF2B5EF4-FFF2-40B4-BE49-F238E27FC236}">
                <a16:creationId xmlns:a16="http://schemas.microsoft.com/office/drawing/2014/main" id="{51B5EBF5-AAD4-446C-9EFB-3CD961D38E90}"/>
              </a:ext>
            </a:extLst>
          </p:cNvPr>
          <p:cNvSpPr/>
          <p:nvPr/>
        </p:nvSpPr>
        <p:spPr>
          <a:xfrm>
            <a:off x="7445829" y="3125037"/>
            <a:ext cx="1919235" cy="162935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Truyền  thông tin</a:t>
            </a:r>
          </a:p>
        </p:txBody>
      </p:sp>
      <p:sp>
        <p:nvSpPr>
          <p:cNvPr id="9" name="Arrow: Up-Down 8">
            <a:extLst>
              <a:ext uri="{FF2B5EF4-FFF2-40B4-BE49-F238E27FC236}">
                <a16:creationId xmlns:a16="http://schemas.microsoft.com/office/drawing/2014/main" id="{7874C964-7793-4528-8AD8-95C9876F604D}"/>
              </a:ext>
            </a:extLst>
          </p:cNvPr>
          <p:cNvSpPr/>
          <p:nvPr/>
        </p:nvSpPr>
        <p:spPr>
          <a:xfrm>
            <a:off x="4599903" y="4753780"/>
            <a:ext cx="2455222" cy="1326005"/>
          </a:xfrm>
          <a:prstGeom prst="upDownArrow">
            <a:avLst>
              <a:gd name="adj1" fmla="val 61643"/>
              <a:gd name="adj2" fmla="val 3970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Times New Roman" panose="02020603050405020304" pitchFamily="18" charset="0"/>
                <a:cs typeface="Times New Roman" panose="02020603050405020304" pitchFamily="18" charset="0"/>
              </a:rPr>
              <a:t>Lưu trữ thông tin</a:t>
            </a:r>
          </a:p>
        </p:txBody>
      </p:sp>
      <p:sp>
        <p:nvSpPr>
          <p:cNvPr id="10" name="TextBox 9">
            <a:extLst>
              <a:ext uri="{FF2B5EF4-FFF2-40B4-BE49-F238E27FC236}">
                <a16:creationId xmlns:a16="http://schemas.microsoft.com/office/drawing/2014/main" id="{3CB4C313-A7DC-4C79-A797-498D425279F9}"/>
              </a:ext>
            </a:extLst>
          </p:cNvPr>
          <p:cNvSpPr txBox="1"/>
          <p:nvPr/>
        </p:nvSpPr>
        <p:spPr>
          <a:xfrm>
            <a:off x="1085221" y="1024935"/>
            <a:ext cx="79181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 hoạt động xử lý thông tin của con người:</a:t>
            </a:r>
          </a:p>
        </p:txBody>
      </p:sp>
      <p:sp>
        <p:nvSpPr>
          <p:cNvPr id="11" name="TextBox 10">
            <a:extLst>
              <a:ext uri="{FF2B5EF4-FFF2-40B4-BE49-F238E27FC236}">
                <a16:creationId xmlns:a16="http://schemas.microsoft.com/office/drawing/2014/main" id="{8863BD59-27AA-4FD8-A96A-7EE7952EDE75}"/>
              </a:ext>
            </a:extLst>
          </p:cNvPr>
          <p:cNvSpPr txBox="1"/>
          <p:nvPr/>
        </p:nvSpPr>
        <p:spPr>
          <a:xfrm>
            <a:off x="1085224" y="1006513"/>
            <a:ext cx="791810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Các hoạt động xử lý thông tin của máy tính:</a:t>
            </a:r>
          </a:p>
        </p:txBody>
      </p:sp>
      <p:pic>
        <p:nvPicPr>
          <p:cNvPr id="15" name="Picture 14" descr="Icon&#10;&#10;Description automatically generated">
            <a:extLst>
              <a:ext uri="{FF2B5EF4-FFF2-40B4-BE49-F238E27FC236}">
                <a16:creationId xmlns:a16="http://schemas.microsoft.com/office/drawing/2014/main" id="{64020FCB-B84F-4E16-A9F6-4F754A15BF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432" y="3756223"/>
            <a:ext cx="1488628" cy="1326005"/>
          </a:xfrm>
          <a:prstGeom prst="rect">
            <a:avLst/>
          </a:prstGeom>
        </p:spPr>
      </p:pic>
      <p:pic>
        <p:nvPicPr>
          <p:cNvPr id="17" name="Picture 16" descr="A picture containing text, key&#10;&#10;Description automatically generated">
            <a:extLst>
              <a:ext uri="{FF2B5EF4-FFF2-40B4-BE49-F238E27FC236}">
                <a16:creationId xmlns:a16="http://schemas.microsoft.com/office/drawing/2014/main" id="{B285B62B-78E5-49E6-BDFC-7FDF57374F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79" y="3688912"/>
            <a:ext cx="565849" cy="565849"/>
          </a:xfrm>
          <a:prstGeom prst="rect">
            <a:avLst/>
          </a:prstGeom>
        </p:spPr>
      </p:pic>
      <p:pic>
        <p:nvPicPr>
          <p:cNvPr id="19" name="Picture 18" descr="Square&#10;&#10;Description automatically generated with low confidence">
            <a:extLst>
              <a:ext uri="{FF2B5EF4-FFF2-40B4-BE49-F238E27FC236}">
                <a16:creationId xmlns:a16="http://schemas.microsoft.com/office/drawing/2014/main" id="{D64DF8B4-1D6E-4933-B7BD-58229B597A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9161" y="3504954"/>
            <a:ext cx="1426357" cy="1426357"/>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EEA5A83D-BCFF-44C5-9350-96377D7E50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3313" y="4673884"/>
            <a:ext cx="1632206" cy="1233644"/>
          </a:xfrm>
          <a:prstGeom prst="rect">
            <a:avLst/>
          </a:prstGeom>
        </p:spPr>
      </p:pic>
      <p:pic>
        <p:nvPicPr>
          <p:cNvPr id="23" name="Picture 22" descr="A picture containing icon&#10;&#10;Description automatically generated">
            <a:extLst>
              <a:ext uri="{FF2B5EF4-FFF2-40B4-BE49-F238E27FC236}">
                <a16:creationId xmlns:a16="http://schemas.microsoft.com/office/drawing/2014/main" id="{77690B06-A12B-47B3-9370-42FE771F73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6255" y="2188999"/>
            <a:ext cx="2295308" cy="1326005"/>
          </a:xfrm>
          <a:prstGeom prst="rect">
            <a:avLst/>
          </a:prstGeom>
        </p:spPr>
      </p:pic>
      <p:sp>
        <p:nvSpPr>
          <p:cNvPr id="12" name="TextBox 11">
            <a:extLst>
              <a:ext uri="{FF2B5EF4-FFF2-40B4-BE49-F238E27FC236}">
                <a16:creationId xmlns:a16="http://schemas.microsoft.com/office/drawing/2014/main" id="{52AEFEAC-F035-415C-8AC9-E9A262D3A48C}"/>
              </a:ext>
            </a:extLst>
          </p:cNvPr>
          <p:cNvSpPr txBox="1"/>
          <p:nvPr/>
        </p:nvSpPr>
        <p:spPr>
          <a:xfrm>
            <a:off x="943557" y="5026242"/>
            <a:ext cx="1733835" cy="461665"/>
          </a:xfrm>
          <a:prstGeom prst="rect">
            <a:avLst/>
          </a:prstGeom>
          <a:noFill/>
        </p:spPr>
        <p:txBody>
          <a:bodyPr wrap="square" rtlCol="0">
            <a:spAutoFit/>
          </a:bodyPr>
          <a:lstStyle/>
          <a:p>
            <a:r>
              <a:rPr lang="en-US" sz="2400">
                <a:solidFill>
                  <a:srgbClr val="FFFF00"/>
                </a:solidFill>
                <a:latin typeface="Times New Roman" panose="02020603050405020304" pitchFamily="18" charset="0"/>
                <a:cs typeface="Times New Roman" panose="02020603050405020304" pitchFamily="18" charset="0"/>
              </a:rPr>
              <a:t>Thiết bị vào</a:t>
            </a:r>
          </a:p>
        </p:txBody>
      </p:sp>
      <p:sp>
        <p:nvSpPr>
          <p:cNvPr id="18" name="TextBox 17">
            <a:extLst>
              <a:ext uri="{FF2B5EF4-FFF2-40B4-BE49-F238E27FC236}">
                <a16:creationId xmlns:a16="http://schemas.microsoft.com/office/drawing/2014/main" id="{0C3BEE7F-48CA-4C4E-8BCD-21B322DCB1F8}"/>
              </a:ext>
            </a:extLst>
          </p:cNvPr>
          <p:cNvSpPr txBox="1"/>
          <p:nvPr/>
        </p:nvSpPr>
        <p:spPr>
          <a:xfrm>
            <a:off x="9365064" y="4887602"/>
            <a:ext cx="1505099" cy="461665"/>
          </a:xfrm>
          <a:prstGeom prst="rect">
            <a:avLst/>
          </a:prstGeom>
          <a:noFill/>
        </p:spPr>
        <p:txBody>
          <a:bodyPr wrap="square" rtlCol="0">
            <a:spAutoFit/>
          </a:bodyPr>
          <a:lstStyle/>
          <a:p>
            <a:r>
              <a:rPr lang="en-US" sz="2400">
                <a:solidFill>
                  <a:srgbClr val="FFFF00"/>
                </a:solidFill>
                <a:latin typeface="Times New Roman" panose="02020603050405020304" pitchFamily="18" charset="0"/>
                <a:cs typeface="Times New Roman" panose="02020603050405020304" pitchFamily="18" charset="0"/>
              </a:rPr>
              <a:t>Thiết bị ra</a:t>
            </a:r>
          </a:p>
        </p:txBody>
      </p:sp>
      <p:sp>
        <p:nvSpPr>
          <p:cNvPr id="20" name="TextBox 19">
            <a:extLst>
              <a:ext uri="{FF2B5EF4-FFF2-40B4-BE49-F238E27FC236}">
                <a16:creationId xmlns:a16="http://schemas.microsoft.com/office/drawing/2014/main" id="{778636A4-071E-4F26-B0C6-887CEFF085A2}"/>
              </a:ext>
            </a:extLst>
          </p:cNvPr>
          <p:cNvSpPr txBox="1"/>
          <p:nvPr/>
        </p:nvSpPr>
        <p:spPr>
          <a:xfrm>
            <a:off x="5191845" y="1775827"/>
            <a:ext cx="1320925" cy="461665"/>
          </a:xfrm>
          <a:prstGeom prst="rect">
            <a:avLst/>
          </a:prstGeom>
          <a:noFill/>
        </p:spPr>
        <p:txBody>
          <a:bodyPr wrap="square" rtlCol="0">
            <a:spAutoFit/>
          </a:bodyPr>
          <a:lstStyle/>
          <a:p>
            <a:r>
              <a:rPr lang="en-US" sz="2400">
                <a:solidFill>
                  <a:srgbClr val="FFFF00"/>
                </a:solidFill>
                <a:latin typeface="Times New Roman" panose="02020603050405020304" pitchFamily="18" charset="0"/>
                <a:cs typeface="Times New Roman" panose="02020603050405020304" pitchFamily="18" charset="0"/>
              </a:rPr>
              <a:t>Bộ xử lí</a:t>
            </a:r>
          </a:p>
        </p:txBody>
      </p:sp>
      <p:sp>
        <p:nvSpPr>
          <p:cNvPr id="22" name="TextBox 21">
            <a:extLst>
              <a:ext uri="{FF2B5EF4-FFF2-40B4-BE49-F238E27FC236}">
                <a16:creationId xmlns:a16="http://schemas.microsoft.com/office/drawing/2014/main" id="{5EC698BC-4008-41BD-B744-5560C380C800}"/>
              </a:ext>
            </a:extLst>
          </p:cNvPr>
          <p:cNvSpPr txBox="1"/>
          <p:nvPr/>
        </p:nvSpPr>
        <p:spPr>
          <a:xfrm>
            <a:off x="5254576" y="5813264"/>
            <a:ext cx="1202214" cy="461665"/>
          </a:xfrm>
          <a:prstGeom prst="rect">
            <a:avLst/>
          </a:prstGeom>
          <a:noFill/>
        </p:spPr>
        <p:txBody>
          <a:bodyPr wrap="square" rtlCol="0">
            <a:spAutoFit/>
          </a:bodyPr>
          <a:lstStyle/>
          <a:p>
            <a:r>
              <a:rPr lang="en-US" sz="2400">
                <a:solidFill>
                  <a:srgbClr val="FFFF00"/>
                </a:solidFill>
                <a:latin typeface="Times New Roman" panose="02020603050405020304" pitchFamily="18" charset="0"/>
                <a:cs typeface="Times New Roman" panose="02020603050405020304" pitchFamily="18" charset="0"/>
              </a:rPr>
              <a:t>Bộ nhớ</a:t>
            </a:r>
          </a:p>
        </p:txBody>
      </p:sp>
    </p:spTree>
    <p:extLst>
      <p:ext uri="{BB962C8B-B14F-4D97-AF65-F5344CB8AC3E}">
        <p14:creationId xmlns:p14="http://schemas.microsoft.com/office/powerpoint/2010/main" val="295714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1+ppt_w/2"/>
                                          </p:val>
                                        </p:tav>
                                      </p:tavLst>
                                    </p:anim>
                                    <p:anim calcmode="lin" valueType="num">
                                      <p:cBhvr additive="base">
                                        <p:cTn id="7" dur="500"/>
                                        <p:tgtEl>
                                          <p:spTgt spid="10"/>
                                        </p:tgtEl>
                                        <p:attrNameLst>
                                          <p:attrName>ppt_y</p:attrName>
                                        </p:attrNameLst>
                                      </p:cBhvr>
                                      <p:tavLst>
                                        <p:tav tm="0">
                                          <p:val>
                                            <p:strVal val="ppt_y"/>
                                          </p:val>
                                        </p:tav>
                                        <p:tav tm="100000">
                                          <p:val>
                                            <p:strVal val="ppt_y"/>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1800000">
                                      <p:cBhvr>
                                        <p:cTn id="34" dur="500" fill="hold"/>
                                        <p:tgtEl>
                                          <p:spTgt spid="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mph" presetSubtype="0" fill="hold" grpId="0" nodeType="clickEffect">
                                  <p:stCondLst>
                                    <p:cond delay="0"/>
                                  </p:stCondLst>
                                  <p:childTnLst>
                                    <p:animRot by="1800000">
                                      <p:cBhvr>
                                        <p:cTn id="49" dur="500" fill="hold"/>
                                        <p:tgtEl>
                                          <p:spTgt spid="8"/>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64" presetClass="path" presetSubtype="0" accel="50000" decel="50000" fill="hold" grpId="0" nodeType="clickEffect">
                                  <p:stCondLst>
                                    <p:cond delay="0"/>
                                  </p:stCondLst>
                                  <p:childTnLst>
                                    <p:animMotion origin="layout" path="M -4.79167E-6 -4.81481E-6 L -4.79167E-6 -0.19421 " pathEditMode="relative" rAng="0" ptsTypes="AA">
                                      <p:cBhvr>
                                        <p:cTn id="61" dur="500" fill="hold"/>
                                        <p:tgtEl>
                                          <p:spTgt spid="9"/>
                                        </p:tgtEl>
                                        <p:attrNameLst>
                                          <p:attrName>ppt_x</p:attrName>
                                          <p:attrName>ppt_y</p:attrName>
                                        </p:attrNameLst>
                                      </p:cBhvr>
                                      <p:rCtr x="0" y="-9722"/>
                                    </p:animMotion>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p:bldP spid="11" grpId="0"/>
      <p:bldP spid="12" grpId="0"/>
      <p:bldP spid="18" grpId="0"/>
      <p:bldP spid="20" grpId="0"/>
      <p:bldP spid="22" grpId="0"/>
    </p:bld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docProps/app.xml><?xml version="1.0" encoding="utf-8"?>
<Properties xmlns="http://schemas.openxmlformats.org/officeDocument/2006/extended-properties" xmlns:vt="http://schemas.openxmlformats.org/officeDocument/2006/docPropsVTypes">
  <Template>Facet</Template>
  <TotalTime>2094</TotalTime>
  <Words>747</Words>
  <Application>Microsoft Office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Gill Sans MT</vt:lpstr>
      <vt:lpstr>Imprint MT Shadow</vt:lpstr>
      <vt:lpstr>Times New Roman</vt:lpstr>
      <vt:lpstr>Wingdings</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DamDH</dc:creator>
  <cp:lastModifiedBy>Huu Dam</cp:lastModifiedBy>
  <cp:revision>157</cp:revision>
  <dcterms:created xsi:type="dcterms:W3CDTF">2021-03-03T03:20:18Z</dcterms:created>
  <dcterms:modified xsi:type="dcterms:W3CDTF">2022-07-30T15:28:35Z</dcterms:modified>
</cp:coreProperties>
</file>