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321" r:id="rId2"/>
    <p:sldId id="327" r:id="rId3"/>
    <p:sldId id="257" r:id="rId4"/>
    <p:sldId id="521" r:id="rId5"/>
    <p:sldId id="670" r:id="rId6"/>
    <p:sldId id="678" r:id="rId7"/>
    <p:sldId id="683" r:id="rId8"/>
    <p:sldId id="684" r:id="rId9"/>
    <p:sldId id="685" r:id="rId10"/>
    <p:sldId id="686" r:id="rId11"/>
    <p:sldId id="687" r:id="rId12"/>
    <p:sldId id="688" r:id="rId13"/>
    <p:sldId id="690" r:id="rId14"/>
    <p:sldId id="691" r:id="rId15"/>
    <p:sldId id="692" r:id="rId16"/>
    <p:sldId id="693" r:id="rId17"/>
    <p:sldId id="681" r:id="rId18"/>
    <p:sldId id="694" r:id="rId19"/>
    <p:sldId id="671" r:id="rId20"/>
    <p:sldId id="498" r:id="rId21"/>
    <p:sldId id="523" r:id="rId22"/>
    <p:sldId id="515" r:id="rId23"/>
    <p:sldId id="701" r:id="rId24"/>
    <p:sldId id="650" r:id="rId25"/>
    <p:sldId id="649" r:id="rId26"/>
    <p:sldId id="702" r:id="rId27"/>
    <p:sldId id="656" r:id="rId28"/>
    <p:sldId id="709" r:id="rId29"/>
    <p:sldId id="667" r:id="rId30"/>
    <p:sldId id="613" r:id="rId31"/>
    <p:sldId id="696" r:id="rId32"/>
    <p:sldId id="707" r:id="rId33"/>
    <p:sldId id="708" r:id="rId34"/>
    <p:sldId id="703" r:id="rId35"/>
    <p:sldId id="668" r:id="rId36"/>
    <p:sldId id="704" r:id="rId37"/>
    <p:sldId id="674" r:id="rId38"/>
    <p:sldId id="673" r:id="rId39"/>
    <p:sldId id="669" r:id="rId40"/>
    <p:sldId id="675" r:id="rId41"/>
    <p:sldId id="676" r:id="rId42"/>
    <p:sldId id="662" r:id="rId43"/>
    <p:sldId id="677" r:id="rId44"/>
    <p:sldId id="48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D2940-1C2F-43BA-B9B8-6D7820454061}">
          <p14:sldIdLst>
            <p14:sldId id="321"/>
            <p14:sldId id="327"/>
            <p14:sldId id="257"/>
            <p14:sldId id="521"/>
            <p14:sldId id="670"/>
            <p14:sldId id="678"/>
            <p14:sldId id="683"/>
            <p14:sldId id="684"/>
            <p14:sldId id="685"/>
            <p14:sldId id="686"/>
            <p14:sldId id="687"/>
            <p14:sldId id="688"/>
            <p14:sldId id="690"/>
            <p14:sldId id="691"/>
            <p14:sldId id="692"/>
            <p14:sldId id="693"/>
            <p14:sldId id="681"/>
            <p14:sldId id="694"/>
            <p14:sldId id="671"/>
            <p14:sldId id="498"/>
            <p14:sldId id="523"/>
            <p14:sldId id="515"/>
            <p14:sldId id="701"/>
            <p14:sldId id="650"/>
            <p14:sldId id="649"/>
            <p14:sldId id="702"/>
            <p14:sldId id="656"/>
            <p14:sldId id="709"/>
            <p14:sldId id="667"/>
            <p14:sldId id="613"/>
            <p14:sldId id="696"/>
            <p14:sldId id="707"/>
            <p14:sldId id="708"/>
            <p14:sldId id="703"/>
            <p14:sldId id="668"/>
            <p14:sldId id="704"/>
            <p14:sldId id="674"/>
            <p14:sldId id="673"/>
            <p14:sldId id="669"/>
            <p14:sldId id="675"/>
            <p14:sldId id="676"/>
            <p14:sldId id="662"/>
            <p14:sldId id="677"/>
            <p14:sldId id="4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CC66"/>
    <a:srgbClr val="33CC33"/>
    <a:srgbClr val="FF0066"/>
    <a:srgbClr val="FF00FF"/>
    <a:srgbClr val="00FF00"/>
    <a:srgbClr val="0033CC"/>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564318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4269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88619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1027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672036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E61F6A-6C8D-4C12-97EF-999418BDE4E9}" type="datetimeFigureOut">
              <a:rPr lang="en-US" smtClean="0"/>
              <a:t>7/30/2022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471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08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1F6A-6C8D-4C12-97EF-999418BDE4E9}"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01955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1F6A-6C8D-4C12-97EF-999418BDE4E9}"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0343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0947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3128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E61F6A-6C8D-4C12-97EF-999418BDE4E9}" type="datetimeFigureOut">
              <a:rPr lang="en-US" smtClean="0"/>
              <a:t>7/30/2022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DBC098-74A2-43F6-80E3-2F78C624353F}" type="slidenum">
              <a:rPr lang="en-US" smtClean="0"/>
              <a:t>‹#›</a:t>
            </a:fld>
            <a:endParaRPr lang="en-US"/>
          </a:p>
        </p:txBody>
      </p:sp>
    </p:spTree>
    <p:extLst>
      <p:ext uri="{BB962C8B-B14F-4D97-AF65-F5344CB8AC3E}">
        <p14:creationId xmlns:p14="http://schemas.microsoft.com/office/powerpoint/2010/main" val="382938986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844" y="2873830"/>
            <a:ext cx="8317155"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HƯỚNG DẪN HỌC TIN HỌC </a:t>
            </a:r>
            <a:r>
              <a:rPr lang="en-US" sz="4000">
                <a:latin typeface="Times New Roman" panose="02020603050405020304" pitchFamily="18" charset="0"/>
                <a:cs typeface="Times New Roman" panose="02020603050405020304" pitchFamily="18" charset="0"/>
              </a:rPr>
              <a:t>LỚP 6</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92067" y="2437739"/>
            <a:ext cx="8299933" cy="523220"/>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CHỦ ĐỀ 6:</a:t>
            </a:r>
          </a:p>
        </p:txBody>
      </p:sp>
      <p:sp>
        <p:nvSpPr>
          <p:cNvPr id="7" name="TextBox 6"/>
          <p:cNvSpPr txBox="1"/>
          <p:nvPr/>
        </p:nvSpPr>
        <p:spPr>
          <a:xfrm>
            <a:off x="3892068" y="2972263"/>
            <a:ext cx="8299932" cy="1323439"/>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GIẢI QUYẾT VẤN ĐỀ VỚI SỰ TRỢ GIÚP CỦA MÁY TÍNH</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74846" y="4710452"/>
            <a:ext cx="8317154" cy="52322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BÀI 15:</a:t>
            </a:r>
            <a:endParaRPr lang="en-US" sz="2800"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74845" y="5215535"/>
            <a:ext cx="831715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THUẬT TOÁN</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C234F4-8A9E-46DE-8071-EEC5231ADE75}"/>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Picture 5" descr="A picture containing text, electronics&#10;&#10;Description automatically generated">
            <a:extLst>
              <a:ext uri="{FF2B5EF4-FFF2-40B4-BE49-F238E27FC236}">
                <a16:creationId xmlns:a16="http://schemas.microsoft.com/office/drawing/2014/main" id="{5A714711-1771-471A-BCEB-64EF69CAF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96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p:stCondLst>
                              <p:cond delay="2000"/>
                            </p:stCondLst>
                            <p:childTnLst>
                              <p:par>
                                <p:cTn id="18" presetID="16" presetClass="emph" presetSubtype="0" fill="hold" grpId="1" nodeType="afterEffect">
                                  <p:stCondLst>
                                    <p:cond delay="0"/>
                                  </p:stCondLst>
                                  <p:iterate type="lt">
                                    <p:tmPct val="10000"/>
                                  </p:iterate>
                                  <p:childTnLst>
                                    <p:set>
                                      <p:cBhvr override="childStyle">
                                        <p:cTn id="19" dur="1000" fill="hold"/>
                                        <p:tgtEl>
                                          <p:spTgt spid="5"/>
                                        </p:tgtEl>
                                        <p:attrNameLst>
                                          <p:attrName>style.color</p:attrName>
                                        </p:attrNameLst>
                                      </p:cBhvr>
                                      <p:to>
                                        <p:clrVal>
                                          <a:srgbClr val="CC0000"/>
                                        </p:clrVal>
                                      </p:to>
                                    </p:set>
                                    <p:set>
                                      <p:cBhvr>
                                        <p:cTn id="20" dur="1000" fill="hold"/>
                                        <p:tgtEl>
                                          <p:spTgt spid="5"/>
                                        </p:tgtEl>
                                        <p:attrNameLst>
                                          <p:attrName>fillcolor</p:attrName>
                                        </p:attrNameLst>
                                      </p:cBhvr>
                                      <p:to>
                                        <p:clrVal>
                                          <a:srgbClr val="CC0000"/>
                                        </p:clrVal>
                                      </p:to>
                                    </p:set>
                                    <p:set>
                                      <p:cBhvr>
                                        <p:cTn id="21" dur="1000" fill="hold"/>
                                        <p:tgtEl>
                                          <p:spTgt spid="5"/>
                                        </p:tgtEl>
                                        <p:attrNameLst>
                                          <p:attrName>fill.type</p:attrName>
                                        </p:attrNameLst>
                                      </p:cBhvr>
                                      <p:to>
                                        <p:strVal val="solid"/>
                                      </p:to>
                                    </p:set>
                                  </p:childTnLst>
                                </p:cTn>
                              </p:par>
                            </p:childTnLst>
                          </p:cTn>
                        </p:par>
                        <p:par>
                          <p:cTn id="22" fill="hold">
                            <p:stCondLst>
                              <p:cond delay="5000"/>
                            </p:stCondLst>
                            <p:childTnLst>
                              <p:par>
                                <p:cTn id="23" presetID="64" presetClass="path" presetSubtype="0" fill="hold" grpId="2" nodeType="afterEffect">
                                  <p:stCondLst>
                                    <p:cond delay="0"/>
                                  </p:stCondLst>
                                  <p:iterate type="lt">
                                    <p:tmPct val="0"/>
                                  </p:iterate>
                                  <p:childTnLst>
                                    <p:animMotion origin="layout" path="M -4.16667E-6 -1.85185E-6 L -4.16667E-6 -0.25 " pathEditMode="relative" rAng="0" ptsTypes="AA">
                                      <p:cBhvr>
                                        <p:cTn id="24" dur="1000" fill="hold"/>
                                        <p:tgtEl>
                                          <p:spTgt spid="5"/>
                                        </p:tgtEl>
                                        <p:attrNameLst>
                                          <p:attrName>ppt_x</p:attrName>
                                          <p:attrName>ppt_y</p:attrName>
                                        </p:attrNameLst>
                                      </p:cBhvr>
                                      <p:rCtr x="0" y="-12500"/>
                                    </p:animMotion>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ppt_w/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7000"/>
                            </p:stCondLst>
                            <p:childTnLst>
                              <p:par>
                                <p:cTn id="33" presetID="17"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childTnLst>
                                </p:cTn>
                              </p:par>
                            </p:childTnLst>
                          </p:cTn>
                        </p:par>
                        <p:par>
                          <p:cTn id="37" fill="hold">
                            <p:stCondLst>
                              <p:cond delay="8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0-#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9000"/>
                            </p:stCondLst>
                            <p:childTnLst>
                              <p:par>
                                <p:cTn id="43" presetID="2" presetClass="entr" presetSubtype="8" fill="hold" grpId="0" nodeType="afterEffect">
                                  <p:stCondLst>
                                    <p:cond delay="0"/>
                                  </p:stCondLst>
                                  <p:iterate type="lt">
                                    <p:tmPct val="0"/>
                                  </p:iterate>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0-#ppt_w/2"/>
                                          </p:val>
                                        </p:tav>
                                        <p:tav tm="100000">
                                          <p:val>
                                            <p:strVal val="#ppt_x"/>
                                          </p:val>
                                        </p:tav>
                                      </p:tavLst>
                                    </p:anim>
                                    <p:anim calcmode="lin" valueType="num">
                                      <p:cBhvr additive="base">
                                        <p:cTn id="46" dur="10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16" presetClass="emph" presetSubtype="0" fill="hold" grpId="1" nodeType="afterEffect">
                                  <p:stCondLst>
                                    <p:cond delay="0"/>
                                  </p:stCondLst>
                                  <p:iterate type="lt">
                                    <p:tmPct val="10000"/>
                                  </p:iterate>
                                  <p:childTnLst>
                                    <p:set>
                                      <p:cBhvr override="childStyle">
                                        <p:cTn id="49" dur="1000" fill="hold"/>
                                        <p:tgtEl>
                                          <p:spTgt spid="9"/>
                                        </p:tgtEl>
                                        <p:attrNameLst>
                                          <p:attrName>style.color</p:attrName>
                                        </p:attrNameLst>
                                      </p:cBhvr>
                                      <p:to>
                                        <p:clrVal>
                                          <a:srgbClr val="990099"/>
                                        </p:clrVal>
                                      </p:to>
                                    </p:set>
                                    <p:set>
                                      <p:cBhvr>
                                        <p:cTn id="50" dur="1000" fill="hold"/>
                                        <p:tgtEl>
                                          <p:spTgt spid="9"/>
                                        </p:tgtEl>
                                        <p:attrNameLst>
                                          <p:attrName>fillcolor</p:attrName>
                                        </p:attrNameLst>
                                      </p:cBhvr>
                                      <p:to>
                                        <p:clrVal>
                                          <a:srgbClr val="990099"/>
                                        </p:clrVal>
                                      </p:to>
                                    </p:set>
                                    <p:set>
                                      <p:cBhvr>
                                        <p:cTn id="51" dur="1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4" grpId="0"/>
      <p:bldP spid="7" grpId="0"/>
      <p:bldP spid="8"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236988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p:txBody>
      </p:sp>
      <p:grpSp>
        <p:nvGrpSpPr>
          <p:cNvPr id="8" name="Group 7">
            <a:extLst>
              <a:ext uri="{FF2B5EF4-FFF2-40B4-BE49-F238E27FC236}">
                <a16:creationId xmlns:a16="http://schemas.microsoft.com/office/drawing/2014/main" id="{7C468612-72DD-429B-A656-63530418A2D6}"/>
              </a:ext>
            </a:extLst>
          </p:cNvPr>
          <p:cNvGrpSpPr/>
          <p:nvPr/>
        </p:nvGrpSpPr>
        <p:grpSpPr>
          <a:xfrm>
            <a:off x="2147260" y="2650457"/>
            <a:ext cx="2566050" cy="3159114"/>
            <a:chOff x="2147260" y="2650457"/>
            <a:chExt cx="2566050" cy="3159114"/>
          </a:xfrm>
        </p:grpSpPr>
        <p:sp>
          <p:nvSpPr>
            <p:cNvPr id="16" name="Isosceles Triangle 15">
              <a:extLst>
                <a:ext uri="{FF2B5EF4-FFF2-40B4-BE49-F238E27FC236}">
                  <a16:creationId xmlns:a16="http://schemas.microsoft.com/office/drawing/2014/main" id="{E0DDBA3A-C837-4C8F-9517-A17B613DEEE1}"/>
                </a:ext>
              </a:extLst>
            </p:cNvPr>
            <p:cNvSpPr/>
            <p:nvPr/>
          </p:nvSpPr>
          <p:spPr>
            <a:xfrm rot="18879463">
              <a:off x="2375624" y="4062609"/>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8EFCC815-A963-416C-B525-DB559CBAC46D}"/>
                </a:ext>
              </a:extLst>
            </p:cNvPr>
            <p:cNvSpPr/>
            <p:nvPr/>
          </p:nvSpPr>
          <p:spPr>
            <a:xfrm rot="8082793">
              <a:off x="1559835" y="3239235"/>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6F6D7650-20F0-4E61-B52C-2AB2D2585060}"/>
                </a:ext>
              </a:extLst>
            </p:cNvPr>
            <p:cNvSpPr/>
            <p:nvPr/>
          </p:nvSpPr>
          <p:spPr>
            <a:xfrm rot="13464686">
              <a:off x="2397141" y="3215927"/>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B7BD515-1B36-4D41-AAD9-8D426D237745}"/>
                </a:ext>
              </a:extLst>
            </p:cNvPr>
            <p:cNvSpPr/>
            <p:nvPr/>
          </p:nvSpPr>
          <p:spPr>
            <a:xfrm rot="2706151">
              <a:off x="1558482" y="4082180"/>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a:cxnSpLocks/>
              <a:stCxn id="15" idx="3"/>
              <a:endCxn id="16" idx="3"/>
            </p:cNvCxnSpPr>
            <p:nvPr/>
          </p:nvCxnSpPr>
          <p:spPr>
            <a:xfrm>
              <a:off x="2313349" y="3408001"/>
              <a:ext cx="1625318" cy="162406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a:stCxn id="18" idx="3"/>
              <a:endCxn id="14" idx="3"/>
            </p:cNvCxnSpPr>
            <p:nvPr/>
          </p:nvCxnSpPr>
          <p:spPr>
            <a:xfrm flipV="1">
              <a:off x="2313287" y="3378559"/>
              <a:ext cx="1640342" cy="167476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11B711A0-F44A-4156-AB91-A5231031AAE0}"/>
              </a:ext>
            </a:extLst>
          </p:cNvPr>
          <p:cNvSpPr/>
          <p:nvPr/>
        </p:nvSpPr>
        <p:spPr>
          <a:xfrm>
            <a:off x="2866913" y="1741263"/>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21187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273921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p:txBody>
      </p:sp>
      <p:grpSp>
        <p:nvGrpSpPr>
          <p:cNvPr id="9" name="Group 8">
            <a:extLst>
              <a:ext uri="{FF2B5EF4-FFF2-40B4-BE49-F238E27FC236}">
                <a16:creationId xmlns:a16="http://schemas.microsoft.com/office/drawing/2014/main" id="{01F0998A-7512-490F-B7E5-148908E7A4F9}"/>
              </a:ext>
            </a:extLst>
          </p:cNvPr>
          <p:cNvGrpSpPr/>
          <p:nvPr/>
        </p:nvGrpSpPr>
        <p:grpSpPr>
          <a:xfrm>
            <a:off x="1979819" y="1741776"/>
            <a:ext cx="2320508" cy="3753327"/>
            <a:chOff x="1979819" y="1741776"/>
            <a:chExt cx="2320508" cy="3753327"/>
          </a:xfrm>
        </p:grpSpPr>
        <p:grpSp>
          <p:nvGrpSpPr>
            <p:cNvPr id="8" name="Group 7">
              <a:extLst>
                <a:ext uri="{FF2B5EF4-FFF2-40B4-BE49-F238E27FC236}">
                  <a16:creationId xmlns:a16="http://schemas.microsoft.com/office/drawing/2014/main" id="{4D8D7E8C-60C0-4CB2-ADCA-C80599B377FD}"/>
                </a:ext>
              </a:extLst>
            </p:cNvPr>
            <p:cNvGrpSpPr/>
            <p:nvPr/>
          </p:nvGrpSpPr>
          <p:grpSpPr>
            <a:xfrm>
              <a:off x="1979819" y="3115556"/>
              <a:ext cx="2320508" cy="2379547"/>
              <a:chOff x="1979819" y="3115556"/>
              <a:chExt cx="2320508" cy="2379547"/>
            </a:xfrm>
          </p:grpSpPr>
          <p:sp>
            <p:nvSpPr>
              <p:cNvPr id="7" name="Rectangle 6">
                <a:extLst>
                  <a:ext uri="{FF2B5EF4-FFF2-40B4-BE49-F238E27FC236}">
                    <a16:creationId xmlns:a16="http://schemas.microsoft.com/office/drawing/2014/main" id="{FAE49E4D-EE1D-4064-9301-BD4F7050D6AF}"/>
                  </a:ext>
                </a:extLst>
              </p:cNvPr>
              <p:cNvSpPr/>
              <p:nvPr/>
            </p:nvSpPr>
            <p:spPr>
              <a:xfrm rot="18835542">
                <a:off x="1950299" y="3145076"/>
                <a:ext cx="2379547" cy="2320508"/>
              </a:xfrm>
              <a:prstGeom prst="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a:cxnSpLocks/>
              </p:cNvCxnSpPr>
              <p:nvPr/>
            </p:nvCxnSpPr>
            <p:spPr>
              <a:xfrm>
                <a:off x="2313349" y="3515573"/>
                <a:ext cx="1625318" cy="162406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p:cNvCxnSpPr>
              <p:nvPr/>
            </p:nvCxnSpPr>
            <p:spPr>
              <a:xfrm flipV="1">
                <a:off x="2313287" y="3486131"/>
                <a:ext cx="1640342" cy="167476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679167B2-1AC6-489F-9095-E16906B9827E}"/>
                </a:ext>
              </a:extLst>
            </p:cNvPr>
            <p:cNvSpPr/>
            <p:nvPr/>
          </p:nvSpPr>
          <p:spPr>
            <a:xfrm>
              <a:off x="2865752" y="1741776"/>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3</a:t>
              </a:r>
            </a:p>
          </p:txBody>
        </p:sp>
      </p:grpSp>
    </p:spTree>
    <p:extLst>
      <p:ext uri="{BB962C8B-B14F-4D97-AF65-F5344CB8AC3E}">
        <p14:creationId xmlns:p14="http://schemas.microsoft.com/office/powerpoint/2010/main" val="24695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3108543"/>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p:txBody>
      </p:sp>
      <p:grpSp>
        <p:nvGrpSpPr>
          <p:cNvPr id="23" name="Group 22">
            <a:extLst>
              <a:ext uri="{FF2B5EF4-FFF2-40B4-BE49-F238E27FC236}">
                <a16:creationId xmlns:a16="http://schemas.microsoft.com/office/drawing/2014/main" id="{BE7AA8C2-D312-46A3-B205-EE890FD0F692}"/>
              </a:ext>
            </a:extLst>
          </p:cNvPr>
          <p:cNvGrpSpPr/>
          <p:nvPr/>
        </p:nvGrpSpPr>
        <p:grpSpPr>
          <a:xfrm>
            <a:off x="2304230" y="1741776"/>
            <a:ext cx="2437409" cy="4226550"/>
            <a:chOff x="2304230" y="1741776"/>
            <a:chExt cx="2437409" cy="4226550"/>
          </a:xfrm>
        </p:grpSpPr>
        <p:sp>
          <p:nvSpPr>
            <p:cNvPr id="8" name="Rectangle 7">
              <a:extLst>
                <a:ext uri="{FF2B5EF4-FFF2-40B4-BE49-F238E27FC236}">
                  <a16:creationId xmlns:a16="http://schemas.microsoft.com/office/drawing/2014/main" id="{DA9603A6-885B-4C93-8BAD-E1C8BB40D4F3}"/>
                </a:ext>
              </a:extLst>
            </p:cNvPr>
            <p:cNvSpPr/>
            <p:nvPr/>
          </p:nvSpPr>
          <p:spPr>
            <a:xfrm rot="2630917">
              <a:off x="2543528" y="2879161"/>
              <a:ext cx="1193085" cy="1208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a:cxnSpLocks/>
            </p:cNvCxnSpPr>
            <p:nvPr/>
          </p:nvCxnSpPr>
          <p:spPr>
            <a:xfrm>
              <a:off x="2313349" y="3504818"/>
              <a:ext cx="1625318" cy="162406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p:cNvCxnSpPr>
            <p:nvPr/>
          </p:nvCxnSpPr>
          <p:spPr>
            <a:xfrm flipV="1">
              <a:off x="2313287" y="3475376"/>
              <a:ext cx="1640342" cy="167476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16B3B27-B920-4F3E-8B12-D26AC7EDCBFB}"/>
                </a:ext>
              </a:extLst>
            </p:cNvPr>
            <p:cNvSpPr/>
            <p:nvPr/>
          </p:nvSpPr>
          <p:spPr>
            <a:xfrm rot="2695621">
              <a:off x="3364514" y="3686448"/>
              <a:ext cx="1193085" cy="1208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64854D-7DD9-4A17-AB4D-1E76F85712C9}"/>
                </a:ext>
              </a:extLst>
            </p:cNvPr>
            <p:cNvSpPr/>
            <p:nvPr/>
          </p:nvSpPr>
          <p:spPr>
            <a:xfrm rot="2695621">
              <a:off x="2536216" y="4515319"/>
              <a:ext cx="1193085" cy="1208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36E95784-F920-4378-89BE-FDD8C851BA0F}"/>
                </a:ext>
              </a:extLst>
            </p:cNvPr>
            <p:cNvSpPr/>
            <p:nvPr/>
          </p:nvSpPr>
          <p:spPr>
            <a:xfrm rot="5400000">
              <a:off x="1904265" y="3903591"/>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124F5A7-70ED-4A9C-B58B-345C284A396D}"/>
                </a:ext>
              </a:extLst>
            </p:cNvPr>
            <p:cNvCxnSpPr/>
            <p:nvPr/>
          </p:nvCxnSpPr>
          <p:spPr>
            <a:xfrm>
              <a:off x="3132758" y="2634329"/>
              <a:ext cx="7312" cy="333399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07CFF1-73FE-4F31-92ED-5DD048DB24E4}"/>
                </a:ext>
              </a:extLst>
            </p:cNvPr>
            <p:cNvCxnSpPr>
              <a:cxnSpLocks/>
              <a:endCxn id="17" idx="3"/>
            </p:cNvCxnSpPr>
            <p:nvPr/>
          </p:nvCxnSpPr>
          <p:spPr>
            <a:xfrm flipH="1">
              <a:off x="2304231" y="4270416"/>
              <a:ext cx="2437408" cy="4406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59F408A-B51C-472A-9FB4-87CAFAEEACB1}"/>
                </a:ext>
              </a:extLst>
            </p:cNvPr>
            <p:cNvSpPr/>
            <p:nvPr/>
          </p:nvSpPr>
          <p:spPr>
            <a:xfrm>
              <a:off x="2865752" y="1741776"/>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4</a:t>
              </a:r>
            </a:p>
          </p:txBody>
        </p:sp>
      </p:grpSp>
    </p:spTree>
    <p:extLst>
      <p:ext uri="{BB962C8B-B14F-4D97-AF65-F5344CB8AC3E}">
        <p14:creationId xmlns:p14="http://schemas.microsoft.com/office/powerpoint/2010/main" val="195614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3108543"/>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p:txBody>
      </p:sp>
      <p:sp>
        <p:nvSpPr>
          <p:cNvPr id="20" name="Oval 19">
            <a:extLst>
              <a:ext uri="{FF2B5EF4-FFF2-40B4-BE49-F238E27FC236}">
                <a16:creationId xmlns:a16="http://schemas.microsoft.com/office/drawing/2014/main" id="{114398AB-4712-4326-A016-ABA8032050D1}"/>
              </a:ext>
            </a:extLst>
          </p:cNvPr>
          <p:cNvSpPr/>
          <p:nvPr/>
        </p:nvSpPr>
        <p:spPr>
          <a:xfrm>
            <a:off x="2865752" y="1741776"/>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4</a:t>
            </a:r>
          </a:p>
        </p:txBody>
      </p:sp>
      <p:grpSp>
        <p:nvGrpSpPr>
          <p:cNvPr id="14" name="Group 13">
            <a:extLst>
              <a:ext uri="{FF2B5EF4-FFF2-40B4-BE49-F238E27FC236}">
                <a16:creationId xmlns:a16="http://schemas.microsoft.com/office/drawing/2014/main" id="{49E3D599-F925-4A34-B0EB-8A6549DA4372}"/>
              </a:ext>
            </a:extLst>
          </p:cNvPr>
          <p:cNvGrpSpPr/>
          <p:nvPr/>
        </p:nvGrpSpPr>
        <p:grpSpPr>
          <a:xfrm>
            <a:off x="2302529" y="3249463"/>
            <a:ext cx="2439110" cy="2492950"/>
            <a:chOff x="2302529" y="3249463"/>
            <a:chExt cx="2439110" cy="2492950"/>
          </a:xfrm>
        </p:grpSpPr>
        <p:cxnSp>
          <p:nvCxnSpPr>
            <p:cNvPr id="11" name="Straight Connector 10">
              <a:extLst>
                <a:ext uri="{FF2B5EF4-FFF2-40B4-BE49-F238E27FC236}">
                  <a16:creationId xmlns:a16="http://schemas.microsoft.com/office/drawing/2014/main" id="{8E9BCE6D-E72B-4DCB-AB7C-5783F1AE7FD0}"/>
                </a:ext>
              </a:extLst>
            </p:cNvPr>
            <p:cNvCxnSpPr>
              <a:cxnSpLocks/>
            </p:cNvCxnSpPr>
            <p:nvPr/>
          </p:nvCxnSpPr>
          <p:spPr>
            <a:xfrm>
              <a:off x="2313349" y="3278905"/>
              <a:ext cx="1625318" cy="162406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p:cNvCxnSpPr>
            <p:nvPr/>
          </p:nvCxnSpPr>
          <p:spPr>
            <a:xfrm flipV="1">
              <a:off x="2313287" y="3249463"/>
              <a:ext cx="1640342" cy="167476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16B3B27-B920-4F3E-8B12-D26AC7EDCBFB}"/>
                </a:ext>
              </a:extLst>
            </p:cNvPr>
            <p:cNvSpPr/>
            <p:nvPr/>
          </p:nvSpPr>
          <p:spPr>
            <a:xfrm rot="2695621">
              <a:off x="3335570" y="3482236"/>
              <a:ext cx="1193085" cy="1208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64854D-7DD9-4A17-AB4D-1E76F85712C9}"/>
                </a:ext>
              </a:extLst>
            </p:cNvPr>
            <p:cNvSpPr/>
            <p:nvPr/>
          </p:nvSpPr>
          <p:spPr>
            <a:xfrm rot="2695621">
              <a:off x="2536216" y="4289406"/>
              <a:ext cx="1193085" cy="1208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36E95784-F920-4378-89BE-FDD8C851BA0F}"/>
                </a:ext>
              </a:extLst>
            </p:cNvPr>
            <p:cNvSpPr/>
            <p:nvPr/>
          </p:nvSpPr>
          <p:spPr>
            <a:xfrm rot="5400000">
              <a:off x="1904265" y="3677678"/>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F07CFF1-73FE-4F31-92ED-5DD048DB24E4}"/>
                </a:ext>
              </a:extLst>
            </p:cNvPr>
            <p:cNvCxnSpPr>
              <a:cxnSpLocks/>
              <a:endCxn id="17" idx="3"/>
            </p:cNvCxnSpPr>
            <p:nvPr/>
          </p:nvCxnSpPr>
          <p:spPr>
            <a:xfrm flipH="1">
              <a:off x="2304231" y="4044503"/>
              <a:ext cx="2437408" cy="4406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055D4537-2BDB-42CD-87A6-130B5BF263A6}"/>
                </a:ext>
              </a:extLst>
            </p:cNvPr>
            <p:cNvSpPr/>
            <p:nvPr/>
          </p:nvSpPr>
          <p:spPr>
            <a:xfrm rot="10800000">
              <a:off x="2302529" y="3258273"/>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124F5A7-70ED-4A9C-B58B-345C284A396D}"/>
                </a:ext>
              </a:extLst>
            </p:cNvPr>
            <p:cNvCxnSpPr>
              <a:cxnSpLocks/>
              <a:stCxn id="19" idx="3"/>
            </p:cNvCxnSpPr>
            <p:nvPr/>
          </p:nvCxnSpPr>
          <p:spPr>
            <a:xfrm>
              <a:off x="3113383" y="3258273"/>
              <a:ext cx="26687" cy="248414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60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3108543"/>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p:txBody>
      </p:sp>
      <p:sp>
        <p:nvSpPr>
          <p:cNvPr id="21" name="Oval 20">
            <a:extLst>
              <a:ext uri="{FF2B5EF4-FFF2-40B4-BE49-F238E27FC236}">
                <a16:creationId xmlns:a16="http://schemas.microsoft.com/office/drawing/2014/main" id="{B993C0AC-F40C-416A-979F-FD4630BCEB70}"/>
              </a:ext>
            </a:extLst>
          </p:cNvPr>
          <p:cNvSpPr/>
          <p:nvPr/>
        </p:nvSpPr>
        <p:spPr>
          <a:xfrm>
            <a:off x="2865752" y="1741776"/>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4</a:t>
            </a:r>
          </a:p>
        </p:txBody>
      </p:sp>
      <p:grpSp>
        <p:nvGrpSpPr>
          <p:cNvPr id="9" name="Group 8">
            <a:extLst>
              <a:ext uri="{FF2B5EF4-FFF2-40B4-BE49-F238E27FC236}">
                <a16:creationId xmlns:a16="http://schemas.microsoft.com/office/drawing/2014/main" id="{21320A5D-BC23-425F-80ED-EE1F4BF2135B}"/>
              </a:ext>
            </a:extLst>
          </p:cNvPr>
          <p:cNvGrpSpPr/>
          <p:nvPr/>
        </p:nvGrpSpPr>
        <p:grpSpPr>
          <a:xfrm>
            <a:off x="2302529" y="3249463"/>
            <a:ext cx="1653047" cy="2492950"/>
            <a:chOff x="2302529" y="3249463"/>
            <a:chExt cx="1653047" cy="2492950"/>
          </a:xfrm>
        </p:grpSpPr>
        <p:sp>
          <p:nvSpPr>
            <p:cNvPr id="19" name="Isosceles Triangle 18">
              <a:extLst>
                <a:ext uri="{FF2B5EF4-FFF2-40B4-BE49-F238E27FC236}">
                  <a16:creationId xmlns:a16="http://schemas.microsoft.com/office/drawing/2014/main" id="{055D4537-2BDB-42CD-87A6-130B5BF263A6}"/>
                </a:ext>
              </a:extLst>
            </p:cNvPr>
            <p:cNvSpPr/>
            <p:nvPr/>
          </p:nvSpPr>
          <p:spPr>
            <a:xfrm rot="10800000">
              <a:off x="2302529" y="3258273"/>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a:cxnSpLocks/>
            </p:cNvCxnSpPr>
            <p:nvPr/>
          </p:nvCxnSpPr>
          <p:spPr>
            <a:xfrm>
              <a:off x="2313349" y="3278905"/>
              <a:ext cx="1625318" cy="162406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p:cNvCxnSpPr>
            <p:nvPr/>
          </p:nvCxnSpPr>
          <p:spPr>
            <a:xfrm flipV="1">
              <a:off x="2313287" y="3249463"/>
              <a:ext cx="1640342" cy="167476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64854D-7DD9-4A17-AB4D-1E76F85712C9}"/>
                </a:ext>
              </a:extLst>
            </p:cNvPr>
            <p:cNvSpPr/>
            <p:nvPr/>
          </p:nvSpPr>
          <p:spPr>
            <a:xfrm rot="2695621">
              <a:off x="2536216" y="4289406"/>
              <a:ext cx="1193085" cy="1208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36E95784-F920-4378-89BE-FDD8C851BA0F}"/>
                </a:ext>
              </a:extLst>
            </p:cNvPr>
            <p:cNvSpPr/>
            <p:nvPr/>
          </p:nvSpPr>
          <p:spPr>
            <a:xfrm rot="5400000">
              <a:off x="1904265" y="3677678"/>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124F5A7-70ED-4A9C-B58B-345C284A396D}"/>
                </a:ext>
              </a:extLst>
            </p:cNvPr>
            <p:cNvCxnSpPr>
              <a:cxnSpLocks/>
              <a:stCxn id="19" idx="3"/>
            </p:cNvCxnSpPr>
            <p:nvPr/>
          </p:nvCxnSpPr>
          <p:spPr>
            <a:xfrm>
              <a:off x="3113383" y="3258273"/>
              <a:ext cx="26687" cy="248414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8D4A8BA7-0DBD-499E-88B0-223FC05D173E}"/>
                </a:ext>
              </a:extLst>
            </p:cNvPr>
            <p:cNvSpPr/>
            <p:nvPr/>
          </p:nvSpPr>
          <p:spPr>
            <a:xfrm rot="16200000">
              <a:off x="2733833" y="3655646"/>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F07CFF1-73FE-4F31-92ED-5DD048DB24E4}"/>
                </a:ext>
              </a:extLst>
            </p:cNvPr>
            <p:cNvCxnSpPr>
              <a:cxnSpLocks/>
              <a:stCxn id="20" idx="3"/>
            </p:cNvCxnSpPr>
            <p:nvPr/>
          </p:nvCxnSpPr>
          <p:spPr>
            <a:xfrm flipH="1">
              <a:off x="2302530" y="4066535"/>
              <a:ext cx="1653046" cy="22032"/>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00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3108543"/>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p:txBody>
      </p:sp>
      <p:grpSp>
        <p:nvGrpSpPr>
          <p:cNvPr id="8" name="Group 7">
            <a:extLst>
              <a:ext uri="{FF2B5EF4-FFF2-40B4-BE49-F238E27FC236}">
                <a16:creationId xmlns:a16="http://schemas.microsoft.com/office/drawing/2014/main" id="{166945BC-92C8-4F01-A258-079DD258D8B1}"/>
              </a:ext>
            </a:extLst>
          </p:cNvPr>
          <p:cNvGrpSpPr/>
          <p:nvPr/>
        </p:nvGrpSpPr>
        <p:grpSpPr>
          <a:xfrm>
            <a:off x="2302529" y="3249463"/>
            <a:ext cx="1653046" cy="1674767"/>
            <a:chOff x="2302529" y="3249463"/>
            <a:chExt cx="1653046" cy="1674767"/>
          </a:xfrm>
        </p:grpSpPr>
        <p:sp>
          <p:nvSpPr>
            <p:cNvPr id="21" name="Isosceles Triangle 20">
              <a:extLst>
                <a:ext uri="{FF2B5EF4-FFF2-40B4-BE49-F238E27FC236}">
                  <a16:creationId xmlns:a16="http://schemas.microsoft.com/office/drawing/2014/main" id="{9053342C-8D9E-4B95-8BD7-D1D5BD6B0610}"/>
                </a:ext>
              </a:extLst>
            </p:cNvPr>
            <p:cNvSpPr/>
            <p:nvPr/>
          </p:nvSpPr>
          <p:spPr>
            <a:xfrm>
              <a:off x="2332894" y="4087759"/>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8D4A8BA7-0DBD-499E-88B0-223FC05D173E}"/>
                </a:ext>
              </a:extLst>
            </p:cNvPr>
            <p:cNvSpPr/>
            <p:nvPr/>
          </p:nvSpPr>
          <p:spPr>
            <a:xfrm rot="16200000">
              <a:off x="2733832" y="3655646"/>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55D4537-2BDB-42CD-87A6-130B5BF263A6}"/>
                </a:ext>
              </a:extLst>
            </p:cNvPr>
            <p:cNvSpPr/>
            <p:nvPr/>
          </p:nvSpPr>
          <p:spPr>
            <a:xfrm rot="10800000">
              <a:off x="2302529" y="3258273"/>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a:cxnSpLocks/>
            </p:cNvCxnSpPr>
            <p:nvPr/>
          </p:nvCxnSpPr>
          <p:spPr>
            <a:xfrm>
              <a:off x="2313349" y="3278905"/>
              <a:ext cx="1625318" cy="162406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p:cNvCxnSpPr>
            <p:nvPr/>
          </p:nvCxnSpPr>
          <p:spPr>
            <a:xfrm flipV="1">
              <a:off x="2313287" y="3249463"/>
              <a:ext cx="1640342" cy="167476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 name="Isosceles Triangle 16">
              <a:extLst>
                <a:ext uri="{FF2B5EF4-FFF2-40B4-BE49-F238E27FC236}">
                  <a16:creationId xmlns:a16="http://schemas.microsoft.com/office/drawing/2014/main" id="{36E95784-F920-4378-89BE-FDD8C851BA0F}"/>
                </a:ext>
              </a:extLst>
            </p:cNvPr>
            <p:cNvSpPr/>
            <p:nvPr/>
          </p:nvSpPr>
          <p:spPr>
            <a:xfrm rot="5400000">
              <a:off x="1904265" y="3677678"/>
              <a:ext cx="1621708" cy="821777"/>
            </a:xfrm>
            <a:prstGeom prst="triangl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124F5A7-70ED-4A9C-B58B-345C284A396D}"/>
                </a:ext>
              </a:extLst>
            </p:cNvPr>
            <p:cNvCxnSpPr>
              <a:cxnSpLocks/>
              <a:stCxn id="19" idx="3"/>
              <a:endCxn id="21" idx="3"/>
            </p:cNvCxnSpPr>
            <p:nvPr/>
          </p:nvCxnSpPr>
          <p:spPr>
            <a:xfrm>
              <a:off x="3113383" y="3258273"/>
              <a:ext cx="30365" cy="165126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07CFF1-73FE-4F31-92ED-5DD048DB24E4}"/>
                </a:ext>
              </a:extLst>
            </p:cNvPr>
            <p:cNvCxnSpPr>
              <a:cxnSpLocks/>
              <a:stCxn id="20" idx="3"/>
            </p:cNvCxnSpPr>
            <p:nvPr/>
          </p:nvCxnSpPr>
          <p:spPr>
            <a:xfrm flipH="1">
              <a:off x="2302529" y="4066535"/>
              <a:ext cx="1653046" cy="22032"/>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C30637FB-AE0C-46D8-9F2C-7EADC760E43A}"/>
              </a:ext>
            </a:extLst>
          </p:cNvPr>
          <p:cNvSpPr/>
          <p:nvPr/>
        </p:nvSpPr>
        <p:spPr>
          <a:xfrm>
            <a:off x="2865752" y="1741776"/>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9823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421653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Đặt tờ giấy đã gấp nằm ngang, luồn ngón cái và ngón trỏ của hai tay vào bốn góc ở mặt dưới</a:t>
            </a:r>
          </a:p>
        </p:txBody>
      </p:sp>
      <p:grpSp>
        <p:nvGrpSpPr>
          <p:cNvPr id="14" name="Group 13">
            <a:extLst>
              <a:ext uri="{FF2B5EF4-FFF2-40B4-BE49-F238E27FC236}">
                <a16:creationId xmlns:a16="http://schemas.microsoft.com/office/drawing/2014/main" id="{CF98E483-1C47-4669-AF15-A9050CAF37ED}"/>
              </a:ext>
            </a:extLst>
          </p:cNvPr>
          <p:cNvGrpSpPr/>
          <p:nvPr/>
        </p:nvGrpSpPr>
        <p:grpSpPr>
          <a:xfrm>
            <a:off x="2141216" y="1741776"/>
            <a:ext cx="1994819" cy="3214472"/>
            <a:chOff x="2141216" y="1741776"/>
            <a:chExt cx="1994819" cy="3214472"/>
          </a:xfrm>
        </p:grpSpPr>
        <p:sp>
          <p:nvSpPr>
            <p:cNvPr id="18" name="Diamond 17">
              <a:extLst>
                <a:ext uri="{FF2B5EF4-FFF2-40B4-BE49-F238E27FC236}">
                  <a16:creationId xmlns:a16="http://schemas.microsoft.com/office/drawing/2014/main" id="{B9639DFE-8FC6-4FAE-974D-AD0563C867AE}"/>
                </a:ext>
              </a:extLst>
            </p:cNvPr>
            <p:cNvSpPr/>
            <p:nvPr/>
          </p:nvSpPr>
          <p:spPr>
            <a:xfrm rot="20374569">
              <a:off x="2294381" y="2936156"/>
              <a:ext cx="1150081" cy="1479911"/>
            </a:xfrm>
            <a:prstGeom prst="diamond">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7" name="Diamond 26">
              <a:extLst>
                <a:ext uri="{FF2B5EF4-FFF2-40B4-BE49-F238E27FC236}">
                  <a16:creationId xmlns:a16="http://schemas.microsoft.com/office/drawing/2014/main" id="{2E8F5CD8-D36C-4E6F-8EBF-A8FB35332E51}"/>
                </a:ext>
              </a:extLst>
            </p:cNvPr>
            <p:cNvSpPr/>
            <p:nvPr/>
          </p:nvSpPr>
          <p:spPr>
            <a:xfrm rot="20481663">
              <a:off x="3094367" y="3429580"/>
              <a:ext cx="1041668" cy="1376619"/>
            </a:xfrm>
            <a:prstGeom prst="diamond">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Diamond 6">
              <a:extLst>
                <a:ext uri="{FF2B5EF4-FFF2-40B4-BE49-F238E27FC236}">
                  <a16:creationId xmlns:a16="http://schemas.microsoft.com/office/drawing/2014/main" id="{96D60F26-8D1A-400B-B45E-A250CD3D4977}"/>
                </a:ext>
              </a:extLst>
            </p:cNvPr>
            <p:cNvSpPr/>
            <p:nvPr/>
          </p:nvSpPr>
          <p:spPr>
            <a:xfrm rot="19662229">
              <a:off x="2141216" y="3415318"/>
              <a:ext cx="859892" cy="1339627"/>
            </a:xfrm>
            <a:prstGeom prst="diamond">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Diamond 16">
              <a:extLst>
                <a:ext uri="{FF2B5EF4-FFF2-40B4-BE49-F238E27FC236}">
                  <a16:creationId xmlns:a16="http://schemas.microsoft.com/office/drawing/2014/main" id="{BA460EC5-5F25-4CB9-AFDF-E2EF6890550F}"/>
                </a:ext>
              </a:extLst>
            </p:cNvPr>
            <p:cNvSpPr/>
            <p:nvPr/>
          </p:nvSpPr>
          <p:spPr>
            <a:xfrm rot="19026611">
              <a:off x="2841454" y="3677651"/>
              <a:ext cx="1080150" cy="1278597"/>
            </a:xfrm>
            <a:prstGeom prst="diamond">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9" name="Straight Connector 8">
              <a:extLst>
                <a:ext uri="{FF2B5EF4-FFF2-40B4-BE49-F238E27FC236}">
                  <a16:creationId xmlns:a16="http://schemas.microsoft.com/office/drawing/2014/main" id="{BD3E3328-D57A-46A8-BFC1-8414373EEFF1}"/>
                </a:ext>
              </a:extLst>
            </p:cNvPr>
            <p:cNvCxnSpPr>
              <a:stCxn id="7" idx="0"/>
              <a:endCxn id="7" idx="2"/>
            </p:cNvCxnSpPr>
            <p:nvPr/>
          </p:nvCxnSpPr>
          <p:spPr>
            <a:xfrm>
              <a:off x="2213283" y="3518940"/>
              <a:ext cx="715758" cy="113238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FE7EA7B-2B85-4514-B362-0B68AAEEA307}"/>
                </a:ext>
              </a:extLst>
            </p:cNvPr>
            <p:cNvCxnSpPr>
              <a:cxnSpLocks/>
              <a:endCxn id="17" idx="1"/>
            </p:cNvCxnSpPr>
            <p:nvPr/>
          </p:nvCxnSpPr>
          <p:spPr>
            <a:xfrm flipH="1">
              <a:off x="2985836" y="3940285"/>
              <a:ext cx="778346" cy="74423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4D8085-482A-4CAD-BF74-930B674FCD3B}"/>
                </a:ext>
              </a:extLst>
            </p:cNvPr>
            <p:cNvCxnSpPr>
              <a:cxnSpLocks/>
            </p:cNvCxnSpPr>
            <p:nvPr/>
          </p:nvCxnSpPr>
          <p:spPr>
            <a:xfrm flipH="1">
              <a:off x="3770894" y="3963589"/>
              <a:ext cx="296296" cy="12154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E73298-096F-440F-894B-74121369AD8A}"/>
                </a:ext>
              </a:extLst>
            </p:cNvPr>
            <p:cNvCxnSpPr>
              <a:cxnSpLocks/>
              <a:stCxn id="17" idx="0"/>
            </p:cNvCxnSpPr>
            <p:nvPr/>
          </p:nvCxnSpPr>
          <p:spPr>
            <a:xfrm flipH="1" flipV="1">
              <a:off x="2615162" y="2997437"/>
              <a:ext cx="331266" cy="85112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EC4DE9EC-CD27-453B-AF77-037A6CF78FD3}"/>
                </a:ext>
              </a:extLst>
            </p:cNvPr>
            <p:cNvSpPr/>
            <p:nvPr/>
          </p:nvSpPr>
          <p:spPr>
            <a:xfrm>
              <a:off x="2865752" y="1741776"/>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5</a:t>
              </a:r>
            </a:p>
          </p:txBody>
        </p:sp>
      </p:grpSp>
    </p:spTree>
    <p:extLst>
      <p:ext uri="{BB962C8B-B14F-4D97-AF65-F5344CB8AC3E}">
        <p14:creationId xmlns:p14="http://schemas.microsoft.com/office/powerpoint/2010/main" val="322516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458587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Đặt tờ giấy đã gấp nằm ngang, luồn ngón cái và ngón trỏ của hai tay vào bốn góc ở mặt dưới</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Chỉnh sửa các nếp gấp</a:t>
            </a:r>
          </a:p>
        </p:txBody>
      </p:sp>
      <p:grpSp>
        <p:nvGrpSpPr>
          <p:cNvPr id="8" name="Group 7">
            <a:extLst>
              <a:ext uri="{FF2B5EF4-FFF2-40B4-BE49-F238E27FC236}">
                <a16:creationId xmlns:a16="http://schemas.microsoft.com/office/drawing/2014/main" id="{F99AFD7F-9245-4B2F-A2D7-137A4628F8C8}"/>
              </a:ext>
            </a:extLst>
          </p:cNvPr>
          <p:cNvGrpSpPr/>
          <p:nvPr/>
        </p:nvGrpSpPr>
        <p:grpSpPr>
          <a:xfrm>
            <a:off x="2055975" y="1741776"/>
            <a:ext cx="2311627" cy="3168151"/>
            <a:chOff x="2055975" y="1741776"/>
            <a:chExt cx="2311627" cy="3168151"/>
          </a:xfrm>
        </p:grpSpPr>
        <p:sp>
          <p:nvSpPr>
            <p:cNvPr id="28" name="Diamond 27">
              <a:extLst>
                <a:ext uri="{FF2B5EF4-FFF2-40B4-BE49-F238E27FC236}">
                  <a16:creationId xmlns:a16="http://schemas.microsoft.com/office/drawing/2014/main" id="{F926E4BA-EAA1-4294-A8BC-07D56B42CB8B}"/>
                </a:ext>
              </a:extLst>
            </p:cNvPr>
            <p:cNvSpPr/>
            <p:nvPr/>
          </p:nvSpPr>
          <p:spPr>
            <a:xfrm>
              <a:off x="2544197" y="3035612"/>
              <a:ext cx="1306784" cy="1479911"/>
            </a:xfrm>
            <a:prstGeom prst="diamond">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1" name="Right Triangle 30">
              <a:extLst>
                <a:ext uri="{FF2B5EF4-FFF2-40B4-BE49-F238E27FC236}">
                  <a16:creationId xmlns:a16="http://schemas.microsoft.com/office/drawing/2014/main" id="{6409295D-6727-4610-A0F7-18C79BD9841E}"/>
                </a:ext>
              </a:extLst>
            </p:cNvPr>
            <p:cNvSpPr/>
            <p:nvPr/>
          </p:nvSpPr>
          <p:spPr>
            <a:xfrm rot="21194195" flipH="1">
              <a:off x="3225446" y="3126471"/>
              <a:ext cx="563525" cy="1074476"/>
            </a:xfrm>
            <a:prstGeom prst="rtTriangle">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BFD44756-8EEF-4F19-A4D4-E46350B580A3}"/>
                </a:ext>
              </a:extLst>
            </p:cNvPr>
            <p:cNvSpPr/>
            <p:nvPr/>
          </p:nvSpPr>
          <p:spPr>
            <a:xfrm rot="393141">
              <a:off x="2619431" y="3161987"/>
              <a:ext cx="581170" cy="1053337"/>
            </a:xfrm>
            <a:prstGeom prst="rtTriangle">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76CCC971-C006-4F51-A187-F03CEDD54663}"/>
                </a:ext>
              </a:extLst>
            </p:cNvPr>
            <p:cNvSpPr/>
            <p:nvPr/>
          </p:nvSpPr>
          <p:spPr>
            <a:xfrm>
              <a:off x="2544197" y="3436207"/>
              <a:ext cx="1306783" cy="1473720"/>
            </a:xfrm>
            <a:prstGeom prst="diamond">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ight Triangle 6">
              <a:extLst>
                <a:ext uri="{FF2B5EF4-FFF2-40B4-BE49-F238E27FC236}">
                  <a16:creationId xmlns:a16="http://schemas.microsoft.com/office/drawing/2014/main" id="{0ECA8A46-B579-4519-B80A-9E7EFABAD512}"/>
                </a:ext>
              </a:extLst>
            </p:cNvPr>
            <p:cNvSpPr/>
            <p:nvPr/>
          </p:nvSpPr>
          <p:spPr>
            <a:xfrm rot="396605" flipH="1">
              <a:off x="2055975" y="3098214"/>
              <a:ext cx="563525" cy="1053337"/>
            </a:xfrm>
            <a:prstGeom prst="rtTriangl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3B1AA32D-F3C7-420D-A9EB-E4E01DF96B27}"/>
                </a:ext>
              </a:extLst>
            </p:cNvPr>
            <p:cNvSpPr/>
            <p:nvPr/>
          </p:nvSpPr>
          <p:spPr>
            <a:xfrm rot="21226576">
              <a:off x="3786432" y="3085212"/>
              <a:ext cx="581170" cy="1053337"/>
            </a:xfrm>
            <a:prstGeom prst="rtTriangl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D7101E-DCE6-4DA6-B5D3-2F08880D835E}"/>
                </a:ext>
              </a:extLst>
            </p:cNvPr>
            <p:cNvSpPr/>
            <p:nvPr/>
          </p:nvSpPr>
          <p:spPr>
            <a:xfrm>
              <a:off x="2865752" y="1741776"/>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6</a:t>
              </a:r>
            </a:p>
          </p:txBody>
        </p:sp>
      </p:grpSp>
    </p:spTree>
    <p:extLst>
      <p:ext uri="{BB962C8B-B14F-4D97-AF65-F5344CB8AC3E}">
        <p14:creationId xmlns:p14="http://schemas.microsoft.com/office/powerpoint/2010/main" val="3836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458587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Đặt tờ giấy đã gấp nằm ngang, luồn ngón cái và ngón trỏ của hai tay vào bốn góc ở mặt dưới</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Chỉnh sửa các nếp gấp</a:t>
            </a:r>
          </a:p>
        </p:txBody>
      </p:sp>
      <p:sp>
        <p:nvSpPr>
          <p:cNvPr id="10" name="Arrow: Right 9">
            <a:extLst>
              <a:ext uri="{FF2B5EF4-FFF2-40B4-BE49-F238E27FC236}">
                <a16:creationId xmlns:a16="http://schemas.microsoft.com/office/drawing/2014/main" id="{CC6A3FE0-CDBD-48BA-B29A-6416277CFB2A}"/>
              </a:ext>
            </a:extLst>
          </p:cNvPr>
          <p:cNvSpPr/>
          <p:nvPr/>
        </p:nvSpPr>
        <p:spPr>
          <a:xfrm rot="10800000">
            <a:off x="5701553" y="3014829"/>
            <a:ext cx="1086524" cy="8283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D872D20-CCDF-4B22-9BF4-7BFF64348E2C}"/>
              </a:ext>
            </a:extLst>
          </p:cNvPr>
          <p:cNvSpPr/>
          <p:nvPr/>
        </p:nvSpPr>
        <p:spPr>
          <a:xfrm>
            <a:off x="3281086" y="602428"/>
            <a:ext cx="2108499" cy="56585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THUẬT TOÁN</a:t>
            </a:r>
          </a:p>
        </p:txBody>
      </p:sp>
      <p:sp>
        <p:nvSpPr>
          <p:cNvPr id="13" name="Oval 12">
            <a:extLst>
              <a:ext uri="{FF2B5EF4-FFF2-40B4-BE49-F238E27FC236}">
                <a16:creationId xmlns:a16="http://schemas.microsoft.com/office/drawing/2014/main" id="{69A12FAF-661A-439A-8185-6F1383D999F2}"/>
              </a:ext>
            </a:extLst>
          </p:cNvPr>
          <p:cNvSpPr/>
          <p:nvPr/>
        </p:nvSpPr>
        <p:spPr>
          <a:xfrm>
            <a:off x="3281082" y="849854"/>
            <a:ext cx="2108499" cy="116182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Đầu vào</a:t>
            </a:r>
          </a:p>
          <a:p>
            <a:pPr algn="ctr"/>
            <a:r>
              <a:rPr lang="en-US" sz="2800">
                <a:solidFill>
                  <a:schemeClr val="bg1"/>
                </a:solidFill>
                <a:latin typeface="Times New Roman" panose="02020603050405020304" pitchFamily="18" charset="0"/>
                <a:cs typeface="Times New Roman" panose="02020603050405020304" pitchFamily="18" charset="0"/>
              </a:rPr>
              <a:t>(input)</a:t>
            </a:r>
          </a:p>
        </p:txBody>
      </p:sp>
      <p:sp>
        <p:nvSpPr>
          <p:cNvPr id="20" name="Oval 19">
            <a:extLst>
              <a:ext uri="{FF2B5EF4-FFF2-40B4-BE49-F238E27FC236}">
                <a16:creationId xmlns:a16="http://schemas.microsoft.com/office/drawing/2014/main" id="{C03B5EC3-BC06-4A33-920D-FDCEF7606598}"/>
              </a:ext>
            </a:extLst>
          </p:cNvPr>
          <p:cNvSpPr/>
          <p:nvPr/>
        </p:nvSpPr>
        <p:spPr>
          <a:xfrm>
            <a:off x="3281082" y="4932373"/>
            <a:ext cx="2108499" cy="116182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Đầu ra</a:t>
            </a:r>
          </a:p>
          <a:p>
            <a:pPr algn="ctr"/>
            <a:r>
              <a:rPr lang="en-US" sz="2800">
                <a:solidFill>
                  <a:schemeClr val="bg1"/>
                </a:solidFill>
                <a:latin typeface="Times New Roman" panose="02020603050405020304" pitchFamily="18" charset="0"/>
                <a:cs typeface="Times New Roman" panose="02020603050405020304" pitchFamily="18" charset="0"/>
              </a:rPr>
              <a:t>(output)</a:t>
            </a:r>
          </a:p>
        </p:txBody>
      </p:sp>
      <p:sp>
        <p:nvSpPr>
          <p:cNvPr id="26" name="Rectangle 25">
            <a:extLst>
              <a:ext uri="{FF2B5EF4-FFF2-40B4-BE49-F238E27FC236}">
                <a16:creationId xmlns:a16="http://schemas.microsoft.com/office/drawing/2014/main" id="{80BDA5B2-F69C-42E6-8CAC-FEF165ED1ECB}"/>
              </a:ext>
            </a:extLst>
          </p:cNvPr>
          <p:cNvSpPr/>
          <p:nvPr/>
        </p:nvSpPr>
        <p:spPr>
          <a:xfrm rot="5400000">
            <a:off x="164835" y="318127"/>
            <a:ext cx="2449393" cy="2449157"/>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8B176EB-1AC9-42A1-B719-C96115C78411}"/>
              </a:ext>
            </a:extLst>
          </p:cNvPr>
          <p:cNvGrpSpPr/>
          <p:nvPr/>
        </p:nvGrpSpPr>
        <p:grpSpPr>
          <a:xfrm>
            <a:off x="265991" y="4576128"/>
            <a:ext cx="2311627" cy="1874315"/>
            <a:chOff x="2055975" y="3079604"/>
            <a:chExt cx="2311627" cy="1874315"/>
          </a:xfrm>
        </p:grpSpPr>
        <p:sp>
          <p:nvSpPr>
            <p:cNvPr id="34" name="Diamond 33">
              <a:extLst>
                <a:ext uri="{FF2B5EF4-FFF2-40B4-BE49-F238E27FC236}">
                  <a16:creationId xmlns:a16="http://schemas.microsoft.com/office/drawing/2014/main" id="{97137719-71B1-468C-BBB2-B3D20048DF07}"/>
                </a:ext>
              </a:extLst>
            </p:cNvPr>
            <p:cNvSpPr/>
            <p:nvPr/>
          </p:nvSpPr>
          <p:spPr>
            <a:xfrm>
              <a:off x="2544197" y="3079604"/>
              <a:ext cx="1306784" cy="1479911"/>
            </a:xfrm>
            <a:prstGeom prst="diamond">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Right Triangle 34">
              <a:extLst>
                <a:ext uri="{FF2B5EF4-FFF2-40B4-BE49-F238E27FC236}">
                  <a16:creationId xmlns:a16="http://schemas.microsoft.com/office/drawing/2014/main" id="{276CBA99-F8E0-4D90-8F8B-9DA95E775AA7}"/>
                </a:ext>
              </a:extLst>
            </p:cNvPr>
            <p:cNvSpPr/>
            <p:nvPr/>
          </p:nvSpPr>
          <p:spPr>
            <a:xfrm rot="21194195" flipH="1">
              <a:off x="3225446" y="3170463"/>
              <a:ext cx="563525" cy="1074476"/>
            </a:xfrm>
            <a:prstGeom prst="rtTriangle">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F5EB04DD-1FF7-4B99-BFEB-A82F29835EE9}"/>
                </a:ext>
              </a:extLst>
            </p:cNvPr>
            <p:cNvSpPr/>
            <p:nvPr/>
          </p:nvSpPr>
          <p:spPr>
            <a:xfrm rot="393141">
              <a:off x="2619431" y="3205979"/>
              <a:ext cx="581170" cy="1053337"/>
            </a:xfrm>
            <a:prstGeom prst="rtTriangle">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3E8641D2-BCAA-4FC2-B98A-CCF63D7561AC}"/>
                </a:ext>
              </a:extLst>
            </p:cNvPr>
            <p:cNvSpPr/>
            <p:nvPr/>
          </p:nvSpPr>
          <p:spPr>
            <a:xfrm>
              <a:off x="2544197" y="3480199"/>
              <a:ext cx="1306783" cy="1473720"/>
            </a:xfrm>
            <a:prstGeom prst="diamond">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Right Triangle 37">
              <a:extLst>
                <a:ext uri="{FF2B5EF4-FFF2-40B4-BE49-F238E27FC236}">
                  <a16:creationId xmlns:a16="http://schemas.microsoft.com/office/drawing/2014/main" id="{4E407CEB-3609-467B-B081-DD85C66F157D}"/>
                </a:ext>
              </a:extLst>
            </p:cNvPr>
            <p:cNvSpPr/>
            <p:nvPr/>
          </p:nvSpPr>
          <p:spPr>
            <a:xfrm rot="396605" flipH="1">
              <a:off x="2055975" y="3142206"/>
              <a:ext cx="563525" cy="1053337"/>
            </a:xfrm>
            <a:prstGeom prst="rtTriangl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3C1F6A1A-C10A-4D02-93ED-FBF735C9EDE3}"/>
                </a:ext>
              </a:extLst>
            </p:cNvPr>
            <p:cNvSpPr/>
            <p:nvPr/>
          </p:nvSpPr>
          <p:spPr>
            <a:xfrm rot="21226576">
              <a:off x="3786432" y="3129204"/>
              <a:ext cx="581170" cy="1053337"/>
            </a:xfrm>
            <a:prstGeom prst="rtTriangl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398B5506-6418-40E9-8260-4AC5D262D70C}"/>
              </a:ext>
            </a:extLst>
          </p:cNvPr>
          <p:cNvCxnSpPr/>
          <p:nvPr/>
        </p:nvCxnSpPr>
        <p:spPr>
          <a:xfrm>
            <a:off x="2633003" y="1441528"/>
            <a:ext cx="648079"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3C8343A-8F5F-405A-8595-6573019AEA4D}"/>
              </a:ext>
            </a:extLst>
          </p:cNvPr>
          <p:cNvCxnSpPr/>
          <p:nvPr/>
        </p:nvCxnSpPr>
        <p:spPr>
          <a:xfrm>
            <a:off x="2624868" y="5524044"/>
            <a:ext cx="648079"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6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nodeType="clickEffect">
                                  <p:stCondLst>
                                    <p:cond delay="0"/>
                                  </p:stCondLst>
                                  <p:childTnLst>
                                    <p:animClr clrSpc="rgb" dir="cw">
                                      <p:cBhvr override="childStyle">
                                        <p:cTn id="48" dur="500" fill="hold"/>
                                        <p:tgtEl>
                                          <p:spTgt spid="6">
                                            <p:txEl>
                                              <p:pRg st="2" end="2"/>
                                            </p:txEl>
                                          </p:spTgt>
                                        </p:tgtEl>
                                        <p:attrNameLst>
                                          <p:attrName>style.color</p:attrName>
                                        </p:attrNameLst>
                                      </p:cBhvr>
                                      <p:to>
                                        <a:srgbClr val="FFFF00"/>
                                      </p:to>
                                    </p:animClr>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500" fill="hold"/>
                                        <p:tgtEl>
                                          <p:spTgt spid="6">
                                            <p:txEl>
                                              <p:pRg st="3" end="3"/>
                                            </p:txEl>
                                          </p:spTgt>
                                        </p:tgtEl>
                                        <p:attrNameLst>
                                          <p:attrName>style.color</p:attrName>
                                        </p:attrNameLst>
                                      </p:cBhvr>
                                      <p:to>
                                        <a:srgbClr val="FFFF00"/>
                                      </p:to>
                                    </p:animClr>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500" fill="hold"/>
                                        <p:tgtEl>
                                          <p:spTgt spid="6">
                                            <p:txEl>
                                              <p:pRg st="4" end="4"/>
                                            </p:txEl>
                                          </p:spTgt>
                                        </p:tgtEl>
                                        <p:attrNameLst>
                                          <p:attrName>style.color</p:attrName>
                                        </p:attrNameLst>
                                      </p:cBhvr>
                                      <p:to>
                                        <a:srgbClr val="FFFF00"/>
                                      </p:to>
                                    </p:animClr>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nodeType="clickEffect">
                                  <p:stCondLst>
                                    <p:cond delay="0"/>
                                  </p:stCondLst>
                                  <p:childTnLst>
                                    <p:animClr clrSpc="rgb" dir="cw">
                                      <p:cBhvr override="childStyle">
                                        <p:cTn id="60" dur="500" fill="hold"/>
                                        <p:tgtEl>
                                          <p:spTgt spid="6">
                                            <p:txEl>
                                              <p:pRg st="5" end="5"/>
                                            </p:txEl>
                                          </p:spTgt>
                                        </p:tgtEl>
                                        <p:attrNameLst>
                                          <p:attrName>style.color</p:attrName>
                                        </p:attrNameLst>
                                      </p:cBhvr>
                                      <p:to>
                                        <a:srgbClr val="FFFF00"/>
                                      </p:to>
                                    </p:animClr>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dir="cw">
                                      <p:cBhvr override="childStyle">
                                        <p:cTn id="64" dur="500" fill="hold"/>
                                        <p:tgtEl>
                                          <p:spTgt spid="6">
                                            <p:txEl>
                                              <p:pRg st="6" end="6"/>
                                            </p:txEl>
                                          </p:spTgt>
                                        </p:tgtEl>
                                        <p:attrNameLst>
                                          <p:attrName>style.color</p:attrName>
                                        </p:attrNameLst>
                                      </p:cBhvr>
                                      <p:to>
                                        <a:srgbClr val="FFFF00"/>
                                      </p:to>
                                    </p:animClr>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nodeType="clickEffect">
                                  <p:stCondLst>
                                    <p:cond delay="0"/>
                                  </p:stCondLst>
                                  <p:childTnLst>
                                    <p:animClr clrSpc="rgb" dir="cw">
                                      <p:cBhvr override="childStyle">
                                        <p:cTn id="68" dur="500" fill="hold"/>
                                        <p:tgtEl>
                                          <p:spTgt spid="6">
                                            <p:txEl>
                                              <p:pRg st="7" end="7"/>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0"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995D0B-021E-401F-9B6C-0C5164C4130A}"/>
              </a:ext>
            </a:extLst>
          </p:cNvPr>
          <p:cNvSpPr/>
          <p:nvPr/>
        </p:nvSpPr>
        <p:spPr>
          <a:xfrm>
            <a:off x="1073013" y="1977493"/>
            <a:ext cx="2397968" cy="1049784"/>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Thuật toán</a:t>
            </a:r>
          </a:p>
          <a:p>
            <a:pPr algn="ctr"/>
            <a:endParaRPr lang="en-US" sz="3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4" name="Rectangle: Rounded Corners 3">
            <a:extLst>
              <a:ext uri="{FF2B5EF4-FFF2-40B4-BE49-F238E27FC236}">
                <a16:creationId xmlns:a16="http://schemas.microsoft.com/office/drawing/2014/main" id="{576CA68F-96D9-4798-AF0B-EA8848513949}"/>
              </a:ext>
            </a:extLst>
          </p:cNvPr>
          <p:cNvSpPr/>
          <p:nvPr/>
        </p:nvSpPr>
        <p:spPr>
          <a:xfrm>
            <a:off x="1073013" y="2569139"/>
            <a:ext cx="10189036" cy="19002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200">
                <a:latin typeface="Times New Roman" panose="02020603050405020304" pitchFamily="18" charset="0"/>
                <a:cs typeface="Times New Roman" panose="02020603050405020304" pitchFamily="18" charset="0"/>
              </a:rPr>
              <a:t>Thuật toán là một dãy các chỉ dẫn rõ ràng, có trình tự sao cho khi thực hiện những chỉ dẫn này người ta giải quyết được vấn đề hoặc nhiệm vụ đã cho.</a:t>
            </a:r>
          </a:p>
        </p:txBody>
      </p:sp>
    </p:spTree>
    <p:extLst>
      <p:ext uri="{BB962C8B-B14F-4D97-AF65-F5344CB8AC3E}">
        <p14:creationId xmlns:p14="http://schemas.microsoft.com/office/powerpoint/2010/main" val="394349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7EC0D7BB-0CD0-413A-A98B-2F02DA1D8FBB}"/>
              </a:ext>
            </a:extLst>
          </p:cNvPr>
          <p:cNvSpPr/>
          <p:nvPr/>
        </p:nvSpPr>
        <p:spPr>
          <a:xfrm>
            <a:off x="-3467272" y="-615293"/>
            <a:ext cx="8341643" cy="8341643"/>
          </a:xfrm>
          <a:prstGeom prst="blockArc">
            <a:avLst>
              <a:gd name="adj1" fmla="val 18900000"/>
              <a:gd name="adj2" fmla="val 2700000"/>
              <a:gd name="adj3" fmla="val 259"/>
            </a:avLst>
          </a:prstGeom>
          <a:solidFill>
            <a:srgbClr val="FFFF00"/>
          </a:solidFill>
          <a:ln w="38100">
            <a:solidFill>
              <a:srgbClr val="FFFF0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ED58D298-86F2-41F9-8CA5-CC5D766D2148}"/>
              </a:ext>
            </a:extLst>
          </p:cNvPr>
          <p:cNvGrpSpPr/>
          <p:nvPr/>
        </p:nvGrpSpPr>
        <p:grpSpPr>
          <a:xfrm>
            <a:off x="4148179" y="2027381"/>
            <a:ext cx="7547208" cy="1191980"/>
            <a:chOff x="3643132" y="828494"/>
            <a:chExt cx="7938014" cy="1191980"/>
          </a:xfrm>
          <a:solidFill>
            <a:srgbClr val="00B0F0"/>
          </a:solidFill>
        </p:grpSpPr>
        <p:sp>
          <p:nvSpPr>
            <p:cNvPr id="10" name="Freeform: Shape 9">
              <a:extLst>
                <a:ext uri="{FF2B5EF4-FFF2-40B4-BE49-F238E27FC236}">
                  <a16:creationId xmlns:a16="http://schemas.microsoft.com/office/drawing/2014/main" id="{CDEDD7DE-9BFD-4102-B60F-BE33E3E2FA40}"/>
                </a:ext>
              </a:extLst>
            </p:cNvPr>
            <p:cNvSpPr/>
            <p:nvPr/>
          </p:nvSpPr>
          <p:spPr>
            <a:xfrm>
              <a:off x="4239122" y="93280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Diễn tả được sơ lược khái niệm thuật toán, nêu được một vài ví dụ minh họa.</a:t>
              </a:r>
            </a:p>
          </p:txBody>
        </p:sp>
        <p:sp>
          <p:nvSpPr>
            <p:cNvPr id="11" name="Oval 10">
              <a:extLst>
                <a:ext uri="{FF2B5EF4-FFF2-40B4-BE49-F238E27FC236}">
                  <a16:creationId xmlns:a16="http://schemas.microsoft.com/office/drawing/2014/main" id="{8BEE2152-1FC0-48AD-AA07-82D70BB283F4}"/>
                </a:ext>
              </a:extLst>
            </p:cNvPr>
            <p:cNvSpPr/>
            <p:nvPr/>
          </p:nvSpPr>
          <p:spPr>
            <a:xfrm>
              <a:off x="3643132" y="828494"/>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1</a:t>
              </a:r>
            </a:p>
          </p:txBody>
        </p:sp>
      </p:grpSp>
      <p:sp>
        <p:nvSpPr>
          <p:cNvPr id="7" name="Oval 6">
            <a:extLst>
              <a:ext uri="{FF2B5EF4-FFF2-40B4-BE49-F238E27FC236}">
                <a16:creationId xmlns:a16="http://schemas.microsoft.com/office/drawing/2014/main" id="{DE8A0075-26B0-4D77-9E66-DC0DD77CE13C}"/>
              </a:ext>
            </a:extLst>
          </p:cNvPr>
          <p:cNvSpPr/>
          <p:nvPr/>
        </p:nvSpPr>
        <p:spPr>
          <a:xfrm>
            <a:off x="443345" y="1872363"/>
            <a:ext cx="3552825" cy="3486150"/>
          </a:xfrm>
          <a:prstGeom prst="ellipse">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Sau bài này em sẽ</a:t>
            </a:r>
            <a:endParaRPr lang="en-US" sz="60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6E30013-65DB-4053-A29F-9D46BE1417E3}"/>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8" name="Group 7">
            <a:extLst>
              <a:ext uri="{FF2B5EF4-FFF2-40B4-BE49-F238E27FC236}">
                <a16:creationId xmlns:a16="http://schemas.microsoft.com/office/drawing/2014/main" id="{8BB640F4-BFD5-4A74-B7AB-6B5247F086CA}"/>
              </a:ext>
            </a:extLst>
          </p:cNvPr>
          <p:cNvGrpSpPr/>
          <p:nvPr/>
        </p:nvGrpSpPr>
        <p:grpSpPr>
          <a:xfrm>
            <a:off x="4167418" y="4061847"/>
            <a:ext cx="7527969" cy="1191980"/>
            <a:chOff x="3643132" y="828494"/>
            <a:chExt cx="7938014" cy="1191980"/>
          </a:xfrm>
          <a:solidFill>
            <a:srgbClr val="00B0F0"/>
          </a:solidFill>
        </p:grpSpPr>
        <p:sp>
          <p:nvSpPr>
            <p:cNvPr id="9" name="Freeform: Shape 8">
              <a:extLst>
                <a:ext uri="{FF2B5EF4-FFF2-40B4-BE49-F238E27FC236}">
                  <a16:creationId xmlns:a16="http://schemas.microsoft.com/office/drawing/2014/main" id="{B8545C56-A5C1-4D79-A375-BBEE5B798992}"/>
                </a:ext>
              </a:extLst>
            </p:cNvPr>
            <p:cNvSpPr/>
            <p:nvPr/>
          </p:nvSpPr>
          <p:spPr>
            <a:xfrm>
              <a:off x="4239122" y="93280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Biết thuật toán có thể được mô tả dưới dạng liệt kê hoặc sơ đồ khối.</a:t>
              </a:r>
            </a:p>
          </p:txBody>
        </p:sp>
        <p:sp>
          <p:nvSpPr>
            <p:cNvPr id="12" name="Oval 11">
              <a:extLst>
                <a:ext uri="{FF2B5EF4-FFF2-40B4-BE49-F238E27FC236}">
                  <a16:creationId xmlns:a16="http://schemas.microsoft.com/office/drawing/2014/main" id="{B42DC125-25D0-407D-ABF1-FB1F4D652944}"/>
                </a:ext>
              </a:extLst>
            </p:cNvPr>
            <p:cNvSpPr/>
            <p:nvPr/>
          </p:nvSpPr>
          <p:spPr>
            <a:xfrm>
              <a:off x="3643132" y="828494"/>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8245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ppt_w/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203BAFAB-FB8F-4DD2-97C4-B8F72B6EC87E}"/>
              </a:ext>
            </a:extLst>
          </p:cNvPr>
          <p:cNvGrpSpPr/>
          <p:nvPr/>
        </p:nvGrpSpPr>
        <p:grpSpPr>
          <a:xfrm>
            <a:off x="4684466" y="2522945"/>
            <a:ext cx="1983339" cy="1865918"/>
            <a:chOff x="4367224" y="2681563"/>
            <a:chExt cx="1983339" cy="1865918"/>
          </a:xfrm>
        </p:grpSpPr>
        <p:sp>
          <p:nvSpPr>
            <p:cNvPr id="10" name="Oval 9">
              <a:extLst>
                <a:ext uri="{FF2B5EF4-FFF2-40B4-BE49-F238E27FC236}">
                  <a16:creationId xmlns:a16="http://schemas.microsoft.com/office/drawing/2014/main" id="{6C410735-2C6B-4774-B890-2877D10AE7DD}"/>
                </a:ext>
              </a:extLst>
            </p:cNvPr>
            <p:cNvSpPr/>
            <p:nvPr/>
          </p:nvSpPr>
          <p:spPr>
            <a:xfrm>
              <a:off x="4367224" y="2681563"/>
              <a:ext cx="1983339" cy="1865918"/>
            </a:xfrm>
            <a:prstGeom prst="ellips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Imprint MT Shadow" panose="04020605060303030202" pitchFamily="82" charset="0"/>
              </a:endParaRPr>
            </a:p>
          </p:txBody>
        </p:sp>
        <p:sp>
          <p:nvSpPr>
            <p:cNvPr id="22" name="TextBox 21">
              <a:extLst>
                <a:ext uri="{FF2B5EF4-FFF2-40B4-BE49-F238E27FC236}">
                  <a16:creationId xmlns:a16="http://schemas.microsoft.com/office/drawing/2014/main" id="{4A5A23E8-F59E-4571-A560-D6067EBD2EB7}"/>
                </a:ext>
              </a:extLst>
            </p:cNvPr>
            <p:cNvSpPr txBox="1"/>
            <p:nvPr/>
          </p:nvSpPr>
          <p:spPr>
            <a:xfrm>
              <a:off x="4571005" y="3136703"/>
              <a:ext cx="1567191" cy="954107"/>
            </a:xfrm>
            <a:prstGeom prst="rect">
              <a:avLst/>
            </a:prstGeom>
            <a:noFill/>
          </p:spPr>
          <p:txBody>
            <a:bodyPr wrap="square" rtlCol="0">
              <a:spAutoFit/>
            </a:bodyPr>
            <a:lstStyle/>
            <a:p>
              <a:pPr algn="ctr"/>
              <a:r>
                <a:rPr lang="en-US" sz="2800">
                  <a:latin typeface="Bookman Old Style" panose="02050604050505020204" pitchFamily="18" charset="0"/>
                </a:rPr>
                <a:t>Thuật toán</a:t>
              </a:r>
            </a:p>
          </p:txBody>
        </p:sp>
      </p:grpSp>
      <p:grpSp>
        <p:nvGrpSpPr>
          <p:cNvPr id="11" name="Group 10">
            <a:extLst>
              <a:ext uri="{FF2B5EF4-FFF2-40B4-BE49-F238E27FC236}">
                <a16:creationId xmlns:a16="http://schemas.microsoft.com/office/drawing/2014/main" id="{0B448C38-A2F4-4569-9FB5-A6FC0A5CDF46}"/>
              </a:ext>
            </a:extLst>
          </p:cNvPr>
          <p:cNvGrpSpPr/>
          <p:nvPr/>
        </p:nvGrpSpPr>
        <p:grpSpPr>
          <a:xfrm>
            <a:off x="3481174" y="1494386"/>
            <a:ext cx="1446925" cy="1316464"/>
            <a:chOff x="2753371" y="2411082"/>
            <a:chExt cx="1446925" cy="1316464"/>
          </a:xfrm>
          <a:solidFill>
            <a:srgbClr val="33CC33"/>
          </a:solidFill>
        </p:grpSpPr>
        <p:sp>
          <p:nvSpPr>
            <p:cNvPr id="21" name="Freeform: Shape 20">
              <a:extLst>
                <a:ext uri="{FF2B5EF4-FFF2-40B4-BE49-F238E27FC236}">
                  <a16:creationId xmlns:a16="http://schemas.microsoft.com/office/drawing/2014/main" id="{77632998-4B9B-43FE-B2E3-F0591A4B3149}"/>
                </a:ext>
              </a:extLst>
            </p:cNvPr>
            <p:cNvSpPr/>
            <p:nvPr/>
          </p:nvSpPr>
          <p:spPr>
            <a:xfrm>
              <a:off x="2753371" y="2411082"/>
              <a:ext cx="1337734" cy="1316464"/>
            </a:xfrm>
            <a:custGeom>
              <a:avLst/>
              <a:gdLst>
                <a:gd name="connsiteX0" fmla="*/ 0 w 1716217"/>
                <a:gd name="connsiteY0" fmla="*/ 858109 h 1716217"/>
                <a:gd name="connsiteX1" fmla="*/ 858109 w 1716217"/>
                <a:gd name="connsiteY1" fmla="*/ 0 h 1716217"/>
                <a:gd name="connsiteX2" fmla="*/ 1716218 w 1716217"/>
                <a:gd name="connsiteY2" fmla="*/ 858109 h 1716217"/>
                <a:gd name="connsiteX3" fmla="*/ 858109 w 1716217"/>
                <a:gd name="connsiteY3" fmla="*/ 1716218 h 1716217"/>
                <a:gd name="connsiteX4" fmla="*/ 0 w 1716217"/>
                <a:gd name="connsiteY4" fmla="*/ 858109 h 17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217" h="1716217">
                  <a:moveTo>
                    <a:pt x="0" y="858109"/>
                  </a:moveTo>
                  <a:cubicBezTo>
                    <a:pt x="0" y="384188"/>
                    <a:pt x="384188" y="0"/>
                    <a:pt x="858109" y="0"/>
                  </a:cubicBezTo>
                  <a:cubicBezTo>
                    <a:pt x="1332030" y="0"/>
                    <a:pt x="1716218" y="384188"/>
                    <a:pt x="1716218" y="858109"/>
                  </a:cubicBezTo>
                  <a:cubicBezTo>
                    <a:pt x="1716218" y="1332030"/>
                    <a:pt x="1332030" y="1716218"/>
                    <a:pt x="858109" y="1716218"/>
                  </a:cubicBezTo>
                  <a:cubicBezTo>
                    <a:pt x="384188" y="1716218"/>
                    <a:pt x="0" y="1332030"/>
                    <a:pt x="0" y="858109"/>
                  </a:cubicBezTo>
                  <a:close/>
                </a:path>
              </a:pathLst>
            </a:custGeom>
            <a:grpFill/>
          </p:spPr>
          <p:style>
            <a:lnRef idx="2">
              <a:schemeClr val="lt1">
                <a:hueOff val="0"/>
                <a:satOff val="0"/>
                <a:lumOff val="0"/>
                <a:alphaOff val="0"/>
              </a:schemeClr>
            </a:lnRef>
            <a:fillRef idx="1">
              <a:schemeClr val="accent4">
                <a:hueOff val="2743554"/>
                <a:satOff val="99200"/>
                <a:lumOff val="-393"/>
                <a:alphaOff val="0"/>
              </a:schemeClr>
            </a:fillRef>
            <a:effectRef idx="0">
              <a:schemeClr val="accent4">
                <a:hueOff val="2743554"/>
                <a:satOff val="99200"/>
                <a:lumOff val="-393"/>
                <a:alphaOff val="0"/>
              </a:schemeClr>
            </a:effectRef>
            <a:fontRef idx="minor">
              <a:schemeClr val="lt1"/>
            </a:fontRef>
          </p:style>
          <p:txBody>
            <a:bodyPr spcFirstLastPara="0" vert="horz" wrap="square" lIns="297054" tIns="297054" rIns="297054" bIns="297054" numCol="1" spcCol="1270" anchor="ctr" anchorCtr="0">
              <a:noAutofit/>
            </a:bodyPr>
            <a:lstStyle/>
            <a:p>
              <a:pPr algn="ctr" defTabSz="160020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E681E43-7622-49C9-8C8F-56C668A9CEA2}"/>
                </a:ext>
              </a:extLst>
            </p:cNvPr>
            <p:cNvSpPr txBox="1"/>
            <p:nvPr/>
          </p:nvSpPr>
          <p:spPr>
            <a:xfrm>
              <a:off x="2787461" y="2589851"/>
              <a:ext cx="1412835" cy="923330"/>
            </a:xfrm>
            <a:prstGeom prst="rect">
              <a:avLst/>
            </a:prstGeom>
            <a:noFill/>
          </p:spPr>
          <p:txBody>
            <a:bodyPr wrap="square" rtlCol="0">
              <a:spAutoFit/>
            </a:bodyPr>
            <a:lstStyle/>
            <a:p>
              <a:r>
                <a:rPr lang="en-US" sz="1800">
                  <a:latin typeface="Bookman Old Style" panose="02050604050505020204" pitchFamily="18" charset="0"/>
                </a:rPr>
                <a:t>Các bước thay bóng đèn hỏng</a:t>
              </a:r>
            </a:p>
          </p:txBody>
        </p:sp>
      </p:grpSp>
      <p:grpSp>
        <p:nvGrpSpPr>
          <p:cNvPr id="6" name="Group 5">
            <a:extLst>
              <a:ext uri="{FF2B5EF4-FFF2-40B4-BE49-F238E27FC236}">
                <a16:creationId xmlns:a16="http://schemas.microsoft.com/office/drawing/2014/main" id="{24F94846-78AA-444D-AC28-F81ECE690E37}"/>
              </a:ext>
            </a:extLst>
          </p:cNvPr>
          <p:cNvGrpSpPr/>
          <p:nvPr/>
        </p:nvGrpSpPr>
        <p:grpSpPr>
          <a:xfrm>
            <a:off x="6479879" y="1439350"/>
            <a:ext cx="1440410" cy="1316464"/>
            <a:chOff x="6610517" y="2484377"/>
            <a:chExt cx="1440410" cy="1316464"/>
          </a:xfrm>
        </p:grpSpPr>
        <p:sp>
          <p:nvSpPr>
            <p:cNvPr id="18" name="Freeform: Shape 17">
              <a:extLst>
                <a:ext uri="{FF2B5EF4-FFF2-40B4-BE49-F238E27FC236}">
                  <a16:creationId xmlns:a16="http://schemas.microsoft.com/office/drawing/2014/main" id="{EA64A7BB-8877-4CB7-B3CD-2EC0ECCB4B4C}"/>
                </a:ext>
              </a:extLst>
            </p:cNvPr>
            <p:cNvSpPr/>
            <p:nvPr/>
          </p:nvSpPr>
          <p:spPr>
            <a:xfrm>
              <a:off x="6610517" y="2484377"/>
              <a:ext cx="1337734" cy="1316464"/>
            </a:xfrm>
            <a:custGeom>
              <a:avLst/>
              <a:gdLst>
                <a:gd name="connsiteX0" fmla="*/ 0 w 1716217"/>
                <a:gd name="connsiteY0" fmla="*/ 858109 h 1716217"/>
                <a:gd name="connsiteX1" fmla="*/ 858109 w 1716217"/>
                <a:gd name="connsiteY1" fmla="*/ 0 h 1716217"/>
                <a:gd name="connsiteX2" fmla="*/ 1716218 w 1716217"/>
                <a:gd name="connsiteY2" fmla="*/ 858109 h 1716217"/>
                <a:gd name="connsiteX3" fmla="*/ 858109 w 1716217"/>
                <a:gd name="connsiteY3" fmla="*/ 1716218 h 1716217"/>
                <a:gd name="connsiteX4" fmla="*/ 0 w 1716217"/>
                <a:gd name="connsiteY4" fmla="*/ 858109 h 17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217" h="1716217">
                  <a:moveTo>
                    <a:pt x="0" y="858109"/>
                  </a:moveTo>
                  <a:cubicBezTo>
                    <a:pt x="0" y="384188"/>
                    <a:pt x="384188" y="0"/>
                    <a:pt x="858109" y="0"/>
                  </a:cubicBezTo>
                  <a:cubicBezTo>
                    <a:pt x="1332030" y="0"/>
                    <a:pt x="1716218" y="384188"/>
                    <a:pt x="1716218" y="858109"/>
                  </a:cubicBezTo>
                  <a:cubicBezTo>
                    <a:pt x="1716218" y="1332030"/>
                    <a:pt x="1332030" y="1716218"/>
                    <a:pt x="858109" y="1716218"/>
                  </a:cubicBezTo>
                  <a:cubicBezTo>
                    <a:pt x="384188" y="1716218"/>
                    <a:pt x="0" y="1332030"/>
                    <a:pt x="0" y="858109"/>
                  </a:cubicBezTo>
                  <a:close/>
                </a:path>
              </a:pathLst>
            </a:custGeom>
            <a:solidFill>
              <a:srgbClr val="FF0066"/>
            </a:solidFill>
          </p:spPr>
          <p:style>
            <a:lnRef idx="2">
              <a:schemeClr val="lt1">
                <a:hueOff val="0"/>
                <a:satOff val="0"/>
                <a:lumOff val="0"/>
                <a:alphaOff val="0"/>
              </a:schemeClr>
            </a:lnRef>
            <a:fillRef idx="1">
              <a:schemeClr val="accent4">
                <a:hueOff val="685888"/>
                <a:satOff val="24800"/>
                <a:lumOff val="-98"/>
                <a:alphaOff val="0"/>
              </a:schemeClr>
            </a:fillRef>
            <a:effectRef idx="0">
              <a:schemeClr val="accent4">
                <a:hueOff val="685888"/>
                <a:satOff val="24800"/>
                <a:lumOff val="-98"/>
                <a:alphaOff val="0"/>
              </a:schemeClr>
            </a:effectRef>
            <a:fontRef idx="minor">
              <a:schemeClr val="lt1"/>
            </a:fontRef>
          </p:style>
          <p:txBody>
            <a:bodyPr spcFirstLastPara="0" vert="horz" wrap="square" lIns="297054" tIns="297054" rIns="297054" bIns="297054" numCol="1" spcCol="1270" anchor="ctr" anchorCtr="0">
              <a:noAutofit/>
            </a:bodyPr>
            <a:lstStyle/>
            <a:p>
              <a:pPr algn="ctr" defTabSz="160020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7E7C471-B1F3-43CC-A1D6-1E42306797DA}"/>
                </a:ext>
              </a:extLst>
            </p:cNvPr>
            <p:cNvSpPr txBox="1"/>
            <p:nvPr/>
          </p:nvSpPr>
          <p:spPr>
            <a:xfrm>
              <a:off x="6637910" y="2701569"/>
              <a:ext cx="1413017" cy="923330"/>
            </a:xfrm>
            <a:prstGeom prst="rect">
              <a:avLst/>
            </a:prstGeom>
            <a:noFill/>
          </p:spPr>
          <p:txBody>
            <a:bodyPr wrap="square" rtlCol="0">
              <a:spAutoFit/>
            </a:bodyPr>
            <a:lstStyle/>
            <a:p>
              <a:r>
                <a:rPr lang="en-US" sz="1800">
                  <a:latin typeface="Bookman Old Style" panose="02050604050505020204" pitchFamily="18" charset="0"/>
                </a:rPr>
                <a:t>Công thức làm kem sữa chua</a:t>
              </a:r>
            </a:p>
          </p:txBody>
        </p:sp>
      </p:grpSp>
      <p:grpSp>
        <p:nvGrpSpPr>
          <p:cNvPr id="7" name="Group 6">
            <a:extLst>
              <a:ext uri="{FF2B5EF4-FFF2-40B4-BE49-F238E27FC236}">
                <a16:creationId xmlns:a16="http://schemas.microsoft.com/office/drawing/2014/main" id="{D6DC1D79-973B-453C-9B56-2B8EB54B0015}"/>
              </a:ext>
            </a:extLst>
          </p:cNvPr>
          <p:cNvGrpSpPr/>
          <p:nvPr/>
        </p:nvGrpSpPr>
        <p:grpSpPr>
          <a:xfrm>
            <a:off x="6500342" y="4234946"/>
            <a:ext cx="1429278" cy="1316464"/>
            <a:chOff x="5873867" y="4642206"/>
            <a:chExt cx="1429278" cy="1316464"/>
          </a:xfrm>
        </p:grpSpPr>
        <p:sp>
          <p:nvSpPr>
            <p:cNvPr id="19" name="Freeform: Shape 18">
              <a:extLst>
                <a:ext uri="{FF2B5EF4-FFF2-40B4-BE49-F238E27FC236}">
                  <a16:creationId xmlns:a16="http://schemas.microsoft.com/office/drawing/2014/main" id="{E59B41BC-2F09-4672-96F3-D0697E362577}"/>
                </a:ext>
              </a:extLst>
            </p:cNvPr>
            <p:cNvSpPr/>
            <p:nvPr/>
          </p:nvSpPr>
          <p:spPr>
            <a:xfrm>
              <a:off x="5873867" y="4642206"/>
              <a:ext cx="1337734" cy="1316464"/>
            </a:xfrm>
            <a:custGeom>
              <a:avLst/>
              <a:gdLst>
                <a:gd name="connsiteX0" fmla="*/ 0 w 1716217"/>
                <a:gd name="connsiteY0" fmla="*/ 858109 h 1716217"/>
                <a:gd name="connsiteX1" fmla="*/ 858109 w 1716217"/>
                <a:gd name="connsiteY1" fmla="*/ 0 h 1716217"/>
                <a:gd name="connsiteX2" fmla="*/ 1716218 w 1716217"/>
                <a:gd name="connsiteY2" fmla="*/ 858109 h 1716217"/>
                <a:gd name="connsiteX3" fmla="*/ 858109 w 1716217"/>
                <a:gd name="connsiteY3" fmla="*/ 1716218 h 1716217"/>
                <a:gd name="connsiteX4" fmla="*/ 0 w 1716217"/>
                <a:gd name="connsiteY4" fmla="*/ 858109 h 17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217" h="1716217">
                  <a:moveTo>
                    <a:pt x="0" y="858109"/>
                  </a:moveTo>
                  <a:cubicBezTo>
                    <a:pt x="0" y="384188"/>
                    <a:pt x="384188" y="0"/>
                    <a:pt x="858109" y="0"/>
                  </a:cubicBezTo>
                  <a:cubicBezTo>
                    <a:pt x="1332030" y="0"/>
                    <a:pt x="1716218" y="384188"/>
                    <a:pt x="1716218" y="858109"/>
                  </a:cubicBezTo>
                  <a:cubicBezTo>
                    <a:pt x="1716218" y="1332030"/>
                    <a:pt x="1332030" y="1716218"/>
                    <a:pt x="858109" y="1716218"/>
                  </a:cubicBezTo>
                  <a:cubicBezTo>
                    <a:pt x="384188" y="1716218"/>
                    <a:pt x="0" y="1332030"/>
                    <a:pt x="0" y="858109"/>
                  </a:cubicBezTo>
                  <a:close/>
                </a:path>
              </a:pathLst>
            </a:custGeom>
            <a:solidFill>
              <a:srgbClr val="FFC000"/>
            </a:solidFill>
          </p:spPr>
          <p:style>
            <a:lnRef idx="2">
              <a:schemeClr val="lt1">
                <a:hueOff val="0"/>
                <a:satOff val="0"/>
                <a:lumOff val="0"/>
                <a:alphaOff val="0"/>
              </a:schemeClr>
            </a:lnRef>
            <a:fillRef idx="1">
              <a:schemeClr val="accent4">
                <a:hueOff val="1371777"/>
                <a:satOff val="49600"/>
                <a:lumOff val="-196"/>
                <a:alphaOff val="0"/>
              </a:schemeClr>
            </a:fillRef>
            <a:effectRef idx="0">
              <a:schemeClr val="accent4">
                <a:hueOff val="1371777"/>
                <a:satOff val="49600"/>
                <a:lumOff val="-196"/>
                <a:alphaOff val="0"/>
              </a:schemeClr>
            </a:effectRef>
            <a:fontRef idx="minor">
              <a:schemeClr val="lt1"/>
            </a:fontRef>
          </p:style>
          <p:txBody>
            <a:bodyPr spcFirstLastPara="0" vert="horz" wrap="square" lIns="297054" tIns="297054" rIns="297054" bIns="297054" numCol="1" spcCol="1270" anchor="ctr" anchorCtr="0">
              <a:noAutofit/>
            </a:bodyPr>
            <a:lstStyle/>
            <a:p>
              <a:pPr algn="ctr" defTabSz="160020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D419966-0F93-4FC5-9A0F-C1ED7C848373}"/>
                </a:ext>
              </a:extLst>
            </p:cNvPr>
            <p:cNvSpPr txBox="1"/>
            <p:nvPr/>
          </p:nvSpPr>
          <p:spPr>
            <a:xfrm>
              <a:off x="6036109" y="4833387"/>
              <a:ext cx="1267036" cy="923330"/>
            </a:xfrm>
            <a:prstGeom prst="rect">
              <a:avLst/>
            </a:prstGeom>
            <a:noFill/>
          </p:spPr>
          <p:txBody>
            <a:bodyPr wrap="square" rtlCol="0">
              <a:spAutoFit/>
            </a:bodyPr>
            <a:lstStyle/>
            <a:p>
              <a:r>
                <a:rPr lang="en-US" sz="1800">
                  <a:latin typeface="Bookman Old Style" panose="02050604050505020204" pitchFamily="18" charset="0"/>
                </a:rPr>
                <a:t>Hướng dẫn gấp quần áo</a:t>
              </a:r>
            </a:p>
          </p:txBody>
        </p:sp>
      </p:grpSp>
      <p:grpSp>
        <p:nvGrpSpPr>
          <p:cNvPr id="8" name="Group 7">
            <a:extLst>
              <a:ext uri="{FF2B5EF4-FFF2-40B4-BE49-F238E27FC236}">
                <a16:creationId xmlns:a16="http://schemas.microsoft.com/office/drawing/2014/main" id="{D3D57C79-2529-4B5B-B97F-1F2846F28A8F}"/>
              </a:ext>
            </a:extLst>
          </p:cNvPr>
          <p:cNvGrpSpPr/>
          <p:nvPr/>
        </p:nvGrpSpPr>
        <p:grpSpPr>
          <a:xfrm>
            <a:off x="3620647" y="4334292"/>
            <a:ext cx="1378542" cy="1316464"/>
            <a:chOff x="3490020" y="4642206"/>
            <a:chExt cx="1378542" cy="1316464"/>
          </a:xfrm>
        </p:grpSpPr>
        <p:sp>
          <p:nvSpPr>
            <p:cNvPr id="20" name="Freeform: Shape 19">
              <a:extLst>
                <a:ext uri="{FF2B5EF4-FFF2-40B4-BE49-F238E27FC236}">
                  <a16:creationId xmlns:a16="http://schemas.microsoft.com/office/drawing/2014/main" id="{92536BF6-B5AC-4AAA-8194-C83686EB827D}"/>
                </a:ext>
              </a:extLst>
            </p:cNvPr>
            <p:cNvSpPr/>
            <p:nvPr/>
          </p:nvSpPr>
          <p:spPr>
            <a:xfrm>
              <a:off x="3490020" y="4642206"/>
              <a:ext cx="1337734" cy="1316464"/>
            </a:xfrm>
            <a:custGeom>
              <a:avLst/>
              <a:gdLst>
                <a:gd name="connsiteX0" fmla="*/ 0 w 1716217"/>
                <a:gd name="connsiteY0" fmla="*/ 858109 h 1716217"/>
                <a:gd name="connsiteX1" fmla="*/ 858109 w 1716217"/>
                <a:gd name="connsiteY1" fmla="*/ 0 h 1716217"/>
                <a:gd name="connsiteX2" fmla="*/ 1716218 w 1716217"/>
                <a:gd name="connsiteY2" fmla="*/ 858109 h 1716217"/>
                <a:gd name="connsiteX3" fmla="*/ 858109 w 1716217"/>
                <a:gd name="connsiteY3" fmla="*/ 1716218 h 1716217"/>
                <a:gd name="connsiteX4" fmla="*/ 0 w 1716217"/>
                <a:gd name="connsiteY4" fmla="*/ 858109 h 17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217" h="1716217">
                  <a:moveTo>
                    <a:pt x="0" y="858109"/>
                  </a:moveTo>
                  <a:cubicBezTo>
                    <a:pt x="0" y="384188"/>
                    <a:pt x="384188" y="0"/>
                    <a:pt x="858109" y="0"/>
                  </a:cubicBezTo>
                  <a:cubicBezTo>
                    <a:pt x="1332030" y="0"/>
                    <a:pt x="1716218" y="384188"/>
                    <a:pt x="1716218" y="858109"/>
                  </a:cubicBezTo>
                  <a:cubicBezTo>
                    <a:pt x="1716218" y="1332030"/>
                    <a:pt x="1332030" y="1716218"/>
                    <a:pt x="858109" y="1716218"/>
                  </a:cubicBezTo>
                  <a:cubicBezTo>
                    <a:pt x="384188" y="1716218"/>
                    <a:pt x="0" y="1332030"/>
                    <a:pt x="0" y="858109"/>
                  </a:cubicBezTo>
                  <a:close/>
                </a:path>
              </a:pathLst>
            </a:custGeom>
            <a:solidFill>
              <a:srgbClr val="7030A0"/>
            </a:solidFill>
          </p:spPr>
          <p:style>
            <a:lnRef idx="2">
              <a:schemeClr val="lt1">
                <a:hueOff val="0"/>
                <a:satOff val="0"/>
                <a:lumOff val="0"/>
                <a:alphaOff val="0"/>
              </a:schemeClr>
            </a:lnRef>
            <a:fillRef idx="1">
              <a:schemeClr val="accent4">
                <a:hueOff val="2057666"/>
                <a:satOff val="74400"/>
                <a:lumOff val="-295"/>
                <a:alphaOff val="0"/>
              </a:schemeClr>
            </a:fillRef>
            <a:effectRef idx="0">
              <a:schemeClr val="accent4">
                <a:hueOff val="2057666"/>
                <a:satOff val="74400"/>
                <a:lumOff val="-295"/>
                <a:alphaOff val="0"/>
              </a:schemeClr>
            </a:effectRef>
            <a:fontRef idx="minor">
              <a:schemeClr val="lt1"/>
            </a:fontRef>
          </p:style>
          <p:txBody>
            <a:bodyPr spcFirstLastPara="0" vert="horz" wrap="square" lIns="297054" tIns="297054" rIns="297054" bIns="297054" numCol="1" spcCol="1270" anchor="ctr" anchorCtr="0">
              <a:noAutofit/>
            </a:bodyPr>
            <a:lstStyle/>
            <a:p>
              <a:pPr algn="ctr" defTabSz="160020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A32F12B-DF72-401C-B0A5-AC1F7C12EC43}"/>
                </a:ext>
              </a:extLst>
            </p:cNvPr>
            <p:cNvSpPr txBox="1"/>
            <p:nvPr/>
          </p:nvSpPr>
          <p:spPr>
            <a:xfrm>
              <a:off x="3583921" y="4859662"/>
              <a:ext cx="1284641" cy="923330"/>
            </a:xfrm>
            <a:prstGeom prst="rect">
              <a:avLst/>
            </a:prstGeom>
            <a:noFill/>
          </p:spPr>
          <p:txBody>
            <a:bodyPr wrap="square" rtlCol="0">
              <a:spAutoFit/>
            </a:bodyPr>
            <a:lstStyle/>
            <a:p>
              <a:r>
                <a:rPr lang="en-US" sz="1800">
                  <a:latin typeface="Bookman Old Style" panose="02050604050505020204" pitchFamily="18" charset="0"/>
                </a:rPr>
                <a:t>Các bước giải một bài toán</a:t>
              </a:r>
            </a:p>
          </p:txBody>
        </p:sp>
      </p:grpSp>
      <p:cxnSp>
        <p:nvCxnSpPr>
          <p:cNvPr id="77" name="Straight Connector 76">
            <a:extLst>
              <a:ext uri="{FF2B5EF4-FFF2-40B4-BE49-F238E27FC236}">
                <a16:creationId xmlns:a16="http://schemas.microsoft.com/office/drawing/2014/main" id="{9F895BA0-11EB-467D-AAF9-598C8BA3563F}"/>
              </a:ext>
            </a:extLst>
          </p:cNvPr>
          <p:cNvCxnSpPr>
            <a:cxnSpLocks/>
            <a:endCxn id="10" idx="7"/>
          </p:cNvCxnSpPr>
          <p:nvPr/>
        </p:nvCxnSpPr>
        <p:spPr>
          <a:xfrm flipH="1">
            <a:off x="6377352" y="2509578"/>
            <a:ext cx="336684" cy="286624"/>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0FBD53E-DC4A-4FDB-AE65-CA7132D53E22}"/>
              </a:ext>
            </a:extLst>
          </p:cNvPr>
          <p:cNvCxnSpPr>
            <a:cxnSpLocks/>
            <a:endCxn id="10" idx="5"/>
          </p:cNvCxnSpPr>
          <p:nvPr/>
        </p:nvCxnSpPr>
        <p:spPr>
          <a:xfrm flipH="1" flipV="1">
            <a:off x="6377352" y="4115606"/>
            <a:ext cx="415078" cy="32603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4987D6F-0B1A-4CE7-A57F-F4E42E204F06}"/>
              </a:ext>
            </a:extLst>
          </p:cNvPr>
          <p:cNvCxnSpPr>
            <a:cxnSpLocks/>
            <a:endCxn id="10" idx="3"/>
          </p:cNvCxnSpPr>
          <p:nvPr/>
        </p:nvCxnSpPr>
        <p:spPr>
          <a:xfrm flipV="1">
            <a:off x="4680733" y="4115606"/>
            <a:ext cx="294186" cy="32603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617E298-A996-4360-8AAB-A1B71BAC46AD}"/>
              </a:ext>
            </a:extLst>
          </p:cNvPr>
          <p:cNvCxnSpPr>
            <a:cxnSpLocks/>
          </p:cNvCxnSpPr>
          <p:nvPr/>
        </p:nvCxnSpPr>
        <p:spPr>
          <a:xfrm>
            <a:off x="4638235" y="2529704"/>
            <a:ext cx="336684" cy="267273"/>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9C53D52-16B3-4CE1-AB5F-14DD15080910}"/>
              </a:ext>
            </a:extLst>
          </p:cNvPr>
          <p:cNvCxnSpPr>
            <a:cxnSpLocks/>
            <a:endCxn id="42" idx="2"/>
          </p:cNvCxnSpPr>
          <p:nvPr/>
        </p:nvCxnSpPr>
        <p:spPr>
          <a:xfrm flipV="1">
            <a:off x="7838076" y="2073599"/>
            <a:ext cx="668571" cy="548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0A9180-F4D4-4C98-87B8-6CE6D0534609}"/>
              </a:ext>
            </a:extLst>
          </p:cNvPr>
          <p:cNvCxnSpPr>
            <a:cxnSpLocks/>
          </p:cNvCxnSpPr>
          <p:nvPr/>
        </p:nvCxnSpPr>
        <p:spPr>
          <a:xfrm>
            <a:off x="7836279" y="4886341"/>
            <a:ext cx="63304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75CF218-05AB-454C-9CCF-FCD8321A2878}"/>
              </a:ext>
            </a:extLst>
          </p:cNvPr>
          <p:cNvCxnSpPr>
            <a:cxnSpLocks/>
          </p:cNvCxnSpPr>
          <p:nvPr/>
        </p:nvCxnSpPr>
        <p:spPr>
          <a:xfrm>
            <a:off x="2987603" y="4977933"/>
            <a:ext cx="63304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7FC680A-6A71-4B3C-B999-4926AE58DAAD}"/>
              </a:ext>
            </a:extLst>
          </p:cNvPr>
          <p:cNvCxnSpPr>
            <a:cxnSpLocks/>
          </p:cNvCxnSpPr>
          <p:nvPr/>
        </p:nvCxnSpPr>
        <p:spPr>
          <a:xfrm>
            <a:off x="2938934" y="2152618"/>
            <a:ext cx="542240" cy="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42" name="Rectangle: Diagonal Corners Rounded 41">
            <a:extLst>
              <a:ext uri="{FF2B5EF4-FFF2-40B4-BE49-F238E27FC236}">
                <a16:creationId xmlns:a16="http://schemas.microsoft.com/office/drawing/2014/main" id="{18253BBC-E543-4D64-8916-92613139ADFD}"/>
              </a:ext>
            </a:extLst>
          </p:cNvPr>
          <p:cNvSpPr/>
          <p:nvPr/>
        </p:nvSpPr>
        <p:spPr>
          <a:xfrm>
            <a:off x="8506647" y="406328"/>
            <a:ext cx="2906646" cy="3334541"/>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FF0066"/>
                </a:solidFill>
                <a:latin typeface="Times New Roman" panose="02020603050405020304" pitchFamily="18" charset="0"/>
                <a:cs typeface="Times New Roman" panose="02020603050405020304" pitchFamily="18" charset="0"/>
              </a:rPr>
              <a:t>Kem sữa chua dưa hấu</a:t>
            </a:r>
          </a:p>
          <a:p>
            <a:pPr algn="ctr"/>
            <a:r>
              <a:rPr lang="en-US" sz="1200" b="1">
                <a:solidFill>
                  <a:srgbClr val="00CC66"/>
                </a:solidFill>
                <a:latin typeface="Times New Roman" panose="02020603050405020304" pitchFamily="18" charset="0"/>
                <a:cs typeface="Times New Roman" panose="02020603050405020304" pitchFamily="18" charset="0"/>
              </a:rPr>
              <a:t>Nguyên liệu</a:t>
            </a:r>
          </a:p>
          <a:p>
            <a:r>
              <a:rPr lang="en-US" sz="1200">
                <a:solidFill>
                  <a:schemeClr val="bg1"/>
                </a:solidFill>
                <a:latin typeface="Times New Roman" panose="02020603050405020304" pitchFamily="18" charset="0"/>
                <a:cs typeface="Times New Roman" panose="02020603050405020304" pitchFamily="18" charset="0"/>
              </a:rPr>
              <a:t>250g dưa hấu</a:t>
            </a:r>
          </a:p>
          <a:p>
            <a:r>
              <a:rPr lang="en-US" sz="1200">
                <a:solidFill>
                  <a:schemeClr val="bg1"/>
                </a:solidFill>
                <a:latin typeface="Times New Roman" panose="02020603050405020304" pitchFamily="18" charset="0"/>
                <a:cs typeface="Times New Roman" panose="02020603050405020304" pitchFamily="18" charset="0"/>
              </a:rPr>
              <a:t>100g sữa chua</a:t>
            </a:r>
          </a:p>
          <a:p>
            <a:r>
              <a:rPr lang="en-US" sz="1200">
                <a:solidFill>
                  <a:schemeClr val="bg1"/>
                </a:solidFill>
                <a:latin typeface="Times New Roman" panose="02020603050405020304" pitchFamily="18" charset="0"/>
                <a:cs typeface="Times New Roman" panose="02020603050405020304" pitchFamily="18" charset="0"/>
              </a:rPr>
              <a:t>1 thìa cà phê mật ong</a:t>
            </a:r>
          </a:p>
          <a:p>
            <a:pPr algn="ctr"/>
            <a:r>
              <a:rPr lang="en-US" sz="1200" b="1">
                <a:solidFill>
                  <a:srgbClr val="00CC66"/>
                </a:solidFill>
                <a:latin typeface="Times New Roman" panose="02020603050405020304" pitchFamily="18" charset="0"/>
                <a:cs typeface="Times New Roman" panose="02020603050405020304" pitchFamily="18" charset="0"/>
              </a:rPr>
              <a:t>Dụng cụ</a:t>
            </a:r>
          </a:p>
          <a:p>
            <a:r>
              <a:rPr lang="en-US" sz="1200">
                <a:solidFill>
                  <a:schemeClr val="bg1"/>
                </a:solidFill>
                <a:latin typeface="Times New Roman" panose="02020603050405020304" pitchFamily="18" charset="0"/>
                <a:cs typeface="Times New Roman" panose="02020603050405020304" pitchFamily="18" charset="0"/>
              </a:rPr>
              <a:t>1 tô to</a:t>
            </a:r>
          </a:p>
          <a:p>
            <a:r>
              <a:rPr lang="en-US" sz="1200">
                <a:solidFill>
                  <a:schemeClr val="bg1"/>
                </a:solidFill>
                <a:latin typeface="Times New Roman" panose="02020603050405020304" pitchFamily="18" charset="0"/>
                <a:cs typeface="Times New Roman" panose="02020603050405020304" pitchFamily="18" charset="0"/>
              </a:rPr>
              <a:t>4 khuôn làm kem</a:t>
            </a:r>
          </a:p>
          <a:p>
            <a:pPr algn="ctr"/>
            <a:r>
              <a:rPr lang="en-US" sz="1200" b="1">
                <a:solidFill>
                  <a:srgbClr val="00CC66"/>
                </a:solidFill>
                <a:latin typeface="Times New Roman" panose="02020603050405020304" pitchFamily="18" charset="0"/>
                <a:cs typeface="Times New Roman" panose="02020603050405020304" pitchFamily="18" charset="0"/>
              </a:rPr>
              <a:t>Hướng dẫn</a:t>
            </a:r>
          </a:p>
          <a:p>
            <a:pPr marL="342900" indent="-342900">
              <a:buFont typeface="+mj-lt"/>
              <a:buAutoNum type="arabicPeriod"/>
            </a:pPr>
            <a:r>
              <a:rPr lang="en-US" sz="1200">
                <a:solidFill>
                  <a:schemeClr val="bg1"/>
                </a:solidFill>
                <a:latin typeface="Times New Roman" panose="02020603050405020304" pitchFamily="18" charset="0"/>
                <a:cs typeface="Times New Roman" panose="02020603050405020304" pitchFamily="18" charset="0"/>
              </a:rPr>
              <a:t>Cho dưa hấu vào tô</a:t>
            </a:r>
          </a:p>
          <a:p>
            <a:pPr marL="342900" indent="-342900">
              <a:buFont typeface="+mj-lt"/>
              <a:buAutoNum type="arabicPeriod"/>
            </a:pPr>
            <a:r>
              <a:rPr lang="en-US" sz="1200">
                <a:solidFill>
                  <a:schemeClr val="bg1"/>
                </a:solidFill>
                <a:latin typeface="Times New Roman" panose="02020603050405020304" pitchFamily="18" charset="0"/>
                <a:cs typeface="Times New Roman" panose="02020603050405020304" pitchFamily="18" charset="0"/>
              </a:rPr>
              <a:t>Nghiền nát dưa hấu</a:t>
            </a:r>
          </a:p>
          <a:p>
            <a:pPr marL="342900" indent="-342900">
              <a:buFont typeface="+mj-lt"/>
              <a:buAutoNum type="arabicPeriod"/>
            </a:pPr>
            <a:r>
              <a:rPr lang="en-US" sz="1200">
                <a:solidFill>
                  <a:schemeClr val="bg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sz="1200">
                <a:solidFill>
                  <a:schemeClr val="bg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sz="1200">
                <a:solidFill>
                  <a:schemeClr val="bg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sz="1200">
                <a:solidFill>
                  <a:schemeClr val="bg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sz="1200">
                <a:solidFill>
                  <a:schemeClr val="bg1"/>
                </a:solidFill>
                <a:latin typeface="Times New Roman" panose="02020603050405020304" pitchFamily="18" charset="0"/>
                <a:cs typeface="Times New Roman" panose="02020603050405020304" pitchFamily="18" charset="0"/>
              </a:rPr>
              <a:t>Lấy kem ra thưởng thức</a:t>
            </a:r>
          </a:p>
        </p:txBody>
      </p:sp>
      <p:pic>
        <p:nvPicPr>
          <p:cNvPr id="43" name="Picture 42" descr="A collage of clothes&#10;&#10;Description automatically generated with low confidence">
            <a:extLst>
              <a:ext uri="{FF2B5EF4-FFF2-40B4-BE49-F238E27FC236}">
                <a16:creationId xmlns:a16="http://schemas.microsoft.com/office/drawing/2014/main" id="{82E61C60-0E6F-4FD4-9178-4BD4659E6D8F}"/>
              </a:ext>
            </a:extLst>
          </p:cNvPr>
          <p:cNvPicPr>
            <a:picLocks noChangeAspect="1"/>
          </p:cNvPicPr>
          <p:nvPr/>
        </p:nvPicPr>
        <p:blipFill>
          <a:blip r:embed="rId2"/>
          <a:stretch>
            <a:fillRect/>
          </a:stretch>
        </p:blipFill>
        <p:spPr>
          <a:xfrm>
            <a:off x="8489782" y="3971312"/>
            <a:ext cx="2638357" cy="2633080"/>
          </a:xfrm>
          <a:prstGeom prst="rect">
            <a:avLst/>
          </a:prstGeom>
        </p:spPr>
      </p:pic>
      <p:pic>
        <p:nvPicPr>
          <p:cNvPr id="44" name="Picture 43" descr="Graphical user interface, text, application&#10;&#10;Description automatically generated">
            <a:extLst>
              <a:ext uri="{FF2B5EF4-FFF2-40B4-BE49-F238E27FC236}">
                <a16:creationId xmlns:a16="http://schemas.microsoft.com/office/drawing/2014/main" id="{D2C806A9-CC4D-4893-991D-86373992850D}"/>
              </a:ext>
            </a:extLst>
          </p:cNvPr>
          <p:cNvPicPr>
            <a:picLocks noChangeAspect="1"/>
          </p:cNvPicPr>
          <p:nvPr/>
        </p:nvPicPr>
        <p:blipFill>
          <a:blip r:embed="rId3"/>
          <a:stretch>
            <a:fillRect/>
          </a:stretch>
        </p:blipFill>
        <p:spPr>
          <a:xfrm>
            <a:off x="209322" y="3829373"/>
            <a:ext cx="2774059" cy="2828682"/>
          </a:xfrm>
          <a:prstGeom prst="rect">
            <a:avLst/>
          </a:prstGeom>
        </p:spPr>
      </p:pic>
      <p:sp>
        <p:nvSpPr>
          <p:cNvPr id="2" name="Rectangle: Rounded Corners 1">
            <a:extLst>
              <a:ext uri="{FF2B5EF4-FFF2-40B4-BE49-F238E27FC236}">
                <a16:creationId xmlns:a16="http://schemas.microsoft.com/office/drawing/2014/main" id="{1972E92C-2F31-49A7-99BE-58CBFFFCF3F5}"/>
              </a:ext>
            </a:extLst>
          </p:cNvPr>
          <p:cNvSpPr/>
          <p:nvPr/>
        </p:nvSpPr>
        <p:spPr>
          <a:xfrm>
            <a:off x="391192" y="406328"/>
            <a:ext cx="2537714" cy="29915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US" sz="1100" b="1" i="0">
                <a:solidFill>
                  <a:srgbClr val="000000"/>
                </a:solidFill>
                <a:effectLst/>
                <a:latin typeface="Times New Roman" panose="02020603050405020304" pitchFamily="18" charset="0"/>
                <a:cs typeface="Times New Roman" panose="02020603050405020304" pitchFamily="18" charset="0"/>
              </a:rPr>
              <a:t>Các bước thay thế bóng đèn hỏng </a:t>
            </a:r>
            <a:endParaRPr lang="en-US" sz="1100" b="1" i="0">
              <a:solidFill>
                <a:srgbClr val="1F3763"/>
              </a:solidFill>
              <a:effectLst/>
              <a:latin typeface="Times New Roman" panose="02020603050405020304" pitchFamily="18" charset="0"/>
              <a:cs typeface="Times New Roman" panose="02020603050405020304" pitchFamily="18" charset="0"/>
            </a:endParaRPr>
          </a:p>
          <a:p>
            <a:pPr algn="l" rtl="0" fontAlgn="base"/>
            <a:r>
              <a:rPr lang="en-US" sz="900" b="1" i="0">
                <a:solidFill>
                  <a:srgbClr val="000000"/>
                </a:solidFill>
                <a:effectLst/>
                <a:latin typeface="Times New Roman" panose="02020603050405020304" pitchFamily="18" charset="0"/>
                <a:cs typeface="Times New Roman" panose="02020603050405020304" pitchFamily="18" charset="0"/>
              </a:rPr>
              <a:t>Bước 1</a:t>
            </a:r>
            <a:r>
              <a:rPr lang="en-US" sz="900" b="0" i="0">
                <a:solidFill>
                  <a:srgbClr val="000000"/>
                </a:solidFill>
                <a:effectLst/>
                <a:latin typeface="Times New Roman" panose="02020603050405020304" pitchFamily="18" charset="0"/>
                <a:cs typeface="Times New Roman" panose="02020603050405020304" pitchFamily="18" charset="0"/>
              </a:rPr>
              <a:t>: Thực hiện ngắt nguồn điện, sử dụng bút thử điện kiểm tra xem còn nguồn điện có còn bên trong bóng đèn hay không đảm bảo an toàn để thực hiện công việc. </a:t>
            </a:r>
          </a:p>
          <a:p>
            <a:pPr algn="l" rtl="0" fontAlgn="base"/>
            <a:r>
              <a:rPr lang="en-US" sz="900" b="1" i="0">
                <a:solidFill>
                  <a:srgbClr val="000000"/>
                </a:solidFill>
                <a:effectLst/>
                <a:latin typeface="Times New Roman" panose="02020603050405020304" pitchFamily="18" charset="0"/>
                <a:cs typeface="Times New Roman" panose="02020603050405020304" pitchFamily="18" charset="0"/>
              </a:rPr>
              <a:t>Bước 2:</a:t>
            </a:r>
            <a:r>
              <a:rPr lang="en-US" sz="900" b="0" i="0">
                <a:solidFill>
                  <a:srgbClr val="000000"/>
                </a:solidFill>
                <a:effectLst/>
                <a:latin typeface="Times New Roman" panose="02020603050405020304" pitchFamily="18" charset="0"/>
                <a:cs typeface="Times New Roman" panose="02020603050405020304" pitchFamily="18" charset="0"/>
              </a:rPr>
              <a:t> Sau đó lấythang nhôm chữ A đứng vững chắc để có thể tiếp cận bóng đèn. </a:t>
            </a:r>
          </a:p>
          <a:p>
            <a:pPr algn="l" rtl="0" fontAlgn="base"/>
            <a:r>
              <a:rPr lang="en-US" sz="900" b="1" i="0">
                <a:solidFill>
                  <a:srgbClr val="000000"/>
                </a:solidFill>
                <a:effectLst/>
                <a:latin typeface="Times New Roman" panose="02020603050405020304" pitchFamily="18" charset="0"/>
                <a:cs typeface="Times New Roman" panose="02020603050405020304" pitchFamily="18" charset="0"/>
              </a:rPr>
              <a:t>Bước 3</a:t>
            </a:r>
            <a:r>
              <a:rPr lang="en-US" sz="900" b="0" i="0">
                <a:solidFill>
                  <a:srgbClr val="000000"/>
                </a:solidFill>
                <a:effectLst/>
                <a:latin typeface="Times New Roman" panose="02020603050405020304" pitchFamily="18" charset="0"/>
                <a:cs typeface="Times New Roman" panose="02020603050405020304" pitchFamily="18" charset="0"/>
              </a:rPr>
              <a:t>: Tháo vỏ máng đèn cũ, dùng tua-vít vặn ốc ở chấn lưu và tắc te loại ra khỏi máng đèn vì không dùng đến. </a:t>
            </a:r>
          </a:p>
          <a:p>
            <a:pPr algn="l" rtl="0" fontAlgn="base"/>
            <a:r>
              <a:rPr lang="en-US" sz="900" b="1" i="0">
                <a:solidFill>
                  <a:srgbClr val="000000"/>
                </a:solidFill>
                <a:effectLst/>
                <a:latin typeface="Times New Roman" panose="02020603050405020304" pitchFamily="18" charset="0"/>
                <a:cs typeface="Times New Roman" panose="02020603050405020304" pitchFamily="18" charset="0"/>
              </a:rPr>
              <a:t>Bước 4</a:t>
            </a:r>
            <a:r>
              <a:rPr lang="en-US" sz="900" b="0" i="0">
                <a:solidFill>
                  <a:srgbClr val="000000"/>
                </a:solidFill>
                <a:effectLst/>
                <a:latin typeface="Times New Roman" panose="02020603050405020304" pitchFamily="18" charset="0"/>
                <a:cs typeface="Times New Roman" panose="02020603050405020304" pitchFamily="18" charset="0"/>
              </a:rPr>
              <a:t>: Một tay giữ vào đầu bóng đèn, tay kia giữ phần nhô tiếp giáp cố định bóng trên máng. Tay giữ đầu bóng đèn nhấn nhẹ một lực xuống đầu còn lại để đầu nối điện từ bóng đèn vào phần nhô trên máng được đẩy ra để lấy bóng đèn cũ. </a:t>
            </a:r>
          </a:p>
          <a:p>
            <a:pPr algn="l" rtl="0" fontAlgn="base"/>
            <a:r>
              <a:rPr lang="en-US" sz="900" b="1" i="0">
                <a:solidFill>
                  <a:srgbClr val="000000"/>
                </a:solidFill>
                <a:effectLst/>
                <a:latin typeface="Times New Roman" panose="02020603050405020304" pitchFamily="18" charset="0"/>
                <a:cs typeface="Times New Roman" panose="02020603050405020304" pitchFamily="18" charset="0"/>
              </a:rPr>
              <a:t>Bước 5</a:t>
            </a:r>
            <a:r>
              <a:rPr lang="en-US" sz="900" b="0" i="0">
                <a:solidFill>
                  <a:srgbClr val="000000"/>
                </a:solidFill>
                <a:effectLst/>
                <a:latin typeface="Times New Roman" panose="02020603050405020304" pitchFamily="18" charset="0"/>
                <a:cs typeface="Times New Roman" panose="02020603050405020304" pitchFamily="18" charset="0"/>
              </a:rPr>
              <a:t>: Thay bóng đèn mới vào, bật điện kiểm tra</a:t>
            </a:r>
          </a:p>
        </p:txBody>
      </p:sp>
    </p:spTree>
    <p:extLst>
      <p:ext uri="{BB962C8B-B14F-4D97-AF65-F5344CB8AC3E}">
        <p14:creationId xmlns:p14="http://schemas.microsoft.com/office/powerpoint/2010/main" val="30576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down)">
                                      <p:cBhvr>
                                        <p:cTn id="14" dur="500"/>
                                        <p:tgtEl>
                                          <p:spTgt spid="7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left)">
                                      <p:cBhvr>
                                        <p:cTn id="23" dur="500"/>
                                        <p:tgtEl>
                                          <p:spTgt spid="9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up)">
                                      <p:cBhvr>
                                        <p:cTn id="32" dur="500"/>
                                        <p:tgtEl>
                                          <p:spTgt spid="78"/>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left)">
                                      <p:cBhvr>
                                        <p:cTn id="41" dur="500"/>
                                        <p:tgtEl>
                                          <p:spTgt spid="96"/>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up)">
                                      <p:cBhvr>
                                        <p:cTn id="50" dur="500"/>
                                        <p:tgtEl>
                                          <p:spTgt spid="79"/>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right)">
                                      <p:cBhvr>
                                        <p:cTn id="59" dur="500"/>
                                        <p:tgtEl>
                                          <p:spTgt spid="104"/>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down)">
                                      <p:cBhvr>
                                        <p:cTn id="68" dur="500"/>
                                        <p:tgtEl>
                                          <p:spTgt spid="80"/>
                                        </p:tgtEl>
                                      </p:cBhvr>
                                    </p:animEffect>
                                  </p:childTnLst>
                                </p:cTn>
                              </p:par>
                            </p:childTnLst>
                          </p:cTn>
                        </p:par>
                        <p:par>
                          <p:cTn id="69" fill="hold">
                            <p:stCondLst>
                              <p:cond delay="500"/>
                            </p:stCondLst>
                            <p:childTnLst>
                              <p:par>
                                <p:cTn id="70" presetID="22" presetClass="entr" presetSubtype="2"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right)">
                                      <p:cBhvr>
                                        <p:cTn id="77" dur="500"/>
                                        <p:tgtEl>
                                          <p:spTgt spid="105"/>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5" name="Freeform: Shape 14">
            <a:extLst>
              <a:ext uri="{FF2B5EF4-FFF2-40B4-BE49-F238E27FC236}">
                <a16:creationId xmlns:a16="http://schemas.microsoft.com/office/drawing/2014/main" id="{604DFDF6-60F8-4DCA-B3FB-352851593AEC}"/>
              </a:ext>
            </a:extLst>
          </p:cNvPr>
          <p:cNvSpPr/>
          <p:nvPr/>
        </p:nvSpPr>
        <p:spPr>
          <a:xfrm>
            <a:off x="2933406"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CC0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a:latin typeface="Bookman Old Style" panose="02050604050505020204" pitchFamily="18" charset="0"/>
              </a:rPr>
              <a:t>Tại sao cần phải có thuật toán?</a:t>
            </a:r>
            <a:endParaRPr lang="en-US" sz="2400" kern="1200">
              <a:latin typeface="Bookman Old Style" panose="02050604050505020204" pitchFamily="18" charset="0"/>
            </a:endParaRPr>
          </a:p>
        </p:txBody>
      </p:sp>
      <p:sp>
        <p:nvSpPr>
          <p:cNvPr id="16" name="Freeform: Shape 15">
            <a:extLst>
              <a:ext uri="{FF2B5EF4-FFF2-40B4-BE49-F238E27FC236}">
                <a16:creationId xmlns:a16="http://schemas.microsoft.com/office/drawing/2014/main" id="{B483DDD5-FB91-4B51-9108-6711D2CB7422}"/>
              </a:ext>
            </a:extLst>
          </p:cNvPr>
          <p:cNvSpPr/>
          <p:nvPr/>
        </p:nvSpPr>
        <p:spPr>
          <a:xfrm>
            <a:off x="1088826"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FF">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Thuật toán là gì?</a:t>
            </a:r>
          </a:p>
        </p:txBody>
      </p:sp>
    </p:spTree>
    <p:extLst>
      <p:ext uri="{BB962C8B-B14F-4D97-AF65-F5344CB8AC3E}">
        <p14:creationId xmlns:p14="http://schemas.microsoft.com/office/powerpoint/2010/main" val="4023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0065 -2.22222E-6 C -0.03958 0.10185 -0.09674 0.15301 -0.1289 0.11459 C -0.16106 0.0757 -0.15586 -0.03819 -0.11731 -0.13958 C -0.07903 -0.24097 -0.02122 -0.29282 0.01094 -0.25416 C 0.04297 -0.21528 0.03776 -0.10162 -0.00065 -2.22222E-6 Z " pathEditMode="relative" rAng="7440000" ptsTypes="AAAAA">
                                      <p:cBhvr>
                                        <p:cTn id="6" dur="1000" fill="hold"/>
                                        <p:tgtEl>
                                          <p:spTgt spid="15"/>
                                        </p:tgtEl>
                                        <p:attrNameLst>
                                          <p:attrName>ppt_x</p:attrName>
                                          <p:attrName>ppt_y</p:attrName>
                                        </p:attrNameLst>
                                      </p:cBhvr>
                                      <p:rCtr x="-5833" y="-6991"/>
                                    </p:animMotion>
                                  </p:childTnLst>
                                </p:cTn>
                              </p:par>
                              <p:par>
                                <p:cTn id="7" presetID="1" presetClass="path" presetSubtype="0" accel="50000" decel="50000" fill="hold" grpId="0" nodeType="withEffect">
                                  <p:stCondLst>
                                    <p:cond delay="0"/>
                                  </p:stCondLst>
                                  <p:childTnLst>
                                    <p:animMotion origin="layout" path="M -0.00143 -2.22222E-6 C -0.03073 -0.11134 -0.02604 -0.22523 0.00912 -0.2544 C 0.04388 -0.28333 0.09622 -0.2169 0.12565 -0.10578 C 0.15469 0.00579 0.15026 0.11945 0.1151 0.14861 C 0.07995 0.17778 0.02747 0.11134 -0.00143 -2.22222E-6 Z " pathEditMode="relative" rAng="14700000" ptsTypes="AAAAA">
                                      <p:cBhvr>
                                        <p:cTn id="8" dur="1000" fill="hold"/>
                                        <p:tgtEl>
                                          <p:spTgt spid="16"/>
                                        </p:tgtEl>
                                        <p:attrNameLst>
                                          <p:attrName>ppt_x</p:attrName>
                                          <p:attrName>ppt_y</p:attrName>
                                        </p:attrNameLst>
                                      </p:cBhvr>
                                      <p:rCtr x="6341" y="-5278"/>
                                    </p:animMotion>
                                  </p:childTnLst>
                                </p:cTn>
                              </p:par>
                            </p:childTnLst>
                          </p:cTn>
                        </p:par>
                        <p:par>
                          <p:cTn id="9" fill="hold">
                            <p:stCondLst>
                              <p:cond delay="1000"/>
                            </p:stCondLst>
                            <p:childTnLst>
                              <p:par>
                                <p:cTn id="10" presetID="6" presetClass="emph" presetSubtype="0" fill="hold" grpId="1" nodeType="afterEffect">
                                  <p:stCondLst>
                                    <p:cond delay="0"/>
                                  </p:stCondLst>
                                  <p:childTnLst>
                                    <p:animScale>
                                      <p:cBhvr>
                                        <p:cTn id="11" dur="1000" fill="hold"/>
                                        <p:tgtEl>
                                          <p:spTgt spid="15"/>
                                        </p:tgtEl>
                                      </p:cBhvr>
                                      <p:by x="200000" y="200000"/>
                                    </p:animScale>
                                  </p:childTnLst>
                                </p:cTn>
                              </p:par>
                              <p:par>
                                <p:cTn id="12" presetID="56" presetClass="path" presetSubtype="0" accel="50000" decel="50000" fill="hold" grpId="2" nodeType="withEffect">
                                  <p:stCondLst>
                                    <p:cond delay="0"/>
                                  </p:stCondLst>
                                  <p:childTnLst>
                                    <p:animMotion origin="layout" path="M -3.95833E-6 -2.22222E-6 L 0.36993 -0.10463 " pathEditMode="relative" rAng="0" ptsTypes="AA">
                                      <p:cBhvr>
                                        <p:cTn id="13" dur="1000" fill="hold"/>
                                        <p:tgtEl>
                                          <p:spTgt spid="15"/>
                                        </p:tgtEl>
                                        <p:attrNameLst>
                                          <p:attrName>ppt_x</p:attrName>
                                          <p:attrName>ppt_y</p:attrName>
                                        </p:attrNameLst>
                                      </p:cBhvr>
                                      <p:rCtr x="1849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 name="Freeform: Shape 4">
            <a:extLst>
              <a:ext uri="{FF2B5EF4-FFF2-40B4-BE49-F238E27FC236}">
                <a16:creationId xmlns:a16="http://schemas.microsoft.com/office/drawing/2014/main" id="{FA4097DA-373B-4DAE-A319-2D25F0FF5C8D}"/>
              </a:ext>
            </a:extLst>
          </p:cNvPr>
          <p:cNvSpPr/>
          <p:nvPr/>
        </p:nvSpPr>
        <p:spPr>
          <a:xfrm>
            <a:off x="149654" y="830293"/>
            <a:ext cx="5914457" cy="809093"/>
          </a:xfrm>
          <a:custGeom>
            <a:avLst/>
            <a:gdLst>
              <a:gd name="connsiteX0" fmla="*/ 0 w 1618186"/>
              <a:gd name="connsiteY0" fmla="*/ 80909 h 809093"/>
              <a:gd name="connsiteX1" fmla="*/ 80909 w 1618186"/>
              <a:gd name="connsiteY1" fmla="*/ 0 h 809093"/>
              <a:gd name="connsiteX2" fmla="*/ 1537277 w 1618186"/>
              <a:gd name="connsiteY2" fmla="*/ 0 h 809093"/>
              <a:gd name="connsiteX3" fmla="*/ 1618186 w 1618186"/>
              <a:gd name="connsiteY3" fmla="*/ 80909 h 809093"/>
              <a:gd name="connsiteX4" fmla="*/ 1618186 w 1618186"/>
              <a:gd name="connsiteY4" fmla="*/ 728184 h 809093"/>
              <a:gd name="connsiteX5" fmla="*/ 1537277 w 1618186"/>
              <a:gd name="connsiteY5" fmla="*/ 809093 h 809093"/>
              <a:gd name="connsiteX6" fmla="*/ 80909 w 1618186"/>
              <a:gd name="connsiteY6" fmla="*/ 809093 h 809093"/>
              <a:gd name="connsiteX7" fmla="*/ 0 w 1618186"/>
              <a:gd name="connsiteY7" fmla="*/ 728184 h 809093"/>
              <a:gd name="connsiteX8" fmla="*/ 0 w 1618186"/>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186" h="809093">
                <a:moveTo>
                  <a:pt x="0" y="80909"/>
                </a:moveTo>
                <a:cubicBezTo>
                  <a:pt x="0" y="36224"/>
                  <a:pt x="36224" y="0"/>
                  <a:pt x="80909" y="0"/>
                </a:cubicBezTo>
                <a:lnTo>
                  <a:pt x="1537277" y="0"/>
                </a:lnTo>
                <a:cubicBezTo>
                  <a:pt x="1581962" y="0"/>
                  <a:pt x="1618186" y="36224"/>
                  <a:pt x="1618186" y="80909"/>
                </a:cubicBezTo>
                <a:lnTo>
                  <a:pt x="1618186" y="728184"/>
                </a:lnTo>
                <a:cubicBezTo>
                  <a:pt x="1618186" y="772869"/>
                  <a:pt x="1581962" y="809093"/>
                  <a:pt x="1537277" y="809093"/>
                </a:cubicBezTo>
                <a:lnTo>
                  <a:pt x="80909" y="809093"/>
                </a:lnTo>
                <a:cubicBezTo>
                  <a:pt x="36224" y="809093"/>
                  <a:pt x="0" y="772869"/>
                  <a:pt x="0" y="728184"/>
                </a:cubicBezTo>
                <a:lnTo>
                  <a:pt x="0" y="80909"/>
                </a:lnTo>
                <a:close/>
              </a:path>
            </a:pathLst>
          </a:cu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323" tIns="55448" rIns="71323" bIns="55448" numCol="1" spcCol="1270" anchor="ctr" anchorCtr="0">
            <a:noAutofit/>
          </a:bodyPr>
          <a:lstStyle/>
          <a:p>
            <a:pPr marL="0" lvl="0" indent="0" defTabSz="111125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Tìm 2 số khi biết tổng và tỉ số của 2 số đó</a:t>
            </a:r>
          </a:p>
        </p:txBody>
      </p:sp>
      <p:sp>
        <p:nvSpPr>
          <p:cNvPr id="6" name="Freeform: Shape 5">
            <a:extLst>
              <a:ext uri="{FF2B5EF4-FFF2-40B4-BE49-F238E27FC236}">
                <a16:creationId xmlns:a16="http://schemas.microsoft.com/office/drawing/2014/main" id="{4F1AF5A7-D1AB-400F-A503-5353D6391219}"/>
              </a:ext>
            </a:extLst>
          </p:cNvPr>
          <p:cNvSpPr/>
          <p:nvPr/>
        </p:nvSpPr>
        <p:spPr>
          <a:xfrm>
            <a:off x="629742" y="1639387"/>
            <a:ext cx="591443" cy="606820"/>
          </a:xfrm>
          <a:custGeom>
            <a:avLst/>
            <a:gdLst/>
            <a:ahLst/>
            <a:cxnLst/>
            <a:rect l="0" t="0" r="0" b="0"/>
            <a:pathLst>
              <a:path>
                <a:moveTo>
                  <a:pt x="0" y="0"/>
                </a:moveTo>
                <a:lnTo>
                  <a:pt x="0" y="606820"/>
                </a:lnTo>
                <a:lnTo>
                  <a:pt x="161818" y="6068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A0453CE8-0F6D-4D17-8EF0-C899B0C8346C}"/>
              </a:ext>
            </a:extLst>
          </p:cNvPr>
          <p:cNvSpPr/>
          <p:nvPr/>
        </p:nvSpPr>
        <p:spPr>
          <a:xfrm>
            <a:off x="1109831" y="1841660"/>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Bước 1</a:t>
            </a:r>
            <a:r>
              <a:rPr lang="en-US" sz="2000" kern="1200">
                <a:latin typeface="Times New Roman" panose="02020603050405020304" pitchFamily="18" charset="0"/>
                <a:cs typeface="Times New Roman" panose="02020603050405020304" pitchFamily="18" charset="0"/>
              </a:rPr>
              <a:t>: vẽ sơ đồ</a:t>
            </a:r>
          </a:p>
        </p:txBody>
      </p:sp>
      <p:sp>
        <p:nvSpPr>
          <p:cNvPr id="8" name="Freeform: Shape 7">
            <a:extLst>
              <a:ext uri="{FF2B5EF4-FFF2-40B4-BE49-F238E27FC236}">
                <a16:creationId xmlns:a16="http://schemas.microsoft.com/office/drawing/2014/main" id="{F1C5B2D6-F297-42A9-AA5D-AC796BE907D1}"/>
              </a:ext>
            </a:extLst>
          </p:cNvPr>
          <p:cNvSpPr/>
          <p:nvPr/>
        </p:nvSpPr>
        <p:spPr>
          <a:xfrm>
            <a:off x="629742" y="1639387"/>
            <a:ext cx="591443" cy="1618186"/>
          </a:xfrm>
          <a:custGeom>
            <a:avLst/>
            <a:gdLst/>
            <a:ahLst/>
            <a:cxnLst/>
            <a:rect l="0" t="0" r="0" b="0"/>
            <a:pathLst>
              <a:path>
                <a:moveTo>
                  <a:pt x="0" y="0"/>
                </a:moveTo>
                <a:lnTo>
                  <a:pt x="0" y="1618186"/>
                </a:lnTo>
                <a:lnTo>
                  <a:pt x="161818" y="161818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F8728359-47C7-4021-8D66-EC57229A89BF}"/>
              </a:ext>
            </a:extLst>
          </p:cNvPr>
          <p:cNvSpPr/>
          <p:nvPr/>
        </p:nvSpPr>
        <p:spPr>
          <a:xfrm>
            <a:off x="1109831" y="2853027"/>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235339"/>
              <a:satOff val="-3126"/>
              <a:lumOff val="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lvl="0" defTabSz="444500">
              <a:lnSpc>
                <a:spcPct val="90000"/>
              </a:lnSpc>
              <a:spcBef>
                <a:spcPct val="0"/>
              </a:spcBef>
              <a:spcAft>
                <a:spcPct val="35000"/>
              </a:spcAft>
            </a:pPr>
            <a:r>
              <a:rPr lang="en-US" sz="2000" b="1">
                <a:latin typeface="Times New Roman" panose="02020603050405020304" pitchFamily="18" charset="0"/>
                <a:cs typeface="Times New Roman" panose="02020603050405020304" pitchFamily="18" charset="0"/>
              </a:rPr>
              <a:t>Bước 2</a:t>
            </a:r>
            <a:r>
              <a:rPr lang="en-US" sz="2000">
                <a:latin typeface="Times New Roman" panose="02020603050405020304" pitchFamily="18" charset="0"/>
                <a:cs typeface="Times New Roman" panose="02020603050405020304" pitchFamily="18" charset="0"/>
              </a:rPr>
              <a:t>: tìm tổng số phần bằng nhau</a:t>
            </a:r>
          </a:p>
        </p:txBody>
      </p:sp>
      <p:sp>
        <p:nvSpPr>
          <p:cNvPr id="10" name="Freeform: Shape 9">
            <a:extLst>
              <a:ext uri="{FF2B5EF4-FFF2-40B4-BE49-F238E27FC236}">
                <a16:creationId xmlns:a16="http://schemas.microsoft.com/office/drawing/2014/main" id="{70515B58-8DDC-42D7-83DD-FE6AC4B803A8}"/>
              </a:ext>
            </a:extLst>
          </p:cNvPr>
          <p:cNvSpPr/>
          <p:nvPr/>
        </p:nvSpPr>
        <p:spPr>
          <a:xfrm>
            <a:off x="629742" y="1639387"/>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A4166E30-2C13-45B2-867E-67474348D3B0}"/>
              </a:ext>
            </a:extLst>
          </p:cNvPr>
          <p:cNvSpPr/>
          <p:nvPr/>
        </p:nvSpPr>
        <p:spPr>
          <a:xfrm>
            <a:off x="1109831" y="3864394"/>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lvl="0" defTabSz="444500">
              <a:lnSpc>
                <a:spcPct val="90000"/>
              </a:lnSpc>
              <a:spcBef>
                <a:spcPct val="0"/>
              </a:spcBef>
              <a:spcAft>
                <a:spcPct val="35000"/>
              </a:spcAft>
            </a:pPr>
            <a:r>
              <a:rPr lang="en-US" sz="2000" b="1">
                <a:latin typeface="Times New Roman" panose="02020603050405020304" pitchFamily="18" charset="0"/>
                <a:cs typeface="Times New Roman" panose="02020603050405020304" pitchFamily="18" charset="0"/>
              </a:rPr>
              <a:t>Bước 3</a:t>
            </a:r>
            <a:r>
              <a:rPr lang="en-US" sz="2000">
                <a:latin typeface="Times New Roman" panose="02020603050405020304" pitchFamily="18" charset="0"/>
                <a:cs typeface="Times New Roman" panose="02020603050405020304" pitchFamily="18" charset="0"/>
              </a:rPr>
              <a:t>: tìm giá trị của 1 phần </a:t>
            </a:r>
          </a:p>
          <a:p>
            <a:pPr lvl="0" defTabSz="444500">
              <a:lnSpc>
                <a:spcPct val="90000"/>
              </a:lnSpc>
              <a:spcBef>
                <a:spcPct val="0"/>
              </a:spcBef>
              <a:spcAft>
                <a:spcPct val="35000"/>
              </a:spcAft>
            </a:pPr>
            <a:r>
              <a:rPr lang="en-US" sz="2000">
                <a:latin typeface="Times New Roman" panose="02020603050405020304" pitchFamily="18" charset="0"/>
                <a:cs typeface="Times New Roman" panose="02020603050405020304" pitchFamily="18" charset="0"/>
              </a:rPr>
              <a:t>(tổng 2 số) : (tổng số phần bằng nhau)</a:t>
            </a:r>
          </a:p>
        </p:txBody>
      </p:sp>
      <p:sp>
        <p:nvSpPr>
          <p:cNvPr id="15" name="Freeform: Shape 14">
            <a:extLst>
              <a:ext uri="{FF2B5EF4-FFF2-40B4-BE49-F238E27FC236}">
                <a16:creationId xmlns:a16="http://schemas.microsoft.com/office/drawing/2014/main" id="{974CAE33-D5EB-47DB-8762-0984800F3A86}"/>
              </a:ext>
            </a:extLst>
          </p:cNvPr>
          <p:cNvSpPr/>
          <p:nvPr/>
        </p:nvSpPr>
        <p:spPr>
          <a:xfrm>
            <a:off x="1109831" y="4875761"/>
            <a:ext cx="4731566" cy="1194978"/>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lvl="0" defTabSz="444500">
              <a:lnSpc>
                <a:spcPct val="90000"/>
              </a:lnSpc>
              <a:spcBef>
                <a:spcPct val="0"/>
              </a:spcBef>
              <a:spcAft>
                <a:spcPct val="35000"/>
              </a:spcAft>
            </a:pPr>
            <a:r>
              <a:rPr lang="en-US" sz="2000" b="1">
                <a:latin typeface="Times New Roman" panose="02020603050405020304" pitchFamily="18" charset="0"/>
                <a:cs typeface="Times New Roman" panose="02020603050405020304" pitchFamily="18" charset="0"/>
              </a:rPr>
              <a:t>Bước 4</a:t>
            </a:r>
            <a:r>
              <a:rPr lang="en-US" sz="2000">
                <a:latin typeface="Times New Roman" panose="02020603050405020304" pitchFamily="18" charset="0"/>
                <a:cs typeface="Times New Roman" panose="02020603050405020304" pitchFamily="18" charset="0"/>
              </a:rPr>
              <a:t>: tìm số lớn và số bé</a:t>
            </a:r>
          </a:p>
          <a:p>
            <a:pPr lvl="0" defTabSz="444500">
              <a:lnSpc>
                <a:spcPct val="90000"/>
              </a:lnSpc>
              <a:spcBef>
                <a:spcPct val="0"/>
              </a:spcBef>
              <a:spcAft>
                <a:spcPct val="35000"/>
              </a:spcAft>
            </a:pPr>
            <a:r>
              <a:rPr lang="en-US" sz="2000">
                <a:latin typeface="Times New Roman" panose="02020603050405020304" pitchFamily="18" charset="0"/>
                <a:cs typeface="Times New Roman" panose="02020603050405020304" pitchFamily="18" charset="0"/>
              </a:rPr>
              <a:t>Số lớn=(giá trị 1 phần) x (số phần của số lớn)</a:t>
            </a:r>
          </a:p>
          <a:p>
            <a:pPr lvl="0" defTabSz="444500">
              <a:lnSpc>
                <a:spcPct val="90000"/>
              </a:lnSpc>
              <a:spcBef>
                <a:spcPct val="0"/>
              </a:spcBef>
              <a:spcAft>
                <a:spcPct val="35000"/>
              </a:spcAft>
            </a:pPr>
            <a:r>
              <a:rPr lang="en-US" sz="2000">
                <a:latin typeface="Times New Roman" panose="02020603050405020304" pitchFamily="18" charset="0"/>
                <a:cs typeface="Times New Roman" panose="02020603050405020304" pitchFamily="18" charset="0"/>
              </a:rPr>
              <a:t>Số bé=(giá trị 1 phần) x (số phần của số bé)</a:t>
            </a:r>
          </a:p>
        </p:txBody>
      </p:sp>
      <p:sp>
        <p:nvSpPr>
          <p:cNvPr id="16" name="Freeform: Shape 15">
            <a:extLst>
              <a:ext uri="{FF2B5EF4-FFF2-40B4-BE49-F238E27FC236}">
                <a16:creationId xmlns:a16="http://schemas.microsoft.com/office/drawing/2014/main" id="{7B11991C-3CE0-426D-83C1-C6DBCF242996}"/>
              </a:ext>
            </a:extLst>
          </p:cNvPr>
          <p:cNvSpPr/>
          <p:nvPr/>
        </p:nvSpPr>
        <p:spPr>
          <a:xfrm>
            <a:off x="629741" y="2749217"/>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925ADDD0-D8E1-4141-96D4-C2AE70B0221A}"/>
              </a:ext>
            </a:extLst>
          </p:cNvPr>
          <p:cNvSpPr/>
          <p:nvPr/>
        </p:nvSpPr>
        <p:spPr>
          <a:xfrm>
            <a:off x="6164966" y="810569"/>
            <a:ext cx="5914457" cy="809093"/>
          </a:xfrm>
          <a:custGeom>
            <a:avLst/>
            <a:gdLst>
              <a:gd name="connsiteX0" fmla="*/ 0 w 1618186"/>
              <a:gd name="connsiteY0" fmla="*/ 80909 h 809093"/>
              <a:gd name="connsiteX1" fmla="*/ 80909 w 1618186"/>
              <a:gd name="connsiteY1" fmla="*/ 0 h 809093"/>
              <a:gd name="connsiteX2" fmla="*/ 1537277 w 1618186"/>
              <a:gd name="connsiteY2" fmla="*/ 0 h 809093"/>
              <a:gd name="connsiteX3" fmla="*/ 1618186 w 1618186"/>
              <a:gd name="connsiteY3" fmla="*/ 80909 h 809093"/>
              <a:gd name="connsiteX4" fmla="*/ 1618186 w 1618186"/>
              <a:gd name="connsiteY4" fmla="*/ 728184 h 809093"/>
              <a:gd name="connsiteX5" fmla="*/ 1537277 w 1618186"/>
              <a:gd name="connsiteY5" fmla="*/ 809093 h 809093"/>
              <a:gd name="connsiteX6" fmla="*/ 80909 w 1618186"/>
              <a:gd name="connsiteY6" fmla="*/ 809093 h 809093"/>
              <a:gd name="connsiteX7" fmla="*/ 0 w 1618186"/>
              <a:gd name="connsiteY7" fmla="*/ 728184 h 809093"/>
              <a:gd name="connsiteX8" fmla="*/ 0 w 1618186"/>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186" h="809093">
                <a:moveTo>
                  <a:pt x="0" y="80909"/>
                </a:moveTo>
                <a:cubicBezTo>
                  <a:pt x="0" y="36224"/>
                  <a:pt x="36224" y="0"/>
                  <a:pt x="80909" y="0"/>
                </a:cubicBezTo>
                <a:lnTo>
                  <a:pt x="1537277" y="0"/>
                </a:lnTo>
                <a:cubicBezTo>
                  <a:pt x="1581962" y="0"/>
                  <a:pt x="1618186" y="36224"/>
                  <a:pt x="1618186" y="80909"/>
                </a:cubicBezTo>
                <a:lnTo>
                  <a:pt x="1618186" y="728184"/>
                </a:lnTo>
                <a:cubicBezTo>
                  <a:pt x="1618186" y="772869"/>
                  <a:pt x="1581962" y="809093"/>
                  <a:pt x="1537277" y="809093"/>
                </a:cubicBezTo>
                <a:lnTo>
                  <a:pt x="80909" y="809093"/>
                </a:lnTo>
                <a:cubicBezTo>
                  <a:pt x="36224" y="809093"/>
                  <a:pt x="0" y="772869"/>
                  <a:pt x="0" y="728184"/>
                </a:cubicBezTo>
                <a:lnTo>
                  <a:pt x="0" y="80909"/>
                </a:lnTo>
                <a:close/>
              </a:path>
            </a:pathLst>
          </a:cu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323" tIns="55448" rIns="71323" bIns="55448" numCol="1" spcCol="1270" anchor="ctr" anchorCtr="0">
            <a:noAutofit/>
          </a:bodyPr>
          <a:lstStyle/>
          <a:p>
            <a:pPr lvl="0" defTabSz="1111250">
              <a:lnSpc>
                <a:spcPct val="90000"/>
              </a:lnSpc>
              <a:spcBef>
                <a:spcPct val="0"/>
              </a:spcBef>
              <a:spcAft>
                <a:spcPct val="35000"/>
              </a:spcAft>
            </a:pPr>
            <a:r>
              <a:rPr lang="vi-VN" sz="2400">
                <a:latin typeface="Times New Roman" panose="02020603050405020304" pitchFamily="18" charset="0"/>
                <a:cs typeface="Times New Roman" panose="02020603050405020304" pitchFamily="18" charset="0"/>
              </a:rPr>
              <a:t>Tuổi Mẹ và An 36 tuổi. </a:t>
            </a:r>
            <a:r>
              <a:rPr lang="en-US" sz="2400">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uổi mẹ bằng 7/2 tuổi An. Hỏi mỗi người bao nhiêu tuổi?</a:t>
            </a:r>
            <a:endParaRPr lang="en-US" sz="2400" kern="120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7E900820-8EDF-4422-967C-FA3EA875C9CB}"/>
              </a:ext>
            </a:extLst>
          </p:cNvPr>
          <p:cNvSpPr/>
          <p:nvPr/>
        </p:nvSpPr>
        <p:spPr>
          <a:xfrm>
            <a:off x="6645054" y="1619663"/>
            <a:ext cx="591443" cy="606820"/>
          </a:xfrm>
          <a:custGeom>
            <a:avLst/>
            <a:gdLst/>
            <a:ahLst/>
            <a:cxnLst/>
            <a:rect l="0" t="0" r="0" b="0"/>
            <a:pathLst>
              <a:path>
                <a:moveTo>
                  <a:pt x="0" y="0"/>
                </a:moveTo>
                <a:lnTo>
                  <a:pt x="0" y="606820"/>
                </a:lnTo>
                <a:lnTo>
                  <a:pt x="161818" y="6068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6850E5AC-725F-4B24-9DA7-70AEC2E5F2E2}"/>
              </a:ext>
            </a:extLst>
          </p:cNvPr>
          <p:cNvSpPr/>
          <p:nvPr/>
        </p:nvSpPr>
        <p:spPr>
          <a:xfrm>
            <a:off x="7125143" y="1821936"/>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5" name="Freeform: Shape 24">
            <a:extLst>
              <a:ext uri="{FF2B5EF4-FFF2-40B4-BE49-F238E27FC236}">
                <a16:creationId xmlns:a16="http://schemas.microsoft.com/office/drawing/2014/main" id="{9D15EAF6-E2E3-4AFB-8D6B-0065F288A0B3}"/>
              </a:ext>
            </a:extLst>
          </p:cNvPr>
          <p:cNvSpPr/>
          <p:nvPr/>
        </p:nvSpPr>
        <p:spPr>
          <a:xfrm>
            <a:off x="6645054" y="1619663"/>
            <a:ext cx="591443" cy="1618186"/>
          </a:xfrm>
          <a:custGeom>
            <a:avLst/>
            <a:gdLst/>
            <a:ahLst/>
            <a:cxnLst/>
            <a:rect l="0" t="0" r="0" b="0"/>
            <a:pathLst>
              <a:path>
                <a:moveTo>
                  <a:pt x="0" y="0"/>
                </a:moveTo>
                <a:lnTo>
                  <a:pt x="0" y="1618186"/>
                </a:lnTo>
                <a:lnTo>
                  <a:pt x="161818" y="161818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CC60F9F2-42B8-44AA-AAFE-9114F84CDC88}"/>
              </a:ext>
            </a:extLst>
          </p:cNvPr>
          <p:cNvSpPr/>
          <p:nvPr/>
        </p:nvSpPr>
        <p:spPr>
          <a:xfrm>
            <a:off x="7125143" y="2833303"/>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235339"/>
              <a:satOff val="-3126"/>
              <a:lumOff val="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r>
              <a:rPr lang="en-US" sz="2000">
                <a:latin typeface="Times New Roman" panose="02020603050405020304" pitchFamily="18" charset="0"/>
                <a:cs typeface="Times New Roman" panose="02020603050405020304" pitchFamily="18" charset="0"/>
              </a:rPr>
              <a:t>Tổng số phần bằng nhau:</a:t>
            </a:r>
          </a:p>
          <a:p>
            <a:r>
              <a:rPr lang="en-US" sz="2000">
                <a:latin typeface="Times New Roman" panose="02020603050405020304" pitchFamily="18" charset="0"/>
                <a:cs typeface="Times New Roman" panose="02020603050405020304" pitchFamily="18" charset="0"/>
              </a:rPr>
              <a:t>7 + 2 = 9 (phần)</a:t>
            </a:r>
          </a:p>
        </p:txBody>
      </p:sp>
      <p:sp>
        <p:nvSpPr>
          <p:cNvPr id="27" name="Freeform: Shape 26">
            <a:extLst>
              <a:ext uri="{FF2B5EF4-FFF2-40B4-BE49-F238E27FC236}">
                <a16:creationId xmlns:a16="http://schemas.microsoft.com/office/drawing/2014/main" id="{559DAE13-C0DC-47AD-B6D2-C30A093905B6}"/>
              </a:ext>
            </a:extLst>
          </p:cNvPr>
          <p:cNvSpPr/>
          <p:nvPr/>
        </p:nvSpPr>
        <p:spPr>
          <a:xfrm>
            <a:off x="6645054" y="1619663"/>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5098E549-D417-4311-AE90-0EB0439C0A8E}"/>
              </a:ext>
            </a:extLst>
          </p:cNvPr>
          <p:cNvSpPr/>
          <p:nvPr/>
        </p:nvSpPr>
        <p:spPr>
          <a:xfrm>
            <a:off x="7125143" y="3844670"/>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r>
              <a:rPr lang="en-US" sz="2000">
                <a:latin typeface="Times New Roman" panose="02020603050405020304" pitchFamily="18" charset="0"/>
                <a:cs typeface="Times New Roman" panose="02020603050405020304" pitchFamily="18" charset="0"/>
              </a:rPr>
              <a:t>Giá trị một phần:</a:t>
            </a:r>
          </a:p>
          <a:p>
            <a:r>
              <a:rPr lang="en-US" sz="2000">
                <a:latin typeface="Times New Roman" panose="02020603050405020304" pitchFamily="18" charset="0"/>
                <a:cs typeface="Times New Roman" panose="02020603050405020304" pitchFamily="18" charset="0"/>
              </a:rPr>
              <a:t>36 : 9 = 4 (tuổi)</a:t>
            </a:r>
          </a:p>
        </p:txBody>
      </p:sp>
      <p:sp>
        <p:nvSpPr>
          <p:cNvPr id="29" name="Freeform: Shape 28">
            <a:extLst>
              <a:ext uri="{FF2B5EF4-FFF2-40B4-BE49-F238E27FC236}">
                <a16:creationId xmlns:a16="http://schemas.microsoft.com/office/drawing/2014/main" id="{1EBEA07C-6241-4A71-B16F-79A9ED673F14}"/>
              </a:ext>
            </a:extLst>
          </p:cNvPr>
          <p:cNvSpPr/>
          <p:nvPr/>
        </p:nvSpPr>
        <p:spPr>
          <a:xfrm>
            <a:off x="7125143" y="4856037"/>
            <a:ext cx="4731566" cy="1194978"/>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r>
              <a:rPr lang="en-US" sz="2000">
                <a:latin typeface="Times New Roman" panose="02020603050405020304" pitchFamily="18" charset="0"/>
                <a:cs typeface="Times New Roman" panose="02020603050405020304" pitchFamily="18" charset="0"/>
              </a:rPr>
              <a:t>Số tuổi của mẹ:</a:t>
            </a:r>
          </a:p>
          <a:p>
            <a:r>
              <a:rPr lang="en-US" sz="2000">
                <a:latin typeface="Times New Roman" panose="02020603050405020304" pitchFamily="18" charset="0"/>
                <a:cs typeface="Times New Roman" panose="02020603050405020304" pitchFamily="18" charset="0"/>
              </a:rPr>
              <a:t>4 x 7 = 28 (tuổi)</a:t>
            </a:r>
          </a:p>
          <a:p>
            <a:r>
              <a:rPr lang="en-US" sz="2000">
                <a:latin typeface="Times New Roman" panose="02020603050405020304" pitchFamily="18" charset="0"/>
                <a:cs typeface="Times New Roman" panose="02020603050405020304" pitchFamily="18" charset="0"/>
              </a:rPr>
              <a:t>Số tuổi của An:</a:t>
            </a:r>
          </a:p>
          <a:p>
            <a:r>
              <a:rPr lang="en-US" sz="2000">
                <a:latin typeface="Times New Roman" panose="02020603050405020304" pitchFamily="18" charset="0"/>
                <a:cs typeface="Times New Roman" panose="02020603050405020304" pitchFamily="18" charset="0"/>
              </a:rPr>
              <a:t>4 x 2 = 8 (tuổi)</a:t>
            </a:r>
          </a:p>
        </p:txBody>
      </p:sp>
      <p:sp>
        <p:nvSpPr>
          <p:cNvPr id="30" name="Freeform: Shape 29">
            <a:extLst>
              <a:ext uri="{FF2B5EF4-FFF2-40B4-BE49-F238E27FC236}">
                <a16:creationId xmlns:a16="http://schemas.microsoft.com/office/drawing/2014/main" id="{AD7451EC-E7D3-47D5-9EA8-FD7E3FAC4E25}"/>
              </a:ext>
            </a:extLst>
          </p:cNvPr>
          <p:cNvSpPr/>
          <p:nvPr/>
        </p:nvSpPr>
        <p:spPr>
          <a:xfrm>
            <a:off x="6645053" y="2729493"/>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pic>
        <p:nvPicPr>
          <p:cNvPr id="3" name="Picture 2" descr="Chart, line chart&#10;&#10;Description automatically generated">
            <a:extLst>
              <a:ext uri="{FF2B5EF4-FFF2-40B4-BE49-F238E27FC236}">
                <a16:creationId xmlns:a16="http://schemas.microsoft.com/office/drawing/2014/main" id="{2716BAC3-C18D-446D-B871-B6C4482C2B25}"/>
              </a:ext>
            </a:extLst>
          </p:cNvPr>
          <p:cNvPicPr>
            <a:picLocks noChangeAspect="1"/>
          </p:cNvPicPr>
          <p:nvPr/>
        </p:nvPicPr>
        <p:blipFill>
          <a:blip r:embed="rId2"/>
          <a:stretch>
            <a:fillRect/>
          </a:stretch>
        </p:blipFill>
        <p:spPr>
          <a:xfrm>
            <a:off x="7569475" y="1892672"/>
            <a:ext cx="3638550" cy="695325"/>
          </a:xfrm>
          <a:prstGeom prst="rect">
            <a:avLst/>
          </a:prstGeom>
        </p:spPr>
      </p:pic>
    </p:spTree>
    <p:extLst>
      <p:ext uri="{BB962C8B-B14F-4D97-AF65-F5344CB8AC3E}">
        <p14:creationId xmlns:p14="http://schemas.microsoft.com/office/powerpoint/2010/main" val="40688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5" grpId="0" animBg="1"/>
      <p:bldP spid="17" grpId="0" animBg="1"/>
      <p:bldP spid="24" grpId="0" animBg="1"/>
      <p:bldP spid="26"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 name="Freeform: Shape 4">
            <a:extLst>
              <a:ext uri="{FF2B5EF4-FFF2-40B4-BE49-F238E27FC236}">
                <a16:creationId xmlns:a16="http://schemas.microsoft.com/office/drawing/2014/main" id="{FA4097DA-373B-4DAE-A319-2D25F0FF5C8D}"/>
              </a:ext>
            </a:extLst>
          </p:cNvPr>
          <p:cNvSpPr/>
          <p:nvPr/>
        </p:nvSpPr>
        <p:spPr>
          <a:xfrm>
            <a:off x="149654" y="830293"/>
            <a:ext cx="5914457" cy="809093"/>
          </a:xfrm>
          <a:custGeom>
            <a:avLst/>
            <a:gdLst>
              <a:gd name="connsiteX0" fmla="*/ 0 w 1618186"/>
              <a:gd name="connsiteY0" fmla="*/ 80909 h 809093"/>
              <a:gd name="connsiteX1" fmla="*/ 80909 w 1618186"/>
              <a:gd name="connsiteY1" fmla="*/ 0 h 809093"/>
              <a:gd name="connsiteX2" fmla="*/ 1537277 w 1618186"/>
              <a:gd name="connsiteY2" fmla="*/ 0 h 809093"/>
              <a:gd name="connsiteX3" fmla="*/ 1618186 w 1618186"/>
              <a:gd name="connsiteY3" fmla="*/ 80909 h 809093"/>
              <a:gd name="connsiteX4" fmla="*/ 1618186 w 1618186"/>
              <a:gd name="connsiteY4" fmla="*/ 728184 h 809093"/>
              <a:gd name="connsiteX5" fmla="*/ 1537277 w 1618186"/>
              <a:gd name="connsiteY5" fmla="*/ 809093 h 809093"/>
              <a:gd name="connsiteX6" fmla="*/ 80909 w 1618186"/>
              <a:gd name="connsiteY6" fmla="*/ 809093 h 809093"/>
              <a:gd name="connsiteX7" fmla="*/ 0 w 1618186"/>
              <a:gd name="connsiteY7" fmla="*/ 728184 h 809093"/>
              <a:gd name="connsiteX8" fmla="*/ 0 w 1618186"/>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186" h="809093">
                <a:moveTo>
                  <a:pt x="0" y="80909"/>
                </a:moveTo>
                <a:cubicBezTo>
                  <a:pt x="0" y="36224"/>
                  <a:pt x="36224" y="0"/>
                  <a:pt x="80909" y="0"/>
                </a:cubicBezTo>
                <a:lnTo>
                  <a:pt x="1537277" y="0"/>
                </a:lnTo>
                <a:cubicBezTo>
                  <a:pt x="1581962" y="0"/>
                  <a:pt x="1618186" y="36224"/>
                  <a:pt x="1618186" y="80909"/>
                </a:cubicBezTo>
                <a:lnTo>
                  <a:pt x="1618186" y="728184"/>
                </a:lnTo>
                <a:cubicBezTo>
                  <a:pt x="1618186" y="772869"/>
                  <a:pt x="1581962" y="809093"/>
                  <a:pt x="1537277" y="809093"/>
                </a:cubicBezTo>
                <a:lnTo>
                  <a:pt x="80909" y="809093"/>
                </a:lnTo>
                <a:cubicBezTo>
                  <a:pt x="36224" y="809093"/>
                  <a:pt x="0" y="772869"/>
                  <a:pt x="0" y="728184"/>
                </a:cubicBezTo>
                <a:lnTo>
                  <a:pt x="0" y="80909"/>
                </a:lnTo>
                <a:close/>
              </a:path>
            </a:pathLst>
          </a:cu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323" tIns="55448" rIns="71323" bIns="55448" numCol="1" spcCol="1270" anchor="ctr" anchorCtr="0">
            <a:noAutofit/>
          </a:bodyPr>
          <a:lstStyle/>
          <a:p>
            <a:pPr marL="0" lvl="0" indent="0" defTabSz="111125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Tìm 2 số khi biết tổng và tỉ số của 2 số đó</a:t>
            </a:r>
          </a:p>
        </p:txBody>
      </p:sp>
      <p:sp>
        <p:nvSpPr>
          <p:cNvPr id="6" name="Freeform: Shape 5">
            <a:extLst>
              <a:ext uri="{FF2B5EF4-FFF2-40B4-BE49-F238E27FC236}">
                <a16:creationId xmlns:a16="http://schemas.microsoft.com/office/drawing/2014/main" id="{4F1AF5A7-D1AB-400F-A503-5353D6391219}"/>
              </a:ext>
            </a:extLst>
          </p:cNvPr>
          <p:cNvSpPr/>
          <p:nvPr/>
        </p:nvSpPr>
        <p:spPr>
          <a:xfrm>
            <a:off x="629742" y="1639387"/>
            <a:ext cx="591443" cy="606820"/>
          </a:xfrm>
          <a:custGeom>
            <a:avLst/>
            <a:gdLst/>
            <a:ahLst/>
            <a:cxnLst/>
            <a:rect l="0" t="0" r="0" b="0"/>
            <a:pathLst>
              <a:path>
                <a:moveTo>
                  <a:pt x="0" y="0"/>
                </a:moveTo>
                <a:lnTo>
                  <a:pt x="0" y="606820"/>
                </a:lnTo>
                <a:lnTo>
                  <a:pt x="161818" y="6068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A0453CE8-0F6D-4D17-8EF0-C899B0C8346C}"/>
              </a:ext>
            </a:extLst>
          </p:cNvPr>
          <p:cNvSpPr/>
          <p:nvPr/>
        </p:nvSpPr>
        <p:spPr>
          <a:xfrm>
            <a:off x="1109831" y="1841660"/>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Bước 1</a:t>
            </a:r>
            <a:r>
              <a:rPr lang="en-US" sz="2000" kern="1200">
                <a:latin typeface="Times New Roman" panose="02020603050405020304" pitchFamily="18" charset="0"/>
                <a:cs typeface="Times New Roman" panose="02020603050405020304" pitchFamily="18" charset="0"/>
              </a:rPr>
              <a:t>: vẽ sơ đồ</a:t>
            </a:r>
          </a:p>
        </p:txBody>
      </p:sp>
      <p:sp>
        <p:nvSpPr>
          <p:cNvPr id="8" name="Freeform: Shape 7">
            <a:extLst>
              <a:ext uri="{FF2B5EF4-FFF2-40B4-BE49-F238E27FC236}">
                <a16:creationId xmlns:a16="http://schemas.microsoft.com/office/drawing/2014/main" id="{F1C5B2D6-F297-42A9-AA5D-AC796BE907D1}"/>
              </a:ext>
            </a:extLst>
          </p:cNvPr>
          <p:cNvSpPr/>
          <p:nvPr/>
        </p:nvSpPr>
        <p:spPr>
          <a:xfrm>
            <a:off x="629742" y="1639387"/>
            <a:ext cx="591443" cy="1618186"/>
          </a:xfrm>
          <a:custGeom>
            <a:avLst/>
            <a:gdLst/>
            <a:ahLst/>
            <a:cxnLst/>
            <a:rect l="0" t="0" r="0" b="0"/>
            <a:pathLst>
              <a:path>
                <a:moveTo>
                  <a:pt x="0" y="0"/>
                </a:moveTo>
                <a:lnTo>
                  <a:pt x="0" y="1618186"/>
                </a:lnTo>
                <a:lnTo>
                  <a:pt x="161818" y="161818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F8728359-47C7-4021-8D66-EC57229A89BF}"/>
              </a:ext>
            </a:extLst>
          </p:cNvPr>
          <p:cNvSpPr/>
          <p:nvPr/>
        </p:nvSpPr>
        <p:spPr>
          <a:xfrm>
            <a:off x="1109831" y="2853027"/>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235339"/>
              <a:satOff val="-3126"/>
              <a:lumOff val="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lvl="0" defTabSz="444500">
              <a:lnSpc>
                <a:spcPct val="90000"/>
              </a:lnSpc>
              <a:spcBef>
                <a:spcPct val="0"/>
              </a:spcBef>
              <a:spcAft>
                <a:spcPct val="35000"/>
              </a:spcAft>
            </a:pPr>
            <a:r>
              <a:rPr lang="en-US" sz="2000" b="1">
                <a:latin typeface="Times New Roman" panose="02020603050405020304" pitchFamily="18" charset="0"/>
                <a:cs typeface="Times New Roman" panose="02020603050405020304" pitchFamily="18" charset="0"/>
              </a:rPr>
              <a:t>Bước 2</a:t>
            </a:r>
            <a:r>
              <a:rPr lang="en-US" sz="2000">
                <a:latin typeface="Times New Roman" panose="02020603050405020304" pitchFamily="18" charset="0"/>
                <a:cs typeface="Times New Roman" panose="02020603050405020304" pitchFamily="18" charset="0"/>
              </a:rPr>
              <a:t>: tìm tổng số phần bằng nhau</a:t>
            </a:r>
          </a:p>
        </p:txBody>
      </p:sp>
      <p:sp>
        <p:nvSpPr>
          <p:cNvPr id="10" name="Freeform: Shape 9">
            <a:extLst>
              <a:ext uri="{FF2B5EF4-FFF2-40B4-BE49-F238E27FC236}">
                <a16:creationId xmlns:a16="http://schemas.microsoft.com/office/drawing/2014/main" id="{70515B58-8DDC-42D7-83DD-FE6AC4B803A8}"/>
              </a:ext>
            </a:extLst>
          </p:cNvPr>
          <p:cNvSpPr/>
          <p:nvPr/>
        </p:nvSpPr>
        <p:spPr>
          <a:xfrm>
            <a:off x="629742" y="1639387"/>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A4166E30-2C13-45B2-867E-67474348D3B0}"/>
              </a:ext>
            </a:extLst>
          </p:cNvPr>
          <p:cNvSpPr/>
          <p:nvPr/>
        </p:nvSpPr>
        <p:spPr>
          <a:xfrm>
            <a:off x="1109831" y="3864394"/>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lvl="0" defTabSz="444500">
              <a:lnSpc>
                <a:spcPct val="90000"/>
              </a:lnSpc>
              <a:spcBef>
                <a:spcPct val="0"/>
              </a:spcBef>
              <a:spcAft>
                <a:spcPct val="35000"/>
              </a:spcAft>
            </a:pPr>
            <a:r>
              <a:rPr lang="en-US" sz="2000" b="1">
                <a:latin typeface="Times New Roman" panose="02020603050405020304" pitchFamily="18" charset="0"/>
                <a:cs typeface="Times New Roman" panose="02020603050405020304" pitchFamily="18" charset="0"/>
              </a:rPr>
              <a:t>Bước 3</a:t>
            </a:r>
            <a:r>
              <a:rPr lang="en-US" sz="2000">
                <a:latin typeface="Times New Roman" panose="02020603050405020304" pitchFamily="18" charset="0"/>
                <a:cs typeface="Times New Roman" panose="02020603050405020304" pitchFamily="18" charset="0"/>
              </a:rPr>
              <a:t>: tìm giá trị của 1 phần </a:t>
            </a:r>
          </a:p>
          <a:p>
            <a:pPr lvl="0" defTabSz="444500">
              <a:lnSpc>
                <a:spcPct val="90000"/>
              </a:lnSpc>
              <a:spcBef>
                <a:spcPct val="0"/>
              </a:spcBef>
              <a:spcAft>
                <a:spcPct val="35000"/>
              </a:spcAft>
            </a:pPr>
            <a:r>
              <a:rPr lang="en-US" sz="2000">
                <a:latin typeface="Times New Roman" panose="02020603050405020304" pitchFamily="18" charset="0"/>
                <a:cs typeface="Times New Roman" panose="02020603050405020304" pitchFamily="18" charset="0"/>
              </a:rPr>
              <a:t>(tổng 2 số) : (tổng số phần bằng nhau)</a:t>
            </a:r>
          </a:p>
        </p:txBody>
      </p:sp>
      <p:sp>
        <p:nvSpPr>
          <p:cNvPr id="15" name="Freeform: Shape 14">
            <a:extLst>
              <a:ext uri="{FF2B5EF4-FFF2-40B4-BE49-F238E27FC236}">
                <a16:creationId xmlns:a16="http://schemas.microsoft.com/office/drawing/2014/main" id="{974CAE33-D5EB-47DB-8762-0984800F3A86}"/>
              </a:ext>
            </a:extLst>
          </p:cNvPr>
          <p:cNvSpPr/>
          <p:nvPr/>
        </p:nvSpPr>
        <p:spPr>
          <a:xfrm>
            <a:off x="1109831" y="4875761"/>
            <a:ext cx="4731566" cy="1194978"/>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lvl="0" defTabSz="444500">
              <a:lnSpc>
                <a:spcPct val="90000"/>
              </a:lnSpc>
              <a:spcBef>
                <a:spcPct val="0"/>
              </a:spcBef>
              <a:spcAft>
                <a:spcPct val="35000"/>
              </a:spcAft>
            </a:pPr>
            <a:r>
              <a:rPr lang="en-US" sz="2000" b="1">
                <a:latin typeface="Times New Roman" panose="02020603050405020304" pitchFamily="18" charset="0"/>
                <a:cs typeface="Times New Roman" panose="02020603050405020304" pitchFamily="18" charset="0"/>
              </a:rPr>
              <a:t>Bước 4</a:t>
            </a:r>
            <a:r>
              <a:rPr lang="en-US" sz="2000">
                <a:latin typeface="Times New Roman" panose="02020603050405020304" pitchFamily="18" charset="0"/>
                <a:cs typeface="Times New Roman" panose="02020603050405020304" pitchFamily="18" charset="0"/>
              </a:rPr>
              <a:t>: tìm số lớn và số bé</a:t>
            </a:r>
          </a:p>
          <a:p>
            <a:pPr lvl="0" defTabSz="444500">
              <a:lnSpc>
                <a:spcPct val="90000"/>
              </a:lnSpc>
              <a:spcBef>
                <a:spcPct val="0"/>
              </a:spcBef>
              <a:spcAft>
                <a:spcPct val="35000"/>
              </a:spcAft>
            </a:pPr>
            <a:r>
              <a:rPr lang="en-US" sz="2000">
                <a:latin typeface="Times New Roman" panose="02020603050405020304" pitchFamily="18" charset="0"/>
                <a:cs typeface="Times New Roman" panose="02020603050405020304" pitchFamily="18" charset="0"/>
              </a:rPr>
              <a:t>Số lớn=(giá trị 1 phần) x (số phần của số lớn)</a:t>
            </a:r>
          </a:p>
          <a:p>
            <a:pPr lvl="0" defTabSz="444500">
              <a:lnSpc>
                <a:spcPct val="90000"/>
              </a:lnSpc>
              <a:spcBef>
                <a:spcPct val="0"/>
              </a:spcBef>
              <a:spcAft>
                <a:spcPct val="35000"/>
              </a:spcAft>
            </a:pPr>
            <a:r>
              <a:rPr lang="en-US" sz="2000">
                <a:latin typeface="Times New Roman" panose="02020603050405020304" pitchFamily="18" charset="0"/>
                <a:cs typeface="Times New Roman" panose="02020603050405020304" pitchFamily="18" charset="0"/>
              </a:rPr>
              <a:t>Số bé=(giá trị 1 phần) x (số phần của số bé)</a:t>
            </a:r>
          </a:p>
        </p:txBody>
      </p:sp>
      <p:sp>
        <p:nvSpPr>
          <p:cNvPr id="16" name="Freeform: Shape 15">
            <a:extLst>
              <a:ext uri="{FF2B5EF4-FFF2-40B4-BE49-F238E27FC236}">
                <a16:creationId xmlns:a16="http://schemas.microsoft.com/office/drawing/2014/main" id="{7B11991C-3CE0-426D-83C1-C6DBCF242996}"/>
              </a:ext>
            </a:extLst>
          </p:cNvPr>
          <p:cNvSpPr/>
          <p:nvPr/>
        </p:nvSpPr>
        <p:spPr>
          <a:xfrm>
            <a:off x="629741" y="2749217"/>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925ADDD0-D8E1-4141-96D4-C2AE70B0221A}"/>
              </a:ext>
            </a:extLst>
          </p:cNvPr>
          <p:cNvSpPr/>
          <p:nvPr/>
        </p:nvSpPr>
        <p:spPr>
          <a:xfrm>
            <a:off x="6164966" y="810569"/>
            <a:ext cx="5914457" cy="809093"/>
          </a:xfrm>
          <a:custGeom>
            <a:avLst/>
            <a:gdLst>
              <a:gd name="connsiteX0" fmla="*/ 0 w 1618186"/>
              <a:gd name="connsiteY0" fmla="*/ 80909 h 809093"/>
              <a:gd name="connsiteX1" fmla="*/ 80909 w 1618186"/>
              <a:gd name="connsiteY1" fmla="*/ 0 h 809093"/>
              <a:gd name="connsiteX2" fmla="*/ 1537277 w 1618186"/>
              <a:gd name="connsiteY2" fmla="*/ 0 h 809093"/>
              <a:gd name="connsiteX3" fmla="*/ 1618186 w 1618186"/>
              <a:gd name="connsiteY3" fmla="*/ 80909 h 809093"/>
              <a:gd name="connsiteX4" fmla="*/ 1618186 w 1618186"/>
              <a:gd name="connsiteY4" fmla="*/ 728184 h 809093"/>
              <a:gd name="connsiteX5" fmla="*/ 1537277 w 1618186"/>
              <a:gd name="connsiteY5" fmla="*/ 809093 h 809093"/>
              <a:gd name="connsiteX6" fmla="*/ 80909 w 1618186"/>
              <a:gd name="connsiteY6" fmla="*/ 809093 h 809093"/>
              <a:gd name="connsiteX7" fmla="*/ 0 w 1618186"/>
              <a:gd name="connsiteY7" fmla="*/ 728184 h 809093"/>
              <a:gd name="connsiteX8" fmla="*/ 0 w 1618186"/>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186" h="809093">
                <a:moveTo>
                  <a:pt x="0" y="80909"/>
                </a:moveTo>
                <a:cubicBezTo>
                  <a:pt x="0" y="36224"/>
                  <a:pt x="36224" y="0"/>
                  <a:pt x="80909" y="0"/>
                </a:cubicBezTo>
                <a:lnTo>
                  <a:pt x="1537277" y="0"/>
                </a:lnTo>
                <a:cubicBezTo>
                  <a:pt x="1581962" y="0"/>
                  <a:pt x="1618186" y="36224"/>
                  <a:pt x="1618186" y="80909"/>
                </a:cubicBezTo>
                <a:lnTo>
                  <a:pt x="1618186" y="728184"/>
                </a:lnTo>
                <a:cubicBezTo>
                  <a:pt x="1618186" y="772869"/>
                  <a:pt x="1581962" y="809093"/>
                  <a:pt x="1537277" y="809093"/>
                </a:cubicBezTo>
                <a:lnTo>
                  <a:pt x="80909" y="809093"/>
                </a:lnTo>
                <a:cubicBezTo>
                  <a:pt x="36224" y="809093"/>
                  <a:pt x="0" y="772869"/>
                  <a:pt x="0" y="728184"/>
                </a:cubicBezTo>
                <a:lnTo>
                  <a:pt x="0" y="80909"/>
                </a:lnTo>
                <a:close/>
              </a:path>
            </a:pathLst>
          </a:cu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323" tIns="55448" rIns="71323" bIns="55448" numCol="1" spcCol="1270" anchor="ctr" anchorCtr="0">
            <a:noAutofit/>
          </a:bodyPr>
          <a:lstStyle/>
          <a:p>
            <a:pPr lvl="0" defTabSz="1111250">
              <a:lnSpc>
                <a:spcPct val="90000"/>
              </a:lnSpc>
              <a:spcBef>
                <a:spcPct val="0"/>
              </a:spcBef>
              <a:spcAft>
                <a:spcPct val="35000"/>
              </a:spcAft>
            </a:pPr>
            <a:r>
              <a:rPr lang="en-US" sz="2000">
                <a:latin typeface="Times New Roman" panose="02020603050405020304" pitchFamily="18" charset="0"/>
                <a:cs typeface="Times New Roman" panose="02020603050405020304" pitchFamily="18" charset="0"/>
              </a:rPr>
              <a:t>Minh và Khôi có 25 quyển vở. Số vở của Minh bằng 2/3 số vở của Khôi. Hỏi mỗi bạn có bao nhiêu quyển vở?</a:t>
            </a:r>
            <a:endParaRPr lang="en-US" sz="2000" kern="120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7E900820-8EDF-4422-967C-FA3EA875C9CB}"/>
              </a:ext>
            </a:extLst>
          </p:cNvPr>
          <p:cNvSpPr/>
          <p:nvPr/>
        </p:nvSpPr>
        <p:spPr>
          <a:xfrm>
            <a:off x="6645054" y="1619663"/>
            <a:ext cx="591443" cy="606820"/>
          </a:xfrm>
          <a:custGeom>
            <a:avLst/>
            <a:gdLst/>
            <a:ahLst/>
            <a:cxnLst/>
            <a:rect l="0" t="0" r="0" b="0"/>
            <a:pathLst>
              <a:path>
                <a:moveTo>
                  <a:pt x="0" y="0"/>
                </a:moveTo>
                <a:lnTo>
                  <a:pt x="0" y="606820"/>
                </a:lnTo>
                <a:lnTo>
                  <a:pt x="161818" y="6068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6850E5AC-725F-4B24-9DA7-70AEC2E5F2E2}"/>
              </a:ext>
            </a:extLst>
          </p:cNvPr>
          <p:cNvSpPr/>
          <p:nvPr/>
        </p:nvSpPr>
        <p:spPr>
          <a:xfrm>
            <a:off x="7125143" y="1821936"/>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pPr marL="0" lvl="0" indent="0" defTabSz="4445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5" name="Freeform: Shape 24">
            <a:extLst>
              <a:ext uri="{FF2B5EF4-FFF2-40B4-BE49-F238E27FC236}">
                <a16:creationId xmlns:a16="http://schemas.microsoft.com/office/drawing/2014/main" id="{9D15EAF6-E2E3-4AFB-8D6B-0065F288A0B3}"/>
              </a:ext>
            </a:extLst>
          </p:cNvPr>
          <p:cNvSpPr/>
          <p:nvPr/>
        </p:nvSpPr>
        <p:spPr>
          <a:xfrm>
            <a:off x="6645054" y="1619663"/>
            <a:ext cx="591443" cy="1618186"/>
          </a:xfrm>
          <a:custGeom>
            <a:avLst/>
            <a:gdLst/>
            <a:ahLst/>
            <a:cxnLst/>
            <a:rect l="0" t="0" r="0" b="0"/>
            <a:pathLst>
              <a:path>
                <a:moveTo>
                  <a:pt x="0" y="0"/>
                </a:moveTo>
                <a:lnTo>
                  <a:pt x="0" y="1618186"/>
                </a:lnTo>
                <a:lnTo>
                  <a:pt x="161818" y="161818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CC60F9F2-42B8-44AA-AAFE-9114F84CDC88}"/>
              </a:ext>
            </a:extLst>
          </p:cNvPr>
          <p:cNvSpPr/>
          <p:nvPr/>
        </p:nvSpPr>
        <p:spPr>
          <a:xfrm>
            <a:off x="7125143" y="2833303"/>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235339"/>
              <a:satOff val="-3126"/>
              <a:lumOff val="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r>
              <a:rPr lang="en-US" sz="2000">
                <a:latin typeface="Times New Roman" panose="02020603050405020304" pitchFamily="18" charset="0"/>
                <a:cs typeface="Times New Roman" panose="02020603050405020304" pitchFamily="18" charset="0"/>
              </a:rPr>
              <a:t>Tổng số phần bằng nhau:</a:t>
            </a:r>
          </a:p>
          <a:p>
            <a:r>
              <a:rPr lang="en-US" sz="2000">
                <a:latin typeface="Times New Roman" panose="02020603050405020304" pitchFamily="18" charset="0"/>
                <a:cs typeface="Times New Roman" panose="02020603050405020304" pitchFamily="18" charset="0"/>
              </a:rPr>
              <a:t>2 + 3 = 5 (phần)</a:t>
            </a:r>
          </a:p>
        </p:txBody>
      </p:sp>
      <p:sp>
        <p:nvSpPr>
          <p:cNvPr id="27" name="Freeform: Shape 26">
            <a:extLst>
              <a:ext uri="{FF2B5EF4-FFF2-40B4-BE49-F238E27FC236}">
                <a16:creationId xmlns:a16="http://schemas.microsoft.com/office/drawing/2014/main" id="{559DAE13-C0DC-47AD-B6D2-C30A093905B6}"/>
              </a:ext>
            </a:extLst>
          </p:cNvPr>
          <p:cNvSpPr/>
          <p:nvPr/>
        </p:nvSpPr>
        <p:spPr>
          <a:xfrm>
            <a:off x="6645054" y="1619663"/>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5098E549-D417-4311-AE90-0EB0439C0A8E}"/>
              </a:ext>
            </a:extLst>
          </p:cNvPr>
          <p:cNvSpPr/>
          <p:nvPr/>
        </p:nvSpPr>
        <p:spPr>
          <a:xfrm>
            <a:off x="7125143" y="3844670"/>
            <a:ext cx="4731566" cy="809093"/>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r>
              <a:rPr lang="en-US" sz="2000">
                <a:latin typeface="Times New Roman" panose="02020603050405020304" pitchFamily="18" charset="0"/>
                <a:cs typeface="Times New Roman" panose="02020603050405020304" pitchFamily="18" charset="0"/>
              </a:rPr>
              <a:t>Giá trị một phần:</a:t>
            </a:r>
          </a:p>
          <a:p>
            <a:r>
              <a:rPr lang="en-US" sz="2000">
                <a:latin typeface="Times New Roman" panose="02020603050405020304" pitchFamily="18" charset="0"/>
                <a:cs typeface="Times New Roman" panose="02020603050405020304" pitchFamily="18" charset="0"/>
              </a:rPr>
              <a:t>25 : 5 = 5 (quyển)</a:t>
            </a:r>
          </a:p>
        </p:txBody>
      </p:sp>
      <p:sp>
        <p:nvSpPr>
          <p:cNvPr id="29" name="Freeform: Shape 28">
            <a:extLst>
              <a:ext uri="{FF2B5EF4-FFF2-40B4-BE49-F238E27FC236}">
                <a16:creationId xmlns:a16="http://schemas.microsoft.com/office/drawing/2014/main" id="{1EBEA07C-6241-4A71-B16F-79A9ED673F14}"/>
              </a:ext>
            </a:extLst>
          </p:cNvPr>
          <p:cNvSpPr/>
          <p:nvPr/>
        </p:nvSpPr>
        <p:spPr>
          <a:xfrm>
            <a:off x="7125143" y="4856037"/>
            <a:ext cx="4731566" cy="1194978"/>
          </a:xfrm>
          <a:custGeom>
            <a:avLst/>
            <a:gdLst>
              <a:gd name="connsiteX0" fmla="*/ 0 w 1294549"/>
              <a:gd name="connsiteY0" fmla="*/ 80909 h 809093"/>
              <a:gd name="connsiteX1" fmla="*/ 80909 w 1294549"/>
              <a:gd name="connsiteY1" fmla="*/ 0 h 809093"/>
              <a:gd name="connsiteX2" fmla="*/ 1213640 w 1294549"/>
              <a:gd name="connsiteY2" fmla="*/ 0 h 809093"/>
              <a:gd name="connsiteX3" fmla="*/ 1294549 w 1294549"/>
              <a:gd name="connsiteY3" fmla="*/ 80909 h 809093"/>
              <a:gd name="connsiteX4" fmla="*/ 1294549 w 1294549"/>
              <a:gd name="connsiteY4" fmla="*/ 728184 h 809093"/>
              <a:gd name="connsiteX5" fmla="*/ 1213640 w 1294549"/>
              <a:gd name="connsiteY5" fmla="*/ 809093 h 809093"/>
              <a:gd name="connsiteX6" fmla="*/ 80909 w 1294549"/>
              <a:gd name="connsiteY6" fmla="*/ 809093 h 809093"/>
              <a:gd name="connsiteX7" fmla="*/ 0 w 1294549"/>
              <a:gd name="connsiteY7" fmla="*/ 728184 h 809093"/>
              <a:gd name="connsiteX8" fmla="*/ 0 w 1294549"/>
              <a:gd name="connsiteY8" fmla="*/ 80909 h 8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549" h="809093">
                <a:moveTo>
                  <a:pt x="0" y="80909"/>
                </a:moveTo>
                <a:cubicBezTo>
                  <a:pt x="0" y="36224"/>
                  <a:pt x="36224" y="0"/>
                  <a:pt x="80909" y="0"/>
                </a:cubicBezTo>
                <a:lnTo>
                  <a:pt x="1213640" y="0"/>
                </a:lnTo>
                <a:cubicBezTo>
                  <a:pt x="1258325" y="0"/>
                  <a:pt x="1294549" y="36224"/>
                  <a:pt x="1294549" y="80909"/>
                </a:cubicBezTo>
                <a:lnTo>
                  <a:pt x="1294549" y="728184"/>
                </a:lnTo>
                <a:cubicBezTo>
                  <a:pt x="1294549" y="772869"/>
                  <a:pt x="1258325" y="809093"/>
                  <a:pt x="1213640" y="809093"/>
                </a:cubicBezTo>
                <a:lnTo>
                  <a:pt x="80909" y="809093"/>
                </a:lnTo>
                <a:cubicBezTo>
                  <a:pt x="36224" y="809093"/>
                  <a:pt x="0" y="772869"/>
                  <a:pt x="0" y="728184"/>
                </a:cubicBezTo>
                <a:lnTo>
                  <a:pt x="0" y="80909"/>
                </a:lnTo>
                <a:close/>
              </a:path>
            </a:pathLst>
          </a:custGeom>
        </p:spPr>
        <p:style>
          <a:lnRef idx="2">
            <a:schemeClr val="accent5">
              <a:hueOff val="-470678"/>
              <a:satOff val="-6252"/>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748" tIns="36398" rIns="42748" bIns="36398" numCol="1" spcCol="1270" anchor="ctr" anchorCtr="0">
            <a:noAutofit/>
          </a:bodyPr>
          <a:lstStyle/>
          <a:p>
            <a:r>
              <a:rPr lang="en-US" sz="2000">
                <a:latin typeface="Times New Roman" panose="02020603050405020304" pitchFamily="18" charset="0"/>
                <a:cs typeface="Times New Roman" panose="02020603050405020304" pitchFamily="18" charset="0"/>
              </a:rPr>
              <a:t>Số vở của Minh : 5 x 2 = 10 (quyển)</a:t>
            </a:r>
          </a:p>
          <a:p>
            <a:r>
              <a:rPr lang="en-US" sz="2000">
                <a:latin typeface="Times New Roman" panose="02020603050405020304" pitchFamily="18" charset="0"/>
                <a:cs typeface="Times New Roman" panose="02020603050405020304" pitchFamily="18" charset="0"/>
              </a:rPr>
              <a:t>Số vở của Khôi : 5 x 3 = 15 (quyển)</a:t>
            </a:r>
          </a:p>
        </p:txBody>
      </p:sp>
      <p:sp>
        <p:nvSpPr>
          <p:cNvPr id="30" name="Freeform: Shape 29">
            <a:extLst>
              <a:ext uri="{FF2B5EF4-FFF2-40B4-BE49-F238E27FC236}">
                <a16:creationId xmlns:a16="http://schemas.microsoft.com/office/drawing/2014/main" id="{AD7451EC-E7D3-47D5-9EA8-FD7E3FAC4E25}"/>
              </a:ext>
            </a:extLst>
          </p:cNvPr>
          <p:cNvSpPr/>
          <p:nvPr/>
        </p:nvSpPr>
        <p:spPr>
          <a:xfrm>
            <a:off x="6645053" y="2729493"/>
            <a:ext cx="591443" cy="2629553"/>
          </a:xfrm>
          <a:custGeom>
            <a:avLst/>
            <a:gdLst/>
            <a:ahLst/>
            <a:cxnLst/>
            <a:rect l="0" t="0" r="0" b="0"/>
            <a:pathLst>
              <a:path>
                <a:moveTo>
                  <a:pt x="0" y="0"/>
                </a:moveTo>
                <a:lnTo>
                  <a:pt x="0" y="2629553"/>
                </a:lnTo>
                <a:lnTo>
                  <a:pt x="161818" y="26295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31" name="Group 30">
            <a:extLst>
              <a:ext uri="{FF2B5EF4-FFF2-40B4-BE49-F238E27FC236}">
                <a16:creationId xmlns:a16="http://schemas.microsoft.com/office/drawing/2014/main" id="{7DDAA606-C33C-497C-92E0-B2C7FB0E78C7}"/>
              </a:ext>
            </a:extLst>
          </p:cNvPr>
          <p:cNvGrpSpPr/>
          <p:nvPr/>
        </p:nvGrpSpPr>
        <p:grpSpPr>
          <a:xfrm>
            <a:off x="7560662" y="1830062"/>
            <a:ext cx="3477593" cy="819150"/>
            <a:chOff x="4614753" y="2172312"/>
            <a:chExt cx="3477593" cy="819150"/>
          </a:xfrm>
        </p:grpSpPr>
        <p:pic>
          <p:nvPicPr>
            <p:cNvPr id="32" name="Picture 31" descr="A picture containing text, antenna&#10;&#10;Description automatically generated">
              <a:extLst>
                <a:ext uri="{FF2B5EF4-FFF2-40B4-BE49-F238E27FC236}">
                  <a16:creationId xmlns:a16="http://schemas.microsoft.com/office/drawing/2014/main" id="{860AAA26-E393-43F9-B35F-DCC5E3CC52F9}"/>
                </a:ext>
              </a:extLst>
            </p:cNvPr>
            <p:cNvPicPr>
              <a:picLocks noChangeAspect="1"/>
            </p:cNvPicPr>
            <p:nvPr/>
          </p:nvPicPr>
          <p:blipFill>
            <a:blip r:embed="rId2"/>
            <a:stretch>
              <a:fillRect/>
            </a:stretch>
          </p:blipFill>
          <p:spPr>
            <a:xfrm>
              <a:off x="4614753" y="2172312"/>
              <a:ext cx="2790825" cy="819150"/>
            </a:xfrm>
            <a:prstGeom prst="rect">
              <a:avLst/>
            </a:prstGeom>
          </p:spPr>
        </p:pic>
        <p:sp>
          <p:nvSpPr>
            <p:cNvPr id="33" name="Right Brace 32">
              <a:extLst>
                <a:ext uri="{FF2B5EF4-FFF2-40B4-BE49-F238E27FC236}">
                  <a16:creationId xmlns:a16="http://schemas.microsoft.com/office/drawing/2014/main" id="{795F7737-0356-45B5-BC26-9FBE11F159BD}"/>
                </a:ext>
              </a:extLst>
            </p:cNvPr>
            <p:cNvSpPr/>
            <p:nvPr/>
          </p:nvSpPr>
          <p:spPr>
            <a:xfrm>
              <a:off x="7556938" y="2175641"/>
              <a:ext cx="105103" cy="809297"/>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C6EA5335-EEDE-42EF-A186-FC5E28143768}"/>
                </a:ext>
              </a:extLst>
            </p:cNvPr>
            <p:cNvSpPr txBox="1"/>
            <p:nvPr/>
          </p:nvSpPr>
          <p:spPr>
            <a:xfrm>
              <a:off x="7662041" y="2395623"/>
              <a:ext cx="430305" cy="369332"/>
            </a:xfrm>
            <a:prstGeom prst="rect">
              <a:avLst/>
            </a:prstGeom>
            <a:noFill/>
          </p:spPr>
          <p:txBody>
            <a:bodyPr wrap="square" rtlCol="0">
              <a:spAutoFit/>
            </a:bodyPr>
            <a:lstStyle/>
            <a:p>
              <a:r>
                <a:rPr lang="en-US">
                  <a:solidFill>
                    <a:schemeClr val="bg1"/>
                  </a:solidFill>
                </a:rPr>
                <a:t>25</a:t>
              </a:r>
            </a:p>
          </p:txBody>
        </p:sp>
      </p:grpSp>
    </p:spTree>
    <p:extLst>
      <p:ext uri="{BB962C8B-B14F-4D97-AF65-F5344CB8AC3E}">
        <p14:creationId xmlns:p14="http://schemas.microsoft.com/office/powerpoint/2010/main" val="17270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2539"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Diagonal Corners Rounded 1">
            <a:extLst>
              <a:ext uri="{FF2B5EF4-FFF2-40B4-BE49-F238E27FC236}">
                <a16:creationId xmlns:a16="http://schemas.microsoft.com/office/drawing/2014/main" id="{3D35B9C4-149D-4DB0-8ED6-4E55B134C6A2}"/>
              </a:ext>
            </a:extLst>
          </p:cNvPr>
          <p:cNvSpPr/>
          <p:nvPr/>
        </p:nvSpPr>
        <p:spPr>
          <a:xfrm>
            <a:off x="3410178" y="817580"/>
            <a:ext cx="4894729" cy="544068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66"/>
                </a:solidFill>
                <a:latin typeface="Times New Roman" panose="02020603050405020304" pitchFamily="18" charset="0"/>
                <a:cs typeface="Times New Roman" panose="02020603050405020304" pitchFamily="18" charset="0"/>
              </a:rPr>
              <a:t>Kem sữa chua </a:t>
            </a:r>
            <a:r>
              <a:rPr lang="en-US" sz="2400" b="1">
                <a:solidFill>
                  <a:srgbClr val="FF0066"/>
                </a:solidFill>
                <a:highlight>
                  <a:srgbClr val="FF00FF"/>
                </a:highlight>
                <a:latin typeface="Times New Roman" panose="02020603050405020304" pitchFamily="18" charset="0"/>
                <a:cs typeface="Times New Roman" panose="02020603050405020304" pitchFamily="18" charset="0"/>
              </a:rPr>
              <a:t>dưa hấu</a:t>
            </a:r>
          </a:p>
          <a:p>
            <a:pPr algn="ctr"/>
            <a:r>
              <a:rPr lang="en-US" sz="2000" b="1">
                <a:solidFill>
                  <a:srgbClr val="00CC66"/>
                </a:solidFill>
                <a:latin typeface="Times New Roman" panose="02020603050405020304" pitchFamily="18" charset="0"/>
                <a:cs typeface="Times New Roman" panose="02020603050405020304" pitchFamily="18" charset="0"/>
              </a:rPr>
              <a:t>Nguyên liệu</a:t>
            </a:r>
          </a:p>
          <a:p>
            <a:r>
              <a:rPr lang="en-US">
                <a:solidFill>
                  <a:schemeClr val="bg1"/>
                </a:solidFill>
                <a:latin typeface="Times New Roman" panose="02020603050405020304" pitchFamily="18" charset="0"/>
                <a:cs typeface="Times New Roman" panose="02020603050405020304" pitchFamily="18" charset="0"/>
              </a:rPr>
              <a:t>250g </a:t>
            </a:r>
            <a:r>
              <a:rPr lang="en-US">
                <a:solidFill>
                  <a:schemeClr val="bg1"/>
                </a:solidFill>
                <a:highlight>
                  <a:srgbClr val="FF00FF"/>
                </a:highlight>
                <a:latin typeface="Times New Roman" panose="02020603050405020304" pitchFamily="18" charset="0"/>
                <a:cs typeface="Times New Roman" panose="02020603050405020304" pitchFamily="18" charset="0"/>
              </a:rPr>
              <a:t>dưa hấu</a:t>
            </a:r>
            <a:endParaRPr lang="en-US">
              <a:solidFill>
                <a:schemeClr val="bg1"/>
              </a:solidFill>
              <a:latin typeface="Times New Roman" panose="02020603050405020304" pitchFamily="18" charset="0"/>
              <a:cs typeface="Times New Roman" panose="02020603050405020304" pitchFamily="18" charset="0"/>
            </a:endParaRPr>
          </a:p>
          <a:p>
            <a:r>
              <a:rPr lang="en-US">
                <a:solidFill>
                  <a:schemeClr val="bg1"/>
                </a:solidFill>
                <a:latin typeface="Times New Roman" panose="02020603050405020304" pitchFamily="18" charset="0"/>
                <a:cs typeface="Times New Roman" panose="02020603050405020304" pitchFamily="18" charset="0"/>
              </a:rPr>
              <a:t>100g sữa chua</a:t>
            </a:r>
          </a:p>
          <a:p>
            <a:r>
              <a:rPr lang="en-US">
                <a:solidFill>
                  <a:schemeClr val="bg1"/>
                </a:solidFill>
                <a:latin typeface="Times New Roman" panose="02020603050405020304" pitchFamily="18" charset="0"/>
                <a:cs typeface="Times New Roman" panose="02020603050405020304" pitchFamily="18" charset="0"/>
              </a:rPr>
              <a:t>1 thìa cà phê mật ong</a:t>
            </a:r>
          </a:p>
          <a:p>
            <a:pPr algn="ctr"/>
            <a:r>
              <a:rPr lang="en-US" sz="2000" b="1">
                <a:solidFill>
                  <a:srgbClr val="00CC66"/>
                </a:solidFill>
                <a:latin typeface="Times New Roman" panose="02020603050405020304" pitchFamily="18" charset="0"/>
                <a:cs typeface="Times New Roman" panose="02020603050405020304" pitchFamily="18" charset="0"/>
              </a:rPr>
              <a:t>Dụng cụ</a:t>
            </a:r>
          </a:p>
          <a:p>
            <a:r>
              <a:rPr lang="en-US">
                <a:solidFill>
                  <a:schemeClr val="bg1"/>
                </a:solidFill>
                <a:latin typeface="Times New Roman" panose="02020603050405020304" pitchFamily="18" charset="0"/>
                <a:cs typeface="Times New Roman" panose="02020603050405020304" pitchFamily="18" charset="0"/>
              </a:rPr>
              <a:t>1 tô to</a:t>
            </a:r>
          </a:p>
          <a:p>
            <a:r>
              <a:rPr lang="en-US">
                <a:solidFill>
                  <a:schemeClr val="bg1"/>
                </a:solidFill>
                <a:latin typeface="Times New Roman" panose="02020603050405020304" pitchFamily="18" charset="0"/>
                <a:cs typeface="Times New Roman" panose="02020603050405020304" pitchFamily="18" charset="0"/>
              </a:rPr>
              <a:t>4 khuôn làm kem</a:t>
            </a:r>
          </a:p>
          <a:p>
            <a:pPr algn="ctr"/>
            <a:r>
              <a:rPr lang="en-US" sz="2000" b="1">
                <a:solidFill>
                  <a:srgbClr val="00CC66"/>
                </a:solidFill>
                <a:latin typeface="Times New Roman" panose="02020603050405020304" pitchFamily="18" charset="0"/>
                <a:cs typeface="Times New Roman" panose="02020603050405020304" pitchFamily="18" charset="0"/>
              </a:rPr>
              <a:t>Hướng dẫn</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a:t>
            </a:r>
            <a:r>
              <a:rPr lang="en-US">
                <a:solidFill>
                  <a:schemeClr val="bg1"/>
                </a:solidFill>
                <a:highlight>
                  <a:srgbClr val="FF00FF"/>
                </a:highlight>
                <a:latin typeface="Times New Roman" panose="02020603050405020304" pitchFamily="18" charset="0"/>
                <a:cs typeface="Times New Roman" panose="02020603050405020304" pitchFamily="18" charset="0"/>
              </a:rPr>
              <a:t>dưa hấu</a:t>
            </a:r>
            <a:r>
              <a:rPr lang="en-US">
                <a:solidFill>
                  <a:schemeClr val="bg1"/>
                </a:solidFill>
                <a:latin typeface="Times New Roman" panose="02020603050405020304" pitchFamily="18" charset="0"/>
                <a:cs typeface="Times New Roman" panose="02020603050405020304" pitchFamily="18" charset="0"/>
              </a:rPr>
              <a:t>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Nghiền nát </a:t>
            </a:r>
            <a:r>
              <a:rPr lang="en-US">
                <a:solidFill>
                  <a:schemeClr val="bg1"/>
                </a:solidFill>
                <a:highlight>
                  <a:srgbClr val="FF00FF"/>
                </a:highlight>
                <a:latin typeface="Times New Roman" panose="02020603050405020304" pitchFamily="18" charset="0"/>
                <a:cs typeface="Times New Roman" panose="02020603050405020304" pitchFamily="18" charset="0"/>
              </a:rPr>
              <a:t>dưa hấu</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Lấy kem ra thưởng thức</a:t>
            </a:r>
          </a:p>
          <a:p>
            <a:pPr algn="ct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930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2539"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Diagonal Corners Rounded 1">
            <a:extLst>
              <a:ext uri="{FF2B5EF4-FFF2-40B4-BE49-F238E27FC236}">
                <a16:creationId xmlns:a16="http://schemas.microsoft.com/office/drawing/2014/main" id="{3D35B9C4-149D-4DB0-8ED6-4E55B134C6A2}"/>
              </a:ext>
            </a:extLst>
          </p:cNvPr>
          <p:cNvSpPr/>
          <p:nvPr/>
        </p:nvSpPr>
        <p:spPr>
          <a:xfrm>
            <a:off x="3410178" y="817580"/>
            <a:ext cx="4894729" cy="544068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66"/>
                </a:solidFill>
                <a:latin typeface="Times New Roman" panose="02020603050405020304" pitchFamily="18" charset="0"/>
                <a:cs typeface="Times New Roman" panose="02020603050405020304" pitchFamily="18" charset="0"/>
              </a:rPr>
              <a:t>Kem sữa chua </a:t>
            </a:r>
            <a:r>
              <a:rPr lang="en-US" sz="2400" b="1">
                <a:solidFill>
                  <a:srgbClr val="FF0066"/>
                </a:solidFill>
                <a:highlight>
                  <a:srgbClr val="FF00FF"/>
                </a:highlight>
                <a:latin typeface="Times New Roman" panose="02020603050405020304" pitchFamily="18" charset="0"/>
                <a:cs typeface="Times New Roman" panose="02020603050405020304" pitchFamily="18" charset="0"/>
              </a:rPr>
              <a:t>xoài</a:t>
            </a:r>
          </a:p>
          <a:p>
            <a:pPr algn="ctr"/>
            <a:r>
              <a:rPr lang="en-US" sz="2000" b="1">
                <a:solidFill>
                  <a:srgbClr val="00CC66"/>
                </a:solidFill>
                <a:latin typeface="Times New Roman" panose="02020603050405020304" pitchFamily="18" charset="0"/>
                <a:cs typeface="Times New Roman" panose="02020603050405020304" pitchFamily="18" charset="0"/>
              </a:rPr>
              <a:t>Nguyên liệu</a:t>
            </a:r>
          </a:p>
          <a:p>
            <a:r>
              <a:rPr lang="en-US">
                <a:solidFill>
                  <a:schemeClr val="bg1"/>
                </a:solidFill>
                <a:latin typeface="Times New Roman" panose="02020603050405020304" pitchFamily="18" charset="0"/>
                <a:cs typeface="Times New Roman" panose="02020603050405020304" pitchFamily="18" charset="0"/>
              </a:rPr>
              <a:t>250g </a:t>
            </a:r>
            <a:r>
              <a:rPr lang="en-US">
                <a:solidFill>
                  <a:schemeClr val="bg1"/>
                </a:solidFill>
                <a:highlight>
                  <a:srgbClr val="FF00FF"/>
                </a:highlight>
                <a:latin typeface="Times New Roman" panose="02020603050405020304" pitchFamily="18" charset="0"/>
                <a:cs typeface="Times New Roman" panose="02020603050405020304" pitchFamily="18" charset="0"/>
              </a:rPr>
              <a:t>xoài</a:t>
            </a:r>
            <a:endParaRPr lang="en-US">
              <a:solidFill>
                <a:schemeClr val="bg1"/>
              </a:solidFill>
              <a:latin typeface="Times New Roman" panose="02020603050405020304" pitchFamily="18" charset="0"/>
              <a:cs typeface="Times New Roman" panose="02020603050405020304" pitchFamily="18" charset="0"/>
            </a:endParaRPr>
          </a:p>
          <a:p>
            <a:r>
              <a:rPr lang="en-US">
                <a:solidFill>
                  <a:schemeClr val="bg1"/>
                </a:solidFill>
                <a:latin typeface="Times New Roman" panose="02020603050405020304" pitchFamily="18" charset="0"/>
                <a:cs typeface="Times New Roman" panose="02020603050405020304" pitchFamily="18" charset="0"/>
              </a:rPr>
              <a:t>100g sữa chua</a:t>
            </a:r>
          </a:p>
          <a:p>
            <a:r>
              <a:rPr lang="en-US">
                <a:solidFill>
                  <a:schemeClr val="bg1"/>
                </a:solidFill>
                <a:latin typeface="Times New Roman" panose="02020603050405020304" pitchFamily="18" charset="0"/>
                <a:cs typeface="Times New Roman" panose="02020603050405020304" pitchFamily="18" charset="0"/>
              </a:rPr>
              <a:t>1 thìa cà phê mật ong</a:t>
            </a:r>
          </a:p>
          <a:p>
            <a:pPr algn="ctr"/>
            <a:r>
              <a:rPr lang="en-US" sz="2000" b="1">
                <a:solidFill>
                  <a:srgbClr val="00CC66"/>
                </a:solidFill>
                <a:latin typeface="Times New Roman" panose="02020603050405020304" pitchFamily="18" charset="0"/>
                <a:cs typeface="Times New Roman" panose="02020603050405020304" pitchFamily="18" charset="0"/>
              </a:rPr>
              <a:t>Dụng cụ</a:t>
            </a:r>
          </a:p>
          <a:p>
            <a:r>
              <a:rPr lang="en-US">
                <a:solidFill>
                  <a:schemeClr val="bg1"/>
                </a:solidFill>
                <a:latin typeface="Times New Roman" panose="02020603050405020304" pitchFamily="18" charset="0"/>
                <a:cs typeface="Times New Roman" panose="02020603050405020304" pitchFamily="18" charset="0"/>
              </a:rPr>
              <a:t>1 tô to</a:t>
            </a:r>
          </a:p>
          <a:p>
            <a:r>
              <a:rPr lang="en-US">
                <a:solidFill>
                  <a:schemeClr val="bg1"/>
                </a:solidFill>
                <a:latin typeface="Times New Roman" panose="02020603050405020304" pitchFamily="18" charset="0"/>
                <a:cs typeface="Times New Roman" panose="02020603050405020304" pitchFamily="18" charset="0"/>
              </a:rPr>
              <a:t>4 khuôn làm kem</a:t>
            </a:r>
          </a:p>
          <a:p>
            <a:pPr algn="ctr"/>
            <a:r>
              <a:rPr lang="en-US" sz="2000" b="1">
                <a:solidFill>
                  <a:srgbClr val="00CC66"/>
                </a:solidFill>
                <a:latin typeface="Times New Roman" panose="02020603050405020304" pitchFamily="18" charset="0"/>
                <a:cs typeface="Times New Roman" panose="02020603050405020304" pitchFamily="18" charset="0"/>
              </a:rPr>
              <a:t>Hướng dẫn</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a:t>
            </a:r>
            <a:r>
              <a:rPr lang="en-US">
                <a:solidFill>
                  <a:schemeClr val="bg1"/>
                </a:solidFill>
                <a:highlight>
                  <a:srgbClr val="FF00FF"/>
                </a:highlight>
                <a:latin typeface="Times New Roman" panose="02020603050405020304" pitchFamily="18" charset="0"/>
                <a:cs typeface="Times New Roman" panose="02020603050405020304" pitchFamily="18" charset="0"/>
              </a:rPr>
              <a:t>xoài</a:t>
            </a:r>
            <a:r>
              <a:rPr lang="en-US">
                <a:solidFill>
                  <a:schemeClr val="bg1"/>
                </a:solidFill>
                <a:latin typeface="Times New Roman" panose="02020603050405020304" pitchFamily="18" charset="0"/>
                <a:cs typeface="Times New Roman" panose="02020603050405020304" pitchFamily="18" charset="0"/>
              </a:rPr>
              <a:t>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Nghiền nát </a:t>
            </a:r>
            <a:r>
              <a:rPr lang="en-US">
                <a:solidFill>
                  <a:schemeClr val="bg1"/>
                </a:solidFill>
                <a:highlight>
                  <a:srgbClr val="FF00FF"/>
                </a:highlight>
                <a:latin typeface="Times New Roman" panose="02020603050405020304" pitchFamily="18" charset="0"/>
                <a:cs typeface="Times New Roman" panose="02020603050405020304" pitchFamily="18" charset="0"/>
              </a:rPr>
              <a:t>xoài</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Lấy kem ra thưởng thức</a:t>
            </a:r>
          </a:p>
          <a:p>
            <a:pPr algn="ct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854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2539"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Diagonal Corners Rounded 1">
            <a:extLst>
              <a:ext uri="{FF2B5EF4-FFF2-40B4-BE49-F238E27FC236}">
                <a16:creationId xmlns:a16="http://schemas.microsoft.com/office/drawing/2014/main" id="{3D35B9C4-149D-4DB0-8ED6-4E55B134C6A2}"/>
              </a:ext>
            </a:extLst>
          </p:cNvPr>
          <p:cNvSpPr/>
          <p:nvPr/>
        </p:nvSpPr>
        <p:spPr>
          <a:xfrm>
            <a:off x="3410178" y="817580"/>
            <a:ext cx="4894729" cy="544068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66"/>
                </a:solidFill>
                <a:latin typeface="Times New Roman" panose="02020603050405020304" pitchFamily="18" charset="0"/>
                <a:cs typeface="Times New Roman" panose="02020603050405020304" pitchFamily="18" charset="0"/>
              </a:rPr>
              <a:t>Kem sữa chua </a:t>
            </a:r>
            <a:r>
              <a:rPr lang="en-US" sz="2400" b="1">
                <a:solidFill>
                  <a:srgbClr val="FF0066"/>
                </a:solidFill>
                <a:highlight>
                  <a:srgbClr val="FF00FF"/>
                </a:highlight>
                <a:latin typeface="Times New Roman" panose="02020603050405020304" pitchFamily="18" charset="0"/>
                <a:cs typeface="Times New Roman" panose="02020603050405020304" pitchFamily="18" charset="0"/>
              </a:rPr>
              <a:t>sầu riêng</a:t>
            </a:r>
          </a:p>
          <a:p>
            <a:pPr algn="ctr"/>
            <a:r>
              <a:rPr lang="en-US" sz="2000" b="1">
                <a:solidFill>
                  <a:srgbClr val="00CC66"/>
                </a:solidFill>
                <a:latin typeface="Times New Roman" panose="02020603050405020304" pitchFamily="18" charset="0"/>
                <a:cs typeface="Times New Roman" panose="02020603050405020304" pitchFamily="18" charset="0"/>
              </a:rPr>
              <a:t>Nguyên liệu</a:t>
            </a:r>
          </a:p>
          <a:p>
            <a:r>
              <a:rPr lang="en-US">
                <a:solidFill>
                  <a:schemeClr val="bg1"/>
                </a:solidFill>
                <a:latin typeface="Times New Roman" panose="02020603050405020304" pitchFamily="18" charset="0"/>
                <a:cs typeface="Times New Roman" panose="02020603050405020304" pitchFamily="18" charset="0"/>
              </a:rPr>
              <a:t>250g </a:t>
            </a:r>
            <a:r>
              <a:rPr lang="en-US">
                <a:solidFill>
                  <a:schemeClr val="bg1"/>
                </a:solidFill>
                <a:highlight>
                  <a:srgbClr val="FF00FF"/>
                </a:highlight>
                <a:latin typeface="Times New Roman" panose="02020603050405020304" pitchFamily="18" charset="0"/>
                <a:cs typeface="Times New Roman" panose="02020603050405020304" pitchFamily="18" charset="0"/>
              </a:rPr>
              <a:t>sầu riêng</a:t>
            </a:r>
            <a:endParaRPr lang="en-US">
              <a:solidFill>
                <a:schemeClr val="bg1"/>
              </a:solidFill>
              <a:latin typeface="Times New Roman" panose="02020603050405020304" pitchFamily="18" charset="0"/>
              <a:cs typeface="Times New Roman" panose="02020603050405020304" pitchFamily="18" charset="0"/>
            </a:endParaRPr>
          </a:p>
          <a:p>
            <a:r>
              <a:rPr lang="en-US">
                <a:solidFill>
                  <a:schemeClr val="bg1"/>
                </a:solidFill>
                <a:latin typeface="Times New Roman" panose="02020603050405020304" pitchFamily="18" charset="0"/>
                <a:cs typeface="Times New Roman" panose="02020603050405020304" pitchFamily="18" charset="0"/>
              </a:rPr>
              <a:t>100g sữa chua</a:t>
            </a:r>
          </a:p>
          <a:p>
            <a:r>
              <a:rPr lang="en-US">
                <a:solidFill>
                  <a:schemeClr val="bg1"/>
                </a:solidFill>
                <a:latin typeface="Times New Roman" panose="02020603050405020304" pitchFamily="18" charset="0"/>
                <a:cs typeface="Times New Roman" panose="02020603050405020304" pitchFamily="18" charset="0"/>
              </a:rPr>
              <a:t>1 thìa cà phê mật ong</a:t>
            </a:r>
          </a:p>
          <a:p>
            <a:pPr algn="ctr"/>
            <a:r>
              <a:rPr lang="en-US" sz="2000" b="1">
                <a:solidFill>
                  <a:srgbClr val="00CC66"/>
                </a:solidFill>
                <a:latin typeface="Times New Roman" panose="02020603050405020304" pitchFamily="18" charset="0"/>
                <a:cs typeface="Times New Roman" panose="02020603050405020304" pitchFamily="18" charset="0"/>
              </a:rPr>
              <a:t>Dụng cụ</a:t>
            </a:r>
          </a:p>
          <a:p>
            <a:r>
              <a:rPr lang="en-US">
                <a:solidFill>
                  <a:schemeClr val="bg1"/>
                </a:solidFill>
                <a:latin typeface="Times New Roman" panose="02020603050405020304" pitchFamily="18" charset="0"/>
                <a:cs typeface="Times New Roman" panose="02020603050405020304" pitchFamily="18" charset="0"/>
              </a:rPr>
              <a:t>1 tô to</a:t>
            </a:r>
          </a:p>
          <a:p>
            <a:r>
              <a:rPr lang="en-US">
                <a:solidFill>
                  <a:schemeClr val="bg1"/>
                </a:solidFill>
                <a:latin typeface="Times New Roman" panose="02020603050405020304" pitchFamily="18" charset="0"/>
                <a:cs typeface="Times New Roman" panose="02020603050405020304" pitchFamily="18" charset="0"/>
              </a:rPr>
              <a:t>4 khuôn làm kem</a:t>
            </a:r>
          </a:p>
          <a:p>
            <a:pPr algn="ctr"/>
            <a:r>
              <a:rPr lang="en-US" sz="2000" b="1">
                <a:solidFill>
                  <a:srgbClr val="00CC66"/>
                </a:solidFill>
                <a:latin typeface="Times New Roman" panose="02020603050405020304" pitchFamily="18" charset="0"/>
                <a:cs typeface="Times New Roman" panose="02020603050405020304" pitchFamily="18" charset="0"/>
              </a:rPr>
              <a:t>Hướng dẫn</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a:t>
            </a:r>
            <a:r>
              <a:rPr lang="en-US">
                <a:solidFill>
                  <a:schemeClr val="bg1"/>
                </a:solidFill>
                <a:highlight>
                  <a:srgbClr val="FF00FF"/>
                </a:highlight>
                <a:latin typeface="Times New Roman" panose="02020603050405020304" pitchFamily="18" charset="0"/>
                <a:cs typeface="Times New Roman" panose="02020603050405020304" pitchFamily="18" charset="0"/>
              </a:rPr>
              <a:t>sầu riêng</a:t>
            </a:r>
            <a:r>
              <a:rPr lang="en-US">
                <a:solidFill>
                  <a:schemeClr val="bg1"/>
                </a:solidFill>
                <a:latin typeface="Times New Roman" panose="02020603050405020304" pitchFamily="18" charset="0"/>
                <a:cs typeface="Times New Roman" panose="02020603050405020304" pitchFamily="18" charset="0"/>
              </a:rPr>
              <a:t>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Nghiền nát </a:t>
            </a:r>
            <a:r>
              <a:rPr lang="en-US">
                <a:solidFill>
                  <a:schemeClr val="bg1"/>
                </a:solidFill>
                <a:highlight>
                  <a:srgbClr val="FF00FF"/>
                </a:highlight>
                <a:latin typeface="Times New Roman" panose="02020603050405020304" pitchFamily="18" charset="0"/>
                <a:cs typeface="Times New Roman" panose="02020603050405020304" pitchFamily="18" charset="0"/>
              </a:rPr>
              <a:t>sầu riêng</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Lấy kem ra thưởng thức</a:t>
            </a:r>
          </a:p>
          <a:p>
            <a:pPr algn="ct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91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47716855-FF7F-4222-9255-27A11CC3DE8C}"/>
              </a:ext>
            </a:extLst>
          </p:cNvPr>
          <p:cNvGrpSpPr/>
          <p:nvPr/>
        </p:nvGrpSpPr>
        <p:grpSpPr>
          <a:xfrm>
            <a:off x="0" y="639196"/>
            <a:ext cx="4873214" cy="727965"/>
            <a:chOff x="0" y="639196"/>
            <a:chExt cx="3388659" cy="727965"/>
          </a:xfrm>
        </p:grpSpPr>
        <p:sp>
          <p:nvSpPr>
            <p:cNvPr id="4" name="Rectangle 3">
              <a:extLst>
                <a:ext uri="{FF2B5EF4-FFF2-40B4-BE49-F238E27FC236}">
                  <a16:creationId xmlns:a16="http://schemas.microsoft.com/office/drawing/2014/main" id="{B67FD1B6-149C-4560-AC0D-1AAF1983619F}"/>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Tại sao cần phải có thuật toán?</a:t>
              </a:r>
            </a:p>
          </p:txBody>
        </p:sp>
        <p:cxnSp>
          <p:nvCxnSpPr>
            <p:cNvPr id="5" name="Straight Connector 4">
              <a:extLst>
                <a:ext uri="{FF2B5EF4-FFF2-40B4-BE49-F238E27FC236}">
                  <a16:creationId xmlns:a16="http://schemas.microsoft.com/office/drawing/2014/main" id="{4BAF883E-F602-493A-B277-CAAD358ACEBE}"/>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522A094-6E08-48F7-94EF-9621670C8A34}"/>
              </a:ext>
            </a:extLst>
          </p:cNvPr>
          <p:cNvSpPr txBox="1"/>
          <p:nvPr/>
        </p:nvSpPr>
        <p:spPr>
          <a:xfrm>
            <a:off x="2473533" y="2425086"/>
            <a:ext cx="9198513"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F59520C-B12B-4B71-9D17-7A45220F2490}"/>
              </a:ext>
            </a:extLst>
          </p:cNvPr>
          <p:cNvCxnSpPr>
            <a:cxnSpLocks/>
          </p:cNvCxnSpPr>
          <p:nvPr/>
        </p:nvCxnSpPr>
        <p:spPr>
          <a:xfrm>
            <a:off x="2315584" y="2366582"/>
            <a:ext cx="0" cy="216634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Graphic 8" descr="Right pointing backhand index">
            <a:extLst>
              <a:ext uri="{FF2B5EF4-FFF2-40B4-BE49-F238E27FC236}">
                <a16:creationId xmlns:a16="http://schemas.microsoft.com/office/drawing/2014/main" id="{A4EB0627-E0B7-419D-84BE-56D2A638E1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7930" y="2795865"/>
            <a:ext cx="914400" cy="914400"/>
          </a:xfrm>
          <a:prstGeom prst="rect">
            <a:avLst/>
          </a:prstGeom>
        </p:spPr>
      </p:pic>
    </p:spTree>
    <p:extLst>
      <p:ext uri="{BB962C8B-B14F-4D97-AF65-F5344CB8AC3E}">
        <p14:creationId xmlns:p14="http://schemas.microsoft.com/office/powerpoint/2010/main" val="131097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500"/>
                                        <p:tgtEl>
                                          <p:spTgt spid="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8" fill="hold" nodeType="clickEffect">
                                  <p:stCondLst>
                                    <p:cond delay="0"/>
                                  </p:stCondLst>
                                  <p:childTnLst>
                                    <p:anim calcmode="lin" valueType="num">
                                      <p:cBhvr additive="base">
                                        <p:cTn id="47" dur="500"/>
                                        <p:tgtEl>
                                          <p:spTgt spid="3"/>
                                        </p:tgtEl>
                                        <p:attrNameLst>
                                          <p:attrName>ppt_x</p:attrName>
                                        </p:attrNameLst>
                                      </p:cBhvr>
                                      <p:tavLst>
                                        <p:tav tm="0">
                                          <p:val>
                                            <p:strVal val="ppt_x"/>
                                          </p:val>
                                        </p:tav>
                                        <p:tav tm="100000">
                                          <p:val>
                                            <p:strVal val="0-ppt_w/2"/>
                                          </p:val>
                                        </p:tav>
                                      </p:tavLst>
                                    </p:anim>
                                    <p:anim calcmode="lin" valueType="num">
                                      <p:cBhvr additive="base">
                                        <p:cTn id="48" dur="500"/>
                                        <p:tgtEl>
                                          <p:spTgt spid="3"/>
                                        </p:tgtEl>
                                        <p:attrNameLst>
                                          <p:attrName>ppt_y</p:attrName>
                                        </p:attrNameLst>
                                      </p:cBhvr>
                                      <p:tavLst>
                                        <p:tav tm="0">
                                          <p:val>
                                            <p:strVal val="ppt_y"/>
                                          </p:val>
                                        </p:tav>
                                        <p:tav tm="100000">
                                          <p:val>
                                            <p:strVal val="ppt_y"/>
                                          </p:val>
                                        </p:tav>
                                      </p:tavLst>
                                    </p:anim>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2539"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Text, letter&#10;&#10;Description automatically generated">
            <a:extLst>
              <a:ext uri="{FF2B5EF4-FFF2-40B4-BE49-F238E27FC236}">
                <a16:creationId xmlns:a16="http://schemas.microsoft.com/office/drawing/2014/main" id="{07247582-14A5-4A97-BFD8-B2C01E7F42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5453"/>
            <a:ext cx="12192000" cy="5267093"/>
          </a:xfrm>
          <a:prstGeom prst="rect">
            <a:avLst/>
          </a:prstGeom>
        </p:spPr>
      </p:pic>
      <p:sp>
        <p:nvSpPr>
          <p:cNvPr id="6" name="Oval 5">
            <a:extLst>
              <a:ext uri="{FF2B5EF4-FFF2-40B4-BE49-F238E27FC236}">
                <a16:creationId xmlns:a16="http://schemas.microsoft.com/office/drawing/2014/main" id="{E2EFC347-575C-475A-B610-626BD5D66150}"/>
              </a:ext>
            </a:extLst>
          </p:cNvPr>
          <p:cNvSpPr/>
          <p:nvPr/>
        </p:nvSpPr>
        <p:spPr>
          <a:xfrm>
            <a:off x="103248" y="2236471"/>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E74A9D7-C4B3-4CC9-831A-A529AB9B80E8}"/>
              </a:ext>
            </a:extLst>
          </p:cNvPr>
          <p:cNvSpPr/>
          <p:nvPr/>
        </p:nvSpPr>
        <p:spPr>
          <a:xfrm>
            <a:off x="62608" y="4065271"/>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77A4F1-A380-4470-B25C-54E3EFE30C8D}"/>
              </a:ext>
            </a:extLst>
          </p:cNvPr>
          <p:cNvSpPr/>
          <p:nvPr/>
        </p:nvSpPr>
        <p:spPr>
          <a:xfrm>
            <a:off x="62608" y="4522471"/>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7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2. MÔ TẢ THUẬT TOÁN</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25794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1. THUẬT TOÁN</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7556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 name="Freeform: Shape 4">
            <a:extLst>
              <a:ext uri="{FF2B5EF4-FFF2-40B4-BE49-F238E27FC236}">
                <a16:creationId xmlns:a16="http://schemas.microsoft.com/office/drawing/2014/main" id="{DBAB9E3F-0E57-491C-95DA-1FB5467B08EB}"/>
              </a:ext>
            </a:extLst>
          </p:cNvPr>
          <p:cNvSpPr/>
          <p:nvPr/>
        </p:nvSpPr>
        <p:spPr>
          <a:xfrm>
            <a:off x="5024206" y="2133181"/>
            <a:ext cx="2735534" cy="1869958"/>
          </a:xfrm>
          <a:custGeom>
            <a:avLst/>
            <a:gdLst>
              <a:gd name="connsiteX0" fmla="*/ 0 w 1625600"/>
              <a:gd name="connsiteY0" fmla="*/ 270939 h 1625600"/>
              <a:gd name="connsiteX1" fmla="*/ 270939 w 1625600"/>
              <a:gd name="connsiteY1" fmla="*/ 0 h 1625600"/>
              <a:gd name="connsiteX2" fmla="*/ 1354661 w 1625600"/>
              <a:gd name="connsiteY2" fmla="*/ 0 h 1625600"/>
              <a:gd name="connsiteX3" fmla="*/ 1625600 w 1625600"/>
              <a:gd name="connsiteY3" fmla="*/ 270939 h 1625600"/>
              <a:gd name="connsiteX4" fmla="*/ 1625600 w 1625600"/>
              <a:gd name="connsiteY4" fmla="*/ 1354661 h 1625600"/>
              <a:gd name="connsiteX5" fmla="*/ 1354661 w 1625600"/>
              <a:gd name="connsiteY5" fmla="*/ 1625600 h 1625600"/>
              <a:gd name="connsiteX6" fmla="*/ 270939 w 1625600"/>
              <a:gd name="connsiteY6" fmla="*/ 1625600 h 1625600"/>
              <a:gd name="connsiteX7" fmla="*/ 0 w 1625600"/>
              <a:gd name="connsiteY7" fmla="*/ 1354661 h 1625600"/>
              <a:gd name="connsiteX8" fmla="*/ 0 w 16256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 h="1625600">
                <a:moveTo>
                  <a:pt x="0" y="270939"/>
                </a:moveTo>
                <a:cubicBezTo>
                  <a:pt x="0" y="121304"/>
                  <a:pt x="121304" y="0"/>
                  <a:pt x="270939" y="0"/>
                </a:cubicBezTo>
                <a:lnTo>
                  <a:pt x="1354661" y="0"/>
                </a:lnTo>
                <a:cubicBezTo>
                  <a:pt x="1504296" y="0"/>
                  <a:pt x="1625600" y="121304"/>
                  <a:pt x="1625600" y="270939"/>
                </a:cubicBezTo>
                <a:lnTo>
                  <a:pt x="1625600" y="1354661"/>
                </a:lnTo>
                <a:cubicBezTo>
                  <a:pt x="1625600" y="1504296"/>
                  <a:pt x="1504296" y="1625600"/>
                  <a:pt x="1354661" y="1625600"/>
                </a:cubicBezTo>
                <a:lnTo>
                  <a:pt x="270939" y="1625600"/>
                </a:lnTo>
                <a:cubicBezTo>
                  <a:pt x="121304" y="1625600"/>
                  <a:pt x="0" y="1504296"/>
                  <a:pt x="0" y="1354661"/>
                </a:cubicBezTo>
                <a:lnTo>
                  <a:pt x="0" y="270939"/>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795" tIns="170795" rIns="170795" bIns="170795" numCol="1" spcCol="1270" anchor="ctr" anchorCtr="0">
            <a:noAutofit/>
          </a:bodyPr>
          <a:lstStyle/>
          <a:p>
            <a:pPr marL="0" lvl="0" indent="0" algn="ctr" defTabSz="1600200">
              <a:lnSpc>
                <a:spcPct val="90000"/>
              </a:lnSpc>
              <a:spcBef>
                <a:spcPct val="0"/>
              </a:spcBef>
              <a:spcAft>
                <a:spcPct val="35000"/>
              </a:spcAft>
              <a:buNone/>
            </a:pPr>
            <a:r>
              <a:rPr lang="en-US" sz="3600" kern="1200">
                <a:latin typeface="Times New Roman" panose="02020603050405020304" pitchFamily="18" charset="0"/>
                <a:cs typeface="Times New Roman" panose="02020603050405020304" pitchFamily="18" charset="0"/>
              </a:rPr>
              <a:t>2 cách mô tả thuật toán</a:t>
            </a:r>
          </a:p>
        </p:txBody>
      </p:sp>
      <p:sp>
        <p:nvSpPr>
          <p:cNvPr id="19" name="Freeform: Shape 18">
            <a:extLst>
              <a:ext uri="{FF2B5EF4-FFF2-40B4-BE49-F238E27FC236}">
                <a16:creationId xmlns:a16="http://schemas.microsoft.com/office/drawing/2014/main" id="{5A53B386-F84D-4D77-988D-D1B071DA9669}"/>
              </a:ext>
            </a:extLst>
          </p:cNvPr>
          <p:cNvSpPr/>
          <p:nvPr/>
        </p:nvSpPr>
        <p:spPr>
          <a:xfrm rot="1800000">
            <a:off x="7654873" y="3875507"/>
            <a:ext cx="1565499" cy="0"/>
          </a:xfrm>
          <a:custGeom>
            <a:avLst/>
            <a:gdLst/>
            <a:ahLst/>
            <a:cxnLst/>
            <a:rect l="0" t="0" r="0" b="0"/>
            <a:pathLst>
              <a:path>
                <a:moveTo>
                  <a:pt x="0" y="0"/>
                </a:moveTo>
                <a:lnTo>
                  <a:pt x="930303" y="0"/>
                </a:lnTo>
              </a:path>
            </a:pathLst>
          </a:custGeom>
          <a:noFill/>
          <a:ln w="38100">
            <a:solidFill>
              <a:srgbClr val="FFFF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79048F77-EDDB-4842-A23C-1BD0FB506B0D}"/>
              </a:ext>
            </a:extLst>
          </p:cNvPr>
          <p:cNvSpPr/>
          <p:nvPr/>
        </p:nvSpPr>
        <p:spPr>
          <a:xfrm>
            <a:off x="8529004" y="3287710"/>
            <a:ext cx="1832808" cy="1252872"/>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748" tIns="121748" rIns="121748" bIns="121748" numCol="1" spcCol="1270" anchor="ctr" anchorCtr="0">
            <a:noAutofit/>
          </a:bodyPr>
          <a:lstStyle/>
          <a:p>
            <a:pPr marL="0" lvl="0" indent="0" algn="ctr" defTabSz="120015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Dùng sơ đồ khối</a:t>
            </a:r>
          </a:p>
        </p:txBody>
      </p:sp>
      <p:sp>
        <p:nvSpPr>
          <p:cNvPr id="21" name="Freeform: Shape 20">
            <a:extLst>
              <a:ext uri="{FF2B5EF4-FFF2-40B4-BE49-F238E27FC236}">
                <a16:creationId xmlns:a16="http://schemas.microsoft.com/office/drawing/2014/main" id="{AF2C02CB-777A-4410-9987-78797490A44A}"/>
              </a:ext>
            </a:extLst>
          </p:cNvPr>
          <p:cNvSpPr/>
          <p:nvPr/>
        </p:nvSpPr>
        <p:spPr>
          <a:xfrm rot="9000000">
            <a:off x="3563574" y="3875507"/>
            <a:ext cx="1565499" cy="0"/>
          </a:xfrm>
          <a:custGeom>
            <a:avLst/>
            <a:gdLst/>
            <a:ahLst/>
            <a:cxnLst/>
            <a:rect l="0" t="0" r="0" b="0"/>
            <a:pathLst>
              <a:path>
                <a:moveTo>
                  <a:pt x="0" y="0"/>
                </a:moveTo>
                <a:lnTo>
                  <a:pt x="930303" y="0"/>
                </a:lnTo>
              </a:path>
            </a:pathLst>
          </a:custGeom>
          <a:noFill/>
          <a:ln w="38100">
            <a:solidFill>
              <a:srgbClr val="FFFF0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9552A07F-BE10-4F01-9001-2A90E901E5F1}"/>
              </a:ext>
            </a:extLst>
          </p:cNvPr>
          <p:cNvSpPr/>
          <p:nvPr/>
        </p:nvSpPr>
        <p:spPr>
          <a:xfrm>
            <a:off x="2382314" y="3319240"/>
            <a:ext cx="1832808" cy="1252872"/>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748" tIns="121748" rIns="121748" bIns="121748" numCol="1" spcCol="1270" anchor="ctr" anchorCtr="0">
            <a:noAutofit/>
          </a:bodyPr>
          <a:lstStyle/>
          <a:p>
            <a:pPr marL="0" lvl="0" indent="0" algn="ctr" defTabSz="120015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Liệt kê các bước</a:t>
            </a:r>
          </a:p>
        </p:txBody>
      </p:sp>
    </p:spTree>
    <p:extLst>
      <p:ext uri="{BB962C8B-B14F-4D97-AF65-F5344CB8AC3E}">
        <p14:creationId xmlns:p14="http://schemas.microsoft.com/office/powerpoint/2010/main" val="10911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86418DDD-0602-4CCF-B776-F7D5563750F1}"/>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A09488F9-E7B3-4711-BD25-432822FF72B3}"/>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Mô tả thuật toán bằng cách liệt kê</a:t>
              </a:r>
            </a:p>
          </p:txBody>
        </p:sp>
        <p:cxnSp>
          <p:nvCxnSpPr>
            <p:cNvPr id="5" name="Straight Connector 4">
              <a:extLst>
                <a:ext uri="{FF2B5EF4-FFF2-40B4-BE49-F238E27FC236}">
                  <a16:creationId xmlns:a16="http://schemas.microsoft.com/office/drawing/2014/main" id="{BC740FA1-707F-479F-A4DC-D0AF93EB12EC}"/>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DC61554B-133A-4645-89E6-56E11CCE2DF7}"/>
              </a:ext>
            </a:extLst>
          </p:cNvPr>
          <p:cNvSpPr/>
          <p:nvPr/>
        </p:nvSpPr>
        <p:spPr>
          <a:xfrm>
            <a:off x="3324109" y="160288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939A38-5012-4302-8B36-C58AE77B1C9B}"/>
              </a:ext>
            </a:extLst>
          </p:cNvPr>
          <p:cNvSpPr txBox="1"/>
          <p:nvPr/>
        </p:nvSpPr>
        <p:spPr>
          <a:xfrm>
            <a:off x="3668353" y="1850315"/>
            <a:ext cx="4733365" cy="452431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Đầu vào: tờ giấy hình vuông</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Lật mặt bên kia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Tiếp tục gấp bốn góc vào tâm</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Đặt tờ giấy đã gấp nằm ngang, luồn ngón cái và ngón trỏ của hai tay vào bốn góc ở mặt dưới</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Chỉnh sửa các nếp gấp</a:t>
            </a:r>
          </a:p>
          <a:p>
            <a:r>
              <a:rPr lang="en-US" sz="2400">
                <a:latin typeface="Times New Roman" panose="02020603050405020304" pitchFamily="18" charset="0"/>
                <a:cs typeface="Times New Roman" panose="02020603050405020304" pitchFamily="18" charset="0"/>
              </a:rPr>
              <a:t>Đầu ra: hình trò chơi Đ-T-N-B</a:t>
            </a:r>
          </a:p>
        </p:txBody>
      </p:sp>
    </p:spTree>
    <p:extLst>
      <p:ext uri="{BB962C8B-B14F-4D97-AF65-F5344CB8AC3E}">
        <p14:creationId xmlns:p14="http://schemas.microsoft.com/office/powerpoint/2010/main" val="41923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500" fill="hold"/>
                                        <p:tgtEl>
                                          <p:spTgt spid="7">
                                            <p:txEl>
                                              <p:pRg st="0" end="0"/>
                                            </p:txEl>
                                          </p:spTgt>
                                        </p:tgtEl>
                                        <p:attrNameLst>
                                          <p:attrName>style.color</p:attrName>
                                        </p:attrNameLst>
                                      </p:cBhvr>
                                      <p:to>
                                        <a:srgbClr val="FFFF00"/>
                                      </p:to>
                                    </p:animClr>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grpId="1" nodeType="clickEffect">
                                  <p:stCondLst>
                                    <p:cond delay="0"/>
                                  </p:stCondLst>
                                  <p:childTnLst>
                                    <p:animClr clrSpc="rgb" dir="cw">
                                      <p:cBhvr override="childStyle">
                                        <p:cTn id="45" dur="500" fill="hold"/>
                                        <p:tgtEl>
                                          <p:spTgt spid="7">
                                            <p:txEl>
                                              <p:pRg st="1" end="1"/>
                                            </p:txEl>
                                          </p:spTgt>
                                        </p:tgtEl>
                                        <p:attrNameLst>
                                          <p:attrName>style.color</p:attrName>
                                        </p:attrNameLst>
                                      </p:cBhvr>
                                      <p:to>
                                        <a:srgbClr val="FFFF00"/>
                                      </p:to>
                                    </p:animClr>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1" nodeType="clickEffect">
                                  <p:stCondLst>
                                    <p:cond delay="0"/>
                                  </p:stCondLst>
                                  <p:childTnLst>
                                    <p:animClr clrSpc="rgb" dir="cw">
                                      <p:cBhvr override="childStyle">
                                        <p:cTn id="49" dur="500" fill="hold"/>
                                        <p:tgtEl>
                                          <p:spTgt spid="7">
                                            <p:txEl>
                                              <p:pRg st="2" end="2"/>
                                            </p:txEl>
                                          </p:spTgt>
                                        </p:tgtEl>
                                        <p:attrNameLst>
                                          <p:attrName>style.color</p:attrName>
                                        </p:attrNameLst>
                                      </p:cBhvr>
                                      <p:to>
                                        <a:srgbClr val="FFFF00"/>
                                      </p:to>
                                    </p:animClr>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1" nodeType="clickEffect">
                                  <p:stCondLst>
                                    <p:cond delay="0"/>
                                  </p:stCondLst>
                                  <p:childTnLst>
                                    <p:animClr clrSpc="rgb" dir="cw">
                                      <p:cBhvr override="childStyle">
                                        <p:cTn id="53" dur="500" fill="hold"/>
                                        <p:tgtEl>
                                          <p:spTgt spid="7">
                                            <p:txEl>
                                              <p:pRg st="3" end="3"/>
                                            </p:txEl>
                                          </p:spTgt>
                                        </p:tgtEl>
                                        <p:attrNameLst>
                                          <p:attrName>style.color</p:attrName>
                                        </p:attrNameLst>
                                      </p:cBhvr>
                                      <p:to>
                                        <a:srgbClr val="FFFF00"/>
                                      </p:to>
                                    </p:animClr>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1" nodeType="clickEffect">
                                  <p:stCondLst>
                                    <p:cond delay="0"/>
                                  </p:stCondLst>
                                  <p:childTnLst>
                                    <p:animClr clrSpc="rgb" dir="cw">
                                      <p:cBhvr override="childStyle">
                                        <p:cTn id="57" dur="500" fill="hold"/>
                                        <p:tgtEl>
                                          <p:spTgt spid="7">
                                            <p:txEl>
                                              <p:pRg st="4" end="4"/>
                                            </p:txEl>
                                          </p:spTgt>
                                        </p:tgtEl>
                                        <p:attrNameLst>
                                          <p:attrName>style.color</p:attrName>
                                        </p:attrNameLst>
                                      </p:cBhvr>
                                      <p:to>
                                        <a:srgbClr val="FFFF00"/>
                                      </p:to>
                                    </p:animClr>
                                  </p:childTnLst>
                                </p:cTn>
                              </p:par>
                            </p:childTnLst>
                          </p:cTn>
                        </p:par>
                      </p:childTnLst>
                    </p:cTn>
                  </p:par>
                  <p:par>
                    <p:cTn id="58" fill="hold">
                      <p:stCondLst>
                        <p:cond delay="indefinite"/>
                      </p:stCondLst>
                      <p:childTnLst>
                        <p:par>
                          <p:cTn id="59" fill="hold">
                            <p:stCondLst>
                              <p:cond delay="0"/>
                            </p:stCondLst>
                            <p:childTnLst>
                              <p:par>
                                <p:cTn id="60" presetID="3" presetClass="emph" presetSubtype="2" fill="hold" grpId="1" nodeType="clickEffect">
                                  <p:stCondLst>
                                    <p:cond delay="0"/>
                                  </p:stCondLst>
                                  <p:childTnLst>
                                    <p:animClr clrSpc="rgb" dir="cw">
                                      <p:cBhvr override="childStyle">
                                        <p:cTn id="61" dur="500" fill="hold"/>
                                        <p:tgtEl>
                                          <p:spTgt spid="7">
                                            <p:txEl>
                                              <p:pRg st="5" end="5"/>
                                            </p:txEl>
                                          </p:spTgt>
                                        </p:tgtEl>
                                        <p:attrNameLst>
                                          <p:attrName>style.color</p:attrName>
                                        </p:attrNameLst>
                                      </p:cBhvr>
                                      <p:to>
                                        <a:srgbClr val="FFFF00"/>
                                      </p:to>
                                    </p:animClr>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1" nodeType="clickEffect">
                                  <p:stCondLst>
                                    <p:cond delay="0"/>
                                  </p:stCondLst>
                                  <p:childTnLst>
                                    <p:animClr clrSpc="rgb" dir="cw">
                                      <p:cBhvr override="childStyle">
                                        <p:cTn id="65" dur="500" fill="hold"/>
                                        <p:tgtEl>
                                          <p:spTgt spid="7">
                                            <p:txEl>
                                              <p:pRg st="6" end="6"/>
                                            </p:txEl>
                                          </p:spTgt>
                                        </p:tgtEl>
                                        <p:attrNameLst>
                                          <p:attrName>style.color</p:attrName>
                                        </p:attrNameLst>
                                      </p:cBhvr>
                                      <p:to>
                                        <a:srgbClr val="FFFF00"/>
                                      </p:to>
                                    </p:animClr>
                                  </p:childTnLst>
                                </p:cTn>
                              </p:par>
                            </p:childTnLst>
                          </p:cTn>
                        </p:par>
                      </p:childTnLst>
                    </p:cTn>
                  </p:par>
                  <p:par>
                    <p:cTn id="66" fill="hold">
                      <p:stCondLst>
                        <p:cond delay="indefinite"/>
                      </p:stCondLst>
                      <p:childTnLst>
                        <p:par>
                          <p:cTn id="67" fill="hold">
                            <p:stCondLst>
                              <p:cond delay="0"/>
                            </p:stCondLst>
                            <p:childTnLst>
                              <p:par>
                                <p:cTn id="68" presetID="3" presetClass="emph" presetSubtype="2" fill="hold" grpId="1" nodeType="clickEffect">
                                  <p:stCondLst>
                                    <p:cond delay="0"/>
                                  </p:stCondLst>
                                  <p:childTnLst>
                                    <p:animClr clrSpc="rgb" dir="cw">
                                      <p:cBhvr override="childStyle">
                                        <p:cTn id="69" dur="500" fill="hold"/>
                                        <p:tgtEl>
                                          <p:spTgt spid="7">
                                            <p:txEl>
                                              <p:pRg st="7" end="7"/>
                                            </p:txEl>
                                          </p:spTgt>
                                        </p:tgtEl>
                                        <p:attrNameLst>
                                          <p:attrName>style.color</p:attrName>
                                        </p:attrNameLst>
                                      </p:cBhvr>
                                      <p:to>
                                        <a:srgbClr val="FFFF00"/>
                                      </p:to>
                                    </p:animClr>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2" nodeType="clickEffect">
                                  <p:stCondLst>
                                    <p:cond delay="0"/>
                                  </p:stCondLst>
                                  <p:childTnLst>
                                    <p:animEffect transition="out" filter="fade">
                                      <p:cBhvr>
                                        <p:cTn id="73" dur="500"/>
                                        <p:tgtEl>
                                          <p:spTgt spid="7">
                                            <p:txEl>
                                              <p:pRg st="0" end="0"/>
                                            </p:txEl>
                                          </p:spTgt>
                                        </p:tgtEl>
                                      </p:cBhvr>
                                    </p:animEffect>
                                    <p:set>
                                      <p:cBhvr>
                                        <p:cTn id="74" dur="1" fill="hold">
                                          <p:stCondLst>
                                            <p:cond delay="499"/>
                                          </p:stCondLst>
                                        </p:cTn>
                                        <p:tgtEl>
                                          <p:spTgt spid="7">
                                            <p:txEl>
                                              <p:pRg st="0" end="0"/>
                                            </p:txEl>
                                          </p:spTgt>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7">
                                            <p:txEl>
                                              <p:pRg st="1" end="1"/>
                                            </p:txEl>
                                          </p:spTgt>
                                        </p:tgtEl>
                                      </p:cBhvr>
                                    </p:animEffect>
                                    <p:set>
                                      <p:cBhvr>
                                        <p:cTn id="77" dur="1" fill="hold">
                                          <p:stCondLst>
                                            <p:cond delay="499"/>
                                          </p:stCondLst>
                                        </p:cTn>
                                        <p:tgtEl>
                                          <p:spTgt spid="7">
                                            <p:txEl>
                                              <p:pRg st="1" end="1"/>
                                            </p:txEl>
                                          </p:spTgt>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7">
                                            <p:txEl>
                                              <p:pRg st="2" end="2"/>
                                            </p:txEl>
                                          </p:spTgt>
                                        </p:tgtEl>
                                      </p:cBhvr>
                                    </p:animEffect>
                                    <p:set>
                                      <p:cBhvr>
                                        <p:cTn id="80" dur="1" fill="hold">
                                          <p:stCondLst>
                                            <p:cond delay="499"/>
                                          </p:stCondLst>
                                        </p:cTn>
                                        <p:tgtEl>
                                          <p:spTgt spid="7">
                                            <p:txEl>
                                              <p:pRg st="2" end="2"/>
                                            </p:txEl>
                                          </p:spTgt>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7">
                                            <p:txEl>
                                              <p:pRg st="3" end="3"/>
                                            </p:txEl>
                                          </p:spTgt>
                                        </p:tgtEl>
                                      </p:cBhvr>
                                    </p:animEffect>
                                    <p:set>
                                      <p:cBhvr>
                                        <p:cTn id="83" dur="1" fill="hold">
                                          <p:stCondLst>
                                            <p:cond delay="499"/>
                                          </p:stCondLst>
                                        </p:cTn>
                                        <p:tgtEl>
                                          <p:spTgt spid="7">
                                            <p:txEl>
                                              <p:pRg st="3" end="3"/>
                                            </p:txEl>
                                          </p:spTgt>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7">
                                            <p:txEl>
                                              <p:pRg st="4" end="4"/>
                                            </p:txEl>
                                          </p:spTgt>
                                        </p:tgtEl>
                                      </p:cBhvr>
                                    </p:animEffect>
                                    <p:set>
                                      <p:cBhvr>
                                        <p:cTn id="86" dur="1" fill="hold">
                                          <p:stCondLst>
                                            <p:cond delay="499"/>
                                          </p:stCondLst>
                                        </p:cTn>
                                        <p:tgtEl>
                                          <p:spTgt spid="7">
                                            <p:txEl>
                                              <p:pRg st="4" end="4"/>
                                            </p:txEl>
                                          </p:spTgt>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7">
                                            <p:txEl>
                                              <p:pRg st="5" end="5"/>
                                            </p:txEl>
                                          </p:spTgt>
                                        </p:tgtEl>
                                      </p:cBhvr>
                                    </p:animEffect>
                                    <p:set>
                                      <p:cBhvr>
                                        <p:cTn id="89" dur="1" fill="hold">
                                          <p:stCondLst>
                                            <p:cond delay="499"/>
                                          </p:stCondLst>
                                        </p:cTn>
                                        <p:tgtEl>
                                          <p:spTgt spid="7">
                                            <p:txEl>
                                              <p:pRg st="5" end="5"/>
                                            </p:txEl>
                                          </p:spTgt>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7">
                                            <p:txEl>
                                              <p:pRg st="6" end="6"/>
                                            </p:txEl>
                                          </p:spTgt>
                                        </p:tgtEl>
                                      </p:cBhvr>
                                    </p:animEffect>
                                    <p:set>
                                      <p:cBhvr>
                                        <p:cTn id="92" dur="1" fill="hold">
                                          <p:stCondLst>
                                            <p:cond delay="499"/>
                                          </p:stCondLst>
                                        </p:cTn>
                                        <p:tgtEl>
                                          <p:spTgt spid="7">
                                            <p:txEl>
                                              <p:pRg st="6" end="6"/>
                                            </p:txEl>
                                          </p:spTgt>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7">
                                            <p:txEl>
                                              <p:pRg st="7" end="7"/>
                                            </p:txEl>
                                          </p:spTgt>
                                        </p:tgtEl>
                                      </p:cBhvr>
                                    </p:animEffect>
                                    <p:set>
                                      <p:cBhvr>
                                        <p:cTn id="95" dur="1" fill="hold">
                                          <p:stCondLst>
                                            <p:cond delay="499"/>
                                          </p:stCondLst>
                                        </p:cTn>
                                        <p:tgtEl>
                                          <p:spTgt spid="7">
                                            <p:txEl>
                                              <p:pRg st="7" end="7"/>
                                            </p:txEl>
                                          </p:spTgt>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xit" presetSubtype="8" fill="hold" nodeType="clickEffect">
                                  <p:stCondLst>
                                    <p:cond delay="0"/>
                                  </p:stCondLst>
                                  <p:childTnLst>
                                    <p:anim calcmode="lin" valueType="num">
                                      <p:cBhvr additive="base">
                                        <p:cTn id="102" dur="500"/>
                                        <p:tgtEl>
                                          <p:spTgt spid="3"/>
                                        </p:tgtEl>
                                        <p:attrNameLst>
                                          <p:attrName>ppt_x</p:attrName>
                                        </p:attrNameLst>
                                      </p:cBhvr>
                                      <p:tavLst>
                                        <p:tav tm="0">
                                          <p:val>
                                            <p:strVal val="ppt_x"/>
                                          </p:val>
                                        </p:tav>
                                        <p:tav tm="100000">
                                          <p:val>
                                            <p:strVal val="0-ppt_w/2"/>
                                          </p:val>
                                        </p:tav>
                                      </p:tavLst>
                                    </p:anim>
                                    <p:anim calcmode="lin" valueType="num">
                                      <p:cBhvr additive="base">
                                        <p:cTn id="103" dur="500"/>
                                        <p:tgtEl>
                                          <p:spTgt spid="3"/>
                                        </p:tgtEl>
                                        <p:attrNameLst>
                                          <p:attrName>ppt_y</p:attrName>
                                        </p:attrNameLst>
                                      </p:cBhvr>
                                      <p:tavLst>
                                        <p:tav tm="0">
                                          <p:val>
                                            <p:strVal val="ppt_y"/>
                                          </p:val>
                                        </p:tav>
                                        <p:tav tm="100000">
                                          <p:val>
                                            <p:strVal val="ppt_y"/>
                                          </p:val>
                                        </p:tav>
                                      </p:tavLst>
                                    </p:anim>
                                    <p:set>
                                      <p:cBhvr>
                                        <p:cTn id="10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uiExpand="1" build="allAtOnce"/>
      <p:bldP spid="7" grpId="1" uiExpand="1" build="allAtOnce"/>
      <p:bldP spid="7" grpId="2"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86418DDD-0602-4CCF-B776-F7D5563750F1}"/>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A09488F9-E7B3-4711-BD25-432822FF72B3}"/>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Mô tả thuật toán bằng sơ đồ khối</a:t>
              </a:r>
            </a:p>
          </p:txBody>
        </p:sp>
        <p:cxnSp>
          <p:nvCxnSpPr>
            <p:cNvPr id="5" name="Straight Connector 4">
              <a:extLst>
                <a:ext uri="{FF2B5EF4-FFF2-40B4-BE49-F238E27FC236}">
                  <a16:creationId xmlns:a16="http://schemas.microsoft.com/office/drawing/2014/main" id="{BC740FA1-707F-479F-A4DC-D0AF93EB12EC}"/>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62D36200-5002-4BDD-8CA0-72D5CDE58F9F}"/>
              </a:ext>
            </a:extLst>
          </p:cNvPr>
          <p:cNvSpPr/>
          <p:nvPr/>
        </p:nvSpPr>
        <p:spPr>
          <a:xfrm>
            <a:off x="7874601" y="207977"/>
            <a:ext cx="1936376" cy="4339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Bắt đầu</a:t>
            </a:r>
          </a:p>
        </p:txBody>
      </p:sp>
      <p:sp>
        <p:nvSpPr>
          <p:cNvPr id="9" name="Oval 8">
            <a:extLst>
              <a:ext uri="{FF2B5EF4-FFF2-40B4-BE49-F238E27FC236}">
                <a16:creationId xmlns:a16="http://schemas.microsoft.com/office/drawing/2014/main" id="{06F5ED31-84D9-4C5B-A752-0E4873068400}"/>
              </a:ext>
            </a:extLst>
          </p:cNvPr>
          <p:cNvSpPr/>
          <p:nvPr/>
        </p:nvSpPr>
        <p:spPr>
          <a:xfrm>
            <a:off x="8005483" y="6342590"/>
            <a:ext cx="1936376" cy="4607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Kết thúc</a:t>
            </a:r>
          </a:p>
        </p:txBody>
      </p:sp>
      <p:sp>
        <p:nvSpPr>
          <p:cNvPr id="8" name="Parallelogram 7">
            <a:extLst>
              <a:ext uri="{FF2B5EF4-FFF2-40B4-BE49-F238E27FC236}">
                <a16:creationId xmlns:a16="http://schemas.microsoft.com/office/drawing/2014/main" id="{BE115123-143A-411E-BAC2-B745514B1C0C}"/>
              </a:ext>
            </a:extLst>
          </p:cNvPr>
          <p:cNvSpPr/>
          <p:nvPr/>
        </p:nvSpPr>
        <p:spPr>
          <a:xfrm>
            <a:off x="7078534" y="837565"/>
            <a:ext cx="3550023" cy="460699"/>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Tờ giấy hình vuông</a:t>
            </a:r>
          </a:p>
        </p:txBody>
      </p:sp>
      <p:sp>
        <p:nvSpPr>
          <p:cNvPr id="11" name="Parallelogram 10">
            <a:extLst>
              <a:ext uri="{FF2B5EF4-FFF2-40B4-BE49-F238E27FC236}">
                <a16:creationId xmlns:a16="http://schemas.microsoft.com/office/drawing/2014/main" id="{A1424564-5659-4F77-A823-CC57FE0AF774}"/>
              </a:ext>
            </a:extLst>
          </p:cNvPr>
          <p:cNvSpPr/>
          <p:nvPr/>
        </p:nvSpPr>
        <p:spPr>
          <a:xfrm>
            <a:off x="7155625" y="5673021"/>
            <a:ext cx="3550023" cy="460703"/>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Hình trò chơi Đ-T-N-B</a:t>
            </a:r>
          </a:p>
        </p:txBody>
      </p:sp>
      <p:sp>
        <p:nvSpPr>
          <p:cNvPr id="10" name="Rectangle 9">
            <a:extLst>
              <a:ext uri="{FF2B5EF4-FFF2-40B4-BE49-F238E27FC236}">
                <a16:creationId xmlns:a16="http://schemas.microsoft.com/office/drawing/2014/main" id="{43FFA7F7-209F-4ED7-BCF8-EED61E2D5439}"/>
              </a:ext>
            </a:extLst>
          </p:cNvPr>
          <p:cNvSpPr/>
          <p:nvPr/>
        </p:nvSpPr>
        <p:spPr>
          <a:xfrm>
            <a:off x="6800624" y="1462246"/>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Gấp 2 đường chéo của hình vuông</a:t>
            </a:r>
          </a:p>
        </p:txBody>
      </p:sp>
      <p:sp>
        <p:nvSpPr>
          <p:cNvPr id="13" name="Rectangle 12">
            <a:extLst>
              <a:ext uri="{FF2B5EF4-FFF2-40B4-BE49-F238E27FC236}">
                <a16:creationId xmlns:a16="http://schemas.microsoft.com/office/drawing/2014/main" id="{BD03438C-5066-492B-BAD5-F643647B7702}"/>
              </a:ext>
            </a:extLst>
          </p:cNvPr>
          <p:cNvSpPr/>
          <p:nvPr/>
        </p:nvSpPr>
        <p:spPr>
          <a:xfrm>
            <a:off x="6800624" y="2191740"/>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Gấp 4 góc của tờ giấy vào tâm</a:t>
            </a:r>
          </a:p>
        </p:txBody>
      </p:sp>
      <p:sp>
        <p:nvSpPr>
          <p:cNvPr id="14" name="Rectangle 13">
            <a:extLst>
              <a:ext uri="{FF2B5EF4-FFF2-40B4-BE49-F238E27FC236}">
                <a16:creationId xmlns:a16="http://schemas.microsoft.com/office/drawing/2014/main" id="{AD23BE86-F95D-472F-AE69-D379E2B8560F}"/>
              </a:ext>
            </a:extLst>
          </p:cNvPr>
          <p:cNvSpPr/>
          <p:nvPr/>
        </p:nvSpPr>
        <p:spPr>
          <a:xfrm>
            <a:off x="6843653" y="2923499"/>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Lật mặt bên kia</a:t>
            </a:r>
          </a:p>
        </p:txBody>
      </p:sp>
      <p:sp>
        <p:nvSpPr>
          <p:cNvPr id="15" name="Rectangle 14">
            <a:extLst>
              <a:ext uri="{FF2B5EF4-FFF2-40B4-BE49-F238E27FC236}">
                <a16:creationId xmlns:a16="http://schemas.microsoft.com/office/drawing/2014/main" id="{C31CA237-888C-470F-BE66-1779560F66FA}"/>
              </a:ext>
            </a:extLst>
          </p:cNvPr>
          <p:cNvSpPr/>
          <p:nvPr/>
        </p:nvSpPr>
        <p:spPr>
          <a:xfrm>
            <a:off x="6843653" y="3632789"/>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Tiếp tục gấp 4 góc vào tâm</a:t>
            </a:r>
          </a:p>
        </p:txBody>
      </p:sp>
      <p:sp>
        <p:nvSpPr>
          <p:cNvPr id="16" name="Rectangle 15">
            <a:extLst>
              <a:ext uri="{FF2B5EF4-FFF2-40B4-BE49-F238E27FC236}">
                <a16:creationId xmlns:a16="http://schemas.microsoft.com/office/drawing/2014/main" id="{25C900CB-A84C-4DCC-BD08-FC52E63294A7}"/>
              </a:ext>
            </a:extLst>
          </p:cNvPr>
          <p:cNvSpPr/>
          <p:nvPr/>
        </p:nvSpPr>
        <p:spPr>
          <a:xfrm>
            <a:off x="6854410" y="4361341"/>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Luồn ngón tay vào 4 góc ở mặt dưới</a:t>
            </a:r>
          </a:p>
        </p:txBody>
      </p:sp>
      <p:sp>
        <p:nvSpPr>
          <p:cNvPr id="17" name="Rectangle 16">
            <a:extLst>
              <a:ext uri="{FF2B5EF4-FFF2-40B4-BE49-F238E27FC236}">
                <a16:creationId xmlns:a16="http://schemas.microsoft.com/office/drawing/2014/main" id="{70003E93-AFD9-4C44-8B5D-E70762F10B6A}"/>
              </a:ext>
            </a:extLst>
          </p:cNvPr>
          <p:cNvSpPr/>
          <p:nvPr/>
        </p:nvSpPr>
        <p:spPr>
          <a:xfrm>
            <a:off x="6843653" y="5049097"/>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Chỉnh sửa các nếp gấp</a:t>
            </a:r>
          </a:p>
        </p:txBody>
      </p:sp>
      <p:cxnSp>
        <p:nvCxnSpPr>
          <p:cNvPr id="39" name="Straight Arrow Connector 38">
            <a:extLst>
              <a:ext uri="{FF2B5EF4-FFF2-40B4-BE49-F238E27FC236}">
                <a16:creationId xmlns:a16="http://schemas.microsoft.com/office/drawing/2014/main" id="{532D9C21-7C04-495C-A5C8-778362F765AD}"/>
              </a:ext>
            </a:extLst>
          </p:cNvPr>
          <p:cNvCxnSpPr>
            <a:cxnSpLocks/>
          </p:cNvCxnSpPr>
          <p:nvPr/>
        </p:nvCxnSpPr>
        <p:spPr>
          <a:xfrm>
            <a:off x="8920582" y="639196"/>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88F8B47-54E2-48AD-AB98-57905D147046}"/>
              </a:ext>
            </a:extLst>
          </p:cNvPr>
          <p:cNvCxnSpPr>
            <a:cxnSpLocks/>
          </p:cNvCxnSpPr>
          <p:nvPr/>
        </p:nvCxnSpPr>
        <p:spPr>
          <a:xfrm>
            <a:off x="8933134" y="1254181"/>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699E0D0-7E27-4231-8233-85378884771D}"/>
              </a:ext>
            </a:extLst>
          </p:cNvPr>
          <p:cNvCxnSpPr>
            <a:cxnSpLocks/>
          </p:cNvCxnSpPr>
          <p:nvPr/>
        </p:nvCxnSpPr>
        <p:spPr>
          <a:xfrm>
            <a:off x="8924166" y="1922949"/>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F63A047-2157-42B4-B8D8-A05379B22C6B}"/>
              </a:ext>
            </a:extLst>
          </p:cNvPr>
          <p:cNvCxnSpPr>
            <a:cxnSpLocks/>
          </p:cNvCxnSpPr>
          <p:nvPr/>
        </p:nvCxnSpPr>
        <p:spPr>
          <a:xfrm>
            <a:off x="8933134" y="2631577"/>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E96C094-DC3F-40AC-B71F-C996E495461C}"/>
              </a:ext>
            </a:extLst>
          </p:cNvPr>
          <p:cNvCxnSpPr>
            <a:cxnSpLocks/>
          </p:cNvCxnSpPr>
          <p:nvPr/>
        </p:nvCxnSpPr>
        <p:spPr>
          <a:xfrm>
            <a:off x="8934924" y="3375651"/>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EBDA40E-FB19-4BAD-8005-46C0418BC56A}"/>
              </a:ext>
            </a:extLst>
          </p:cNvPr>
          <p:cNvCxnSpPr>
            <a:cxnSpLocks/>
          </p:cNvCxnSpPr>
          <p:nvPr/>
        </p:nvCxnSpPr>
        <p:spPr>
          <a:xfrm>
            <a:off x="8958231" y="4065937"/>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B5E2B64-B88C-4B5D-9497-790F775B793E}"/>
              </a:ext>
            </a:extLst>
          </p:cNvPr>
          <p:cNvCxnSpPr>
            <a:cxnSpLocks/>
          </p:cNvCxnSpPr>
          <p:nvPr/>
        </p:nvCxnSpPr>
        <p:spPr>
          <a:xfrm>
            <a:off x="8970780" y="4788498"/>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11552B4-6A07-4AB4-A576-1CB85F576CFE}"/>
              </a:ext>
            </a:extLst>
          </p:cNvPr>
          <p:cNvCxnSpPr>
            <a:cxnSpLocks/>
          </p:cNvCxnSpPr>
          <p:nvPr/>
        </p:nvCxnSpPr>
        <p:spPr>
          <a:xfrm>
            <a:off x="8983330" y="5489544"/>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2C84533-8BF1-4782-8D3F-097D55F67657}"/>
              </a:ext>
            </a:extLst>
          </p:cNvPr>
          <p:cNvCxnSpPr>
            <a:cxnSpLocks/>
          </p:cNvCxnSpPr>
          <p:nvPr/>
        </p:nvCxnSpPr>
        <p:spPr>
          <a:xfrm>
            <a:off x="8995878" y="6093769"/>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8021704-15C8-4E72-A05E-C329EA520E8F}"/>
              </a:ext>
            </a:extLst>
          </p:cNvPr>
          <p:cNvGrpSpPr/>
          <p:nvPr/>
        </p:nvGrpSpPr>
        <p:grpSpPr>
          <a:xfrm>
            <a:off x="462580" y="2256441"/>
            <a:ext cx="5325020" cy="3126147"/>
            <a:chOff x="462579" y="1922949"/>
            <a:chExt cx="5325020" cy="3126147"/>
          </a:xfrm>
        </p:grpSpPr>
        <p:sp>
          <p:nvSpPr>
            <p:cNvPr id="28" name="Oval 27">
              <a:extLst>
                <a:ext uri="{FF2B5EF4-FFF2-40B4-BE49-F238E27FC236}">
                  <a16:creationId xmlns:a16="http://schemas.microsoft.com/office/drawing/2014/main" id="{97B06C1A-AFC1-4A8D-9ACE-C677CD3EADED}"/>
                </a:ext>
              </a:extLst>
            </p:cNvPr>
            <p:cNvSpPr/>
            <p:nvPr/>
          </p:nvSpPr>
          <p:spPr>
            <a:xfrm>
              <a:off x="666975" y="2183802"/>
              <a:ext cx="968189" cy="2816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B8F82D64-826E-491F-8969-D210A46AC0BB}"/>
                </a:ext>
              </a:extLst>
            </p:cNvPr>
            <p:cNvSpPr/>
            <p:nvPr/>
          </p:nvSpPr>
          <p:spPr>
            <a:xfrm>
              <a:off x="666975" y="2779956"/>
              <a:ext cx="968189" cy="281668"/>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8A0ECF-D734-41F6-847A-E613723DBEA4}"/>
                </a:ext>
              </a:extLst>
            </p:cNvPr>
            <p:cNvSpPr/>
            <p:nvPr/>
          </p:nvSpPr>
          <p:spPr>
            <a:xfrm>
              <a:off x="666975" y="3397879"/>
              <a:ext cx="968189" cy="2921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4C2CFF6B-219B-411D-AFA2-E770886F1B37}"/>
                </a:ext>
              </a:extLst>
            </p:cNvPr>
            <p:cNvSpPr/>
            <p:nvPr/>
          </p:nvSpPr>
          <p:spPr>
            <a:xfrm>
              <a:off x="666975" y="3922983"/>
              <a:ext cx="968188" cy="347804"/>
            </a:xfrm>
            <a:prstGeom prst="diamon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454A9D44-77BC-4B05-9E97-4704CCC04D53}"/>
                </a:ext>
              </a:extLst>
            </p:cNvPr>
            <p:cNvCxnSpPr>
              <a:cxnSpLocks/>
            </p:cNvCxnSpPr>
            <p:nvPr/>
          </p:nvCxnSpPr>
          <p:spPr>
            <a:xfrm>
              <a:off x="1144599" y="4494951"/>
              <a:ext cx="0" cy="34279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84AB3EB-5A8E-4023-9362-43DA6D7613E6}"/>
                </a:ext>
              </a:extLst>
            </p:cNvPr>
            <p:cNvSpPr txBox="1"/>
            <p:nvPr/>
          </p:nvSpPr>
          <p:spPr>
            <a:xfrm>
              <a:off x="1603784" y="2068437"/>
              <a:ext cx="4006480" cy="2862322"/>
            </a:xfrm>
            <a:prstGeom prst="rect">
              <a:avLst/>
            </a:prstGeom>
            <a:noFill/>
          </p:spPr>
          <p:txBody>
            <a:bodyPr wrap="square" rtlCol="0">
              <a:spAutoFit/>
            </a:bodyPr>
            <a:lstStyle/>
            <a:p>
              <a:pPr>
                <a:spcAft>
                  <a:spcPts val="1800"/>
                </a:spcAft>
              </a:pPr>
              <a:r>
                <a:rPr lang="en-US" sz="2400">
                  <a:latin typeface="Times New Roman" panose="02020603050405020304" pitchFamily="18" charset="0"/>
                  <a:cs typeface="Times New Roman" panose="02020603050405020304" pitchFamily="18" charset="0"/>
                </a:rPr>
                <a:t>: Bắt đầu hoặc kết thúc</a:t>
              </a:r>
            </a:p>
            <a:p>
              <a:pPr>
                <a:spcAft>
                  <a:spcPts val="1800"/>
                </a:spcAft>
              </a:pPr>
              <a:r>
                <a:rPr lang="en-US" sz="2400">
                  <a:latin typeface="Times New Roman" panose="02020603050405020304" pitchFamily="18" charset="0"/>
                  <a:cs typeface="Times New Roman" panose="02020603050405020304" pitchFamily="18" charset="0"/>
                </a:rPr>
                <a:t>: Đầu vào hoặc đầu ra</a:t>
              </a:r>
            </a:p>
            <a:p>
              <a:pPr>
                <a:spcAft>
                  <a:spcPts val="1800"/>
                </a:spcAft>
              </a:pPr>
              <a:r>
                <a:rPr lang="en-US" sz="2400">
                  <a:latin typeface="Times New Roman" panose="02020603050405020304" pitchFamily="18" charset="0"/>
                  <a:cs typeface="Times New Roman" panose="02020603050405020304" pitchFamily="18" charset="0"/>
                </a:rPr>
                <a:t>: Bước xử lí</a:t>
              </a:r>
            </a:p>
            <a:p>
              <a:pPr>
                <a:spcAft>
                  <a:spcPts val="1800"/>
                </a:spcAft>
              </a:pPr>
              <a:r>
                <a:rPr lang="en-US" sz="2400">
                  <a:latin typeface="Times New Roman" panose="02020603050405020304" pitchFamily="18" charset="0"/>
                  <a:cs typeface="Times New Roman" panose="02020603050405020304" pitchFamily="18" charset="0"/>
                </a:rPr>
                <a:t>: Bước kiểm tra điều kiện</a:t>
              </a:r>
            </a:p>
            <a:p>
              <a:pPr>
                <a:spcAft>
                  <a:spcPts val="1800"/>
                </a:spcAft>
              </a:pPr>
              <a:r>
                <a:rPr lang="en-US" sz="2400">
                  <a:latin typeface="Times New Roman" panose="02020603050405020304" pitchFamily="18" charset="0"/>
                  <a:cs typeface="Times New Roman" panose="02020603050405020304" pitchFamily="18" charset="0"/>
                </a:rPr>
                <a:t>: Chỉ hướng thực hiện tiếp theo</a:t>
              </a:r>
            </a:p>
          </p:txBody>
        </p:sp>
        <p:sp>
          <p:nvSpPr>
            <p:cNvPr id="60" name="Rectangle: Rounded Corners 59">
              <a:extLst>
                <a:ext uri="{FF2B5EF4-FFF2-40B4-BE49-F238E27FC236}">
                  <a16:creationId xmlns:a16="http://schemas.microsoft.com/office/drawing/2014/main" id="{BA7ECBCA-771A-4BB0-8F95-62E7B26345CE}"/>
                </a:ext>
              </a:extLst>
            </p:cNvPr>
            <p:cNvSpPr/>
            <p:nvPr/>
          </p:nvSpPr>
          <p:spPr>
            <a:xfrm>
              <a:off x="462579" y="1922949"/>
              <a:ext cx="5325020" cy="312614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0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up)">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up)">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up)">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up)">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up)">
                                      <p:cBhvr>
                                        <p:cTn id="93" dur="500"/>
                                        <p:tgtEl>
                                          <p:spTgt spid="5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up)">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8" grpId="0" animBg="1"/>
      <p:bldP spid="11" grpId="0" animBg="1"/>
      <p:bldP spid="10"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995D0B-021E-401F-9B6C-0C5164C4130A}"/>
              </a:ext>
            </a:extLst>
          </p:cNvPr>
          <p:cNvSpPr/>
          <p:nvPr/>
        </p:nvSpPr>
        <p:spPr>
          <a:xfrm>
            <a:off x="1073013" y="1977493"/>
            <a:ext cx="3531260" cy="1049784"/>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Mô tả thuật toán</a:t>
            </a:r>
          </a:p>
          <a:p>
            <a:pPr algn="ctr"/>
            <a:endParaRPr lang="en-US" sz="3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4" name="Rectangle: Rounded Corners 3">
            <a:extLst>
              <a:ext uri="{FF2B5EF4-FFF2-40B4-BE49-F238E27FC236}">
                <a16:creationId xmlns:a16="http://schemas.microsoft.com/office/drawing/2014/main" id="{576CA68F-96D9-4798-AF0B-EA8848513949}"/>
              </a:ext>
            </a:extLst>
          </p:cNvPr>
          <p:cNvSpPr/>
          <p:nvPr/>
        </p:nvSpPr>
        <p:spPr>
          <a:xfrm>
            <a:off x="1073013" y="2569139"/>
            <a:ext cx="10189036" cy="245468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lgn="just">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Có hai cách để mô tả thuật toán là liệt kê các bước bằng ngôn ngữ tự nhiên và sử dụng sơ đồ khối.</a:t>
            </a:r>
          </a:p>
          <a:p>
            <a:pPr marL="457200" indent="-457200" algn="just">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Sơ đồ khối của thuật toán là một sơ đồ gồm các hình mô tả các bước và đường có mũi tên để chỉ hướng thực hiện.</a:t>
            </a:r>
          </a:p>
        </p:txBody>
      </p:sp>
    </p:spTree>
    <p:extLst>
      <p:ext uri="{BB962C8B-B14F-4D97-AF65-F5344CB8AC3E}">
        <p14:creationId xmlns:p14="http://schemas.microsoft.com/office/powerpoint/2010/main" val="35302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10;&#10;Description automatically generated with low confidence">
            <a:extLst>
              <a:ext uri="{FF2B5EF4-FFF2-40B4-BE49-F238E27FC236}">
                <a16:creationId xmlns:a16="http://schemas.microsoft.com/office/drawing/2014/main" id="{CD667445-4430-4AA8-9A3A-DBFBDA6FF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143"/>
            <a:ext cx="12192000" cy="5745713"/>
          </a:xfrm>
          <a:prstGeom prst="rect">
            <a:avLst/>
          </a:prstGeom>
        </p:spPr>
      </p:pic>
      <p:sp>
        <p:nvSpPr>
          <p:cNvPr id="5" name="Oval 4">
            <a:extLst>
              <a:ext uri="{FF2B5EF4-FFF2-40B4-BE49-F238E27FC236}">
                <a16:creationId xmlns:a16="http://schemas.microsoft.com/office/drawing/2014/main" id="{2E0BD1AB-3B7E-4C0B-A8AD-379E854A5EB0}"/>
              </a:ext>
            </a:extLst>
          </p:cNvPr>
          <p:cNvSpPr/>
          <p:nvPr/>
        </p:nvSpPr>
        <p:spPr>
          <a:xfrm>
            <a:off x="144588" y="1965661"/>
            <a:ext cx="432447" cy="453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E334627-3487-4126-8769-E6842D2BC987}"/>
              </a:ext>
            </a:extLst>
          </p:cNvPr>
          <p:cNvCxnSpPr>
            <a:cxnSpLocks/>
          </p:cNvCxnSpPr>
          <p:nvPr/>
        </p:nvCxnSpPr>
        <p:spPr>
          <a:xfrm>
            <a:off x="4463927" y="4435613"/>
            <a:ext cx="9699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4CA239-BD0A-4E3A-BCAF-993FEACD446F}"/>
              </a:ext>
            </a:extLst>
          </p:cNvPr>
          <p:cNvCxnSpPr>
            <a:cxnSpLocks/>
          </p:cNvCxnSpPr>
          <p:nvPr/>
        </p:nvCxnSpPr>
        <p:spPr>
          <a:xfrm>
            <a:off x="4401172" y="4921506"/>
            <a:ext cx="1032676" cy="500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37B6E7-9BA1-4A1C-AEBD-B719C5796481}"/>
              </a:ext>
            </a:extLst>
          </p:cNvPr>
          <p:cNvCxnSpPr>
            <a:cxnSpLocks/>
          </p:cNvCxnSpPr>
          <p:nvPr/>
        </p:nvCxnSpPr>
        <p:spPr>
          <a:xfrm>
            <a:off x="4349177" y="5385875"/>
            <a:ext cx="1032676" cy="500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6FF6D4-E685-4A7B-B639-32E945775EA9}"/>
              </a:ext>
            </a:extLst>
          </p:cNvPr>
          <p:cNvCxnSpPr>
            <a:cxnSpLocks/>
          </p:cNvCxnSpPr>
          <p:nvPr/>
        </p:nvCxnSpPr>
        <p:spPr>
          <a:xfrm flipV="1">
            <a:off x="4379657" y="4921506"/>
            <a:ext cx="1054191" cy="10112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7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LUYỆN TẬP</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527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80755ECA-4B55-4CAC-89ED-0BC5E719F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099" y="492496"/>
            <a:ext cx="10004612" cy="1588404"/>
          </a:xfrm>
          <a:prstGeom prst="rect">
            <a:avLst/>
          </a:prstGeom>
        </p:spPr>
      </p:pic>
      <p:grpSp>
        <p:nvGrpSpPr>
          <p:cNvPr id="18" name="Group 17">
            <a:extLst>
              <a:ext uri="{FF2B5EF4-FFF2-40B4-BE49-F238E27FC236}">
                <a16:creationId xmlns:a16="http://schemas.microsoft.com/office/drawing/2014/main" id="{AAD13D4D-4AFA-4A23-85E4-3F534D88950F}"/>
              </a:ext>
            </a:extLst>
          </p:cNvPr>
          <p:cNvGrpSpPr/>
          <p:nvPr/>
        </p:nvGrpSpPr>
        <p:grpSpPr>
          <a:xfrm>
            <a:off x="571947" y="2348749"/>
            <a:ext cx="4173967" cy="4174849"/>
            <a:chOff x="6800624" y="207977"/>
            <a:chExt cx="4173967" cy="4174849"/>
          </a:xfrm>
        </p:grpSpPr>
        <p:sp>
          <p:nvSpPr>
            <p:cNvPr id="19" name="Oval 18">
              <a:extLst>
                <a:ext uri="{FF2B5EF4-FFF2-40B4-BE49-F238E27FC236}">
                  <a16:creationId xmlns:a16="http://schemas.microsoft.com/office/drawing/2014/main" id="{5D22C655-3EDB-4E28-B61E-8116AAA87B78}"/>
                </a:ext>
              </a:extLst>
            </p:cNvPr>
            <p:cNvSpPr/>
            <p:nvPr/>
          </p:nvSpPr>
          <p:spPr>
            <a:xfrm>
              <a:off x="7896117" y="207977"/>
              <a:ext cx="1936376" cy="4339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Bắt đầu</a:t>
              </a:r>
            </a:p>
          </p:txBody>
        </p:sp>
        <p:sp>
          <p:nvSpPr>
            <p:cNvPr id="20" name="Oval 19">
              <a:extLst>
                <a:ext uri="{FF2B5EF4-FFF2-40B4-BE49-F238E27FC236}">
                  <a16:creationId xmlns:a16="http://schemas.microsoft.com/office/drawing/2014/main" id="{C854835D-415F-410F-AE88-B276122EC9B1}"/>
                </a:ext>
              </a:extLst>
            </p:cNvPr>
            <p:cNvSpPr/>
            <p:nvPr/>
          </p:nvSpPr>
          <p:spPr>
            <a:xfrm>
              <a:off x="8005483" y="3922123"/>
              <a:ext cx="1936376" cy="4607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Kết thúc</a:t>
              </a:r>
            </a:p>
          </p:txBody>
        </p:sp>
        <p:sp>
          <p:nvSpPr>
            <p:cNvPr id="21" name="Parallelogram 20">
              <a:extLst>
                <a:ext uri="{FF2B5EF4-FFF2-40B4-BE49-F238E27FC236}">
                  <a16:creationId xmlns:a16="http://schemas.microsoft.com/office/drawing/2014/main" id="{8CF619F1-4E39-4B32-B55F-A1AFDC4F4B49}"/>
                </a:ext>
              </a:extLst>
            </p:cNvPr>
            <p:cNvSpPr/>
            <p:nvPr/>
          </p:nvSpPr>
          <p:spPr>
            <a:xfrm>
              <a:off x="7078534" y="934387"/>
              <a:ext cx="3550023" cy="460699"/>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Giá trị a, giá trị b</a:t>
              </a:r>
            </a:p>
          </p:txBody>
        </p:sp>
        <p:sp>
          <p:nvSpPr>
            <p:cNvPr id="22" name="Parallelogram 21">
              <a:extLst>
                <a:ext uri="{FF2B5EF4-FFF2-40B4-BE49-F238E27FC236}">
                  <a16:creationId xmlns:a16="http://schemas.microsoft.com/office/drawing/2014/main" id="{090851E8-D652-4DBC-BA9C-2750CC6ABEF3}"/>
                </a:ext>
              </a:extLst>
            </p:cNvPr>
            <p:cNvSpPr/>
            <p:nvPr/>
          </p:nvSpPr>
          <p:spPr>
            <a:xfrm>
              <a:off x="7156322" y="3186354"/>
              <a:ext cx="3550023" cy="460703"/>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Giá trị TBC của a và b</a:t>
              </a:r>
            </a:p>
          </p:txBody>
        </p:sp>
        <p:sp>
          <p:nvSpPr>
            <p:cNvPr id="23" name="Rectangle 22">
              <a:extLst>
                <a:ext uri="{FF2B5EF4-FFF2-40B4-BE49-F238E27FC236}">
                  <a16:creationId xmlns:a16="http://schemas.microsoft.com/office/drawing/2014/main" id="{2CA5BC82-FAFE-4621-93C8-C788928D8CC1}"/>
                </a:ext>
              </a:extLst>
            </p:cNvPr>
            <p:cNvSpPr/>
            <p:nvPr/>
          </p:nvSpPr>
          <p:spPr>
            <a:xfrm>
              <a:off x="6800624" y="1677398"/>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E85A3A1B-E542-41A5-87CF-AF8C2F237D7C}"/>
                </a:ext>
              </a:extLst>
            </p:cNvPr>
            <p:cNvSpPr/>
            <p:nvPr/>
          </p:nvSpPr>
          <p:spPr>
            <a:xfrm>
              <a:off x="6800624" y="2448247"/>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a:t>
              </a:r>
            </a:p>
          </p:txBody>
        </p:sp>
        <p:cxnSp>
          <p:nvCxnSpPr>
            <p:cNvPr id="25" name="Straight Arrow Connector 24">
              <a:extLst>
                <a:ext uri="{FF2B5EF4-FFF2-40B4-BE49-F238E27FC236}">
                  <a16:creationId xmlns:a16="http://schemas.microsoft.com/office/drawing/2014/main" id="{428FF93A-DF2A-4186-A802-603923C0DE8E}"/>
                </a:ext>
              </a:extLst>
            </p:cNvPr>
            <p:cNvCxnSpPr>
              <a:cxnSpLocks/>
            </p:cNvCxnSpPr>
            <p:nvPr/>
          </p:nvCxnSpPr>
          <p:spPr>
            <a:xfrm>
              <a:off x="8920582" y="639196"/>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486061-DC59-4874-BF77-521949157836}"/>
                </a:ext>
              </a:extLst>
            </p:cNvPr>
            <p:cNvCxnSpPr>
              <a:cxnSpLocks/>
            </p:cNvCxnSpPr>
            <p:nvPr/>
          </p:nvCxnSpPr>
          <p:spPr>
            <a:xfrm>
              <a:off x="8934923" y="1381200"/>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0CC96F6-5024-4B80-AA12-ED49B0AE7584}"/>
                </a:ext>
              </a:extLst>
            </p:cNvPr>
            <p:cNvCxnSpPr>
              <a:cxnSpLocks/>
            </p:cNvCxnSpPr>
            <p:nvPr/>
          </p:nvCxnSpPr>
          <p:spPr>
            <a:xfrm>
              <a:off x="8926659" y="2133660"/>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D5B1B9-498E-4469-8B1F-D87EE1F9520A}"/>
                </a:ext>
              </a:extLst>
            </p:cNvPr>
            <p:cNvCxnSpPr>
              <a:cxnSpLocks/>
            </p:cNvCxnSpPr>
            <p:nvPr/>
          </p:nvCxnSpPr>
          <p:spPr>
            <a:xfrm>
              <a:off x="8931334" y="2882995"/>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5477469-7A8C-4084-B093-D56B003EF307}"/>
                </a:ext>
              </a:extLst>
            </p:cNvPr>
            <p:cNvCxnSpPr>
              <a:cxnSpLocks/>
            </p:cNvCxnSpPr>
            <p:nvPr/>
          </p:nvCxnSpPr>
          <p:spPr>
            <a:xfrm>
              <a:off x="8942088" y="3630277"/>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BBA8881-203A-4A63-AF35-A38C92804E8B}"/>
              </a:ext>
            </a:extLst>
          </p:cNvPr>
          <p:cNvGrpSpPr/>
          <p:nvPr/>
        </p:nvGrpSpPr>
        <p:grpSpPr>
          <a:xfrm>
            <a:off x="7446086" y="2302587"/>
            <a:ext cx="4173967" cy="4174849"/>
            <a:chOff x="6800624" y="207977"/>
            <a:chExt cx="4173967" cy="4174849"/>
          </a:xfrm>
        </p:grpSpPr>
        <p:sp>
          <p:nvSpPr>
            <p:cNvPr id="43" name="Oval 42">
              <a:extLst>
                <a:ext uri="{FF2B5EF4-FFF2-40B4-BE49-F238E27FC236}">
                  <a16:creationId xmlns:a16="http://schemas.microsoft.com/office/drawing/2014/main" id="{F0B11A02-41BD-4CAA-8E28-6A0DCDD43485}"/>
                </a:ext>
              </a:extLst>
            </p:cNvPr>
            <p:cNvSpPr/>
            <p:nvPr/>
          </p:nvSpPr>
          <p:spPr>
            <a:xfrm>
              <a:off x="7896117" y="207977"/>
              <a:ext cx="1936376" cy="4339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Bắt đầu</a:t>
              </a:r>
            </a:p>
          </p:txBody>
        </p:sp>
        <p:sp>
          <p:nvSpPr>
            <p:cNvPr id="44" name="Oval 43">
              <a:extLst>
                <a:ext uri="{FF2B5EF4-FFF2-40B4-BE49-F238E27FC236}">
                  <a16:creationId xmlns:a16="http://schemas.microsoft.com/office/drawing/2014/main" id="{C4B8EB93-F669-4AD1-898D-9CDED78A5AE1}"/>
                </a:ext>
              </a:extLst>
            </p:cNvPr>
            <p:cNvSpPr/>
            <p:nvPr/>
          </p:nvSpPr>
          <p:spPr>
            <a:xfrm>
              <a:off x="8005483" y="3922123"/>
              <a:ext cx="1936376" cy="4607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Kết thúc</a:t>
              </a:r>
            </a:p>
          </p:txBody>
        </p:sp>
        <p:sp>
          <p:nvSpPr>
            <p:cNvPr id="45" name="Parallelogram 44">
              <a:extLst>
                <a:ext uri="{FF2B5EF4-FFF2-40B4-BE49-F238E27FC236}">
                  <a16:creationId xmlns:a16="http://schemas.microsoft.com/office/drawing/2014/main" id="{F615D807-1B94-41C1-9BF8-B89508DD3BDA}"/>
                </a:ext>
              </a:extLst>
            </p:cNvPr>
            <p:cNvSpPr/>
            <p:nvPr/>
          </p:nvSpPr>
          <p:spPr>
            <a:xfrm>
              <a:off x="7078534" y="934387"/>
              <a:ext cx="3550023" cy="460699"/>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Giá trị a, giá trị b</a:t>
              </a:r>
            </a:p>
          </p:txBody>
        </p:sp>
        <p:sp>
          <p:nvSpPr>
            <p:cNvPr id="46" name="Parallelogram 45">
              <a:extLst>
                <a:ext uri="{FF2B5EF4-FFF2-40B4-BE49-F238E27FC236}">
                  <a16:creationId xmlns:a16="http://schemas.microsoft.com/office/drawing/2014/main" id="{8F0CF4AE-DBB3-42A7-82EF-8A634CAD34BB}"/>
                </a:ext>
              </a:extLst>
            </p:cNvPr>
            <p:cNvSpPr/>
            <p:nvPr/>
          </p:nvSpPr>
          <p:spPr>
            <a:xfrm>
              <a:off x="7156322" y="3186354"/>
              <a:ext cx="3550023" cy="460703"/>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Giá trị UCLN của a và b</a:t>
              </a:r>
            </a:p>
          </p:txBody>
        </p:sp>
        <p:sp>
          <p:nvSpPr>
            <p:cNvPr id="47" name="Rectangle 46">
              <a:extLst>
                <a:ext uri="{FF2B5EF4-FFF2-40B4-BE49-F238E27FC236}">
                  <a16:creationId xmlns:a16="http://schemas.microsoft.com/office/drawing/2014/main" id="{6739747D-3A6F-4654-9D3A-A5A3121672AA}"/>
                </a:ext>
              </a:extLst>
            </p:cNvPr>
            <p:cNvSpPr/>
            <p:nvPr/>
          </p:nvSpPr>
          <p:spPr>
            <a:xfrm>
              <a:off x="6800624" y="1677398"/>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a:t>
              </a:r>
            </a:p>
          </p:txBody>
        </p:sp>
        <p:sp>
          <p:nvSpPr>
            <p:cNvPr id="48" name="Rectangle 47">
              <a:extLst>
                <a:ext uri="{FF2B5EF4-FFF2-40B4-BE49-F238E27FC236}">
                  <a16:creationId xmlns:a16="http://schemas.microsoft.com/office/drawing/2014/main" id="{1DE1C62F-48E1-4C13-A817-F48F026F233C}"/>
                </a:ext>
              </a:extLst>
            </p:cNvPr>
            <p:cNvSpPr/>
            <p:nvPr/>
          </p:nvSpPr>
          <p:spPr>
            <a:xfrm>
              <a:off x="6800624" y="2448247"/>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a:t>
              </a:r>
            </a:p>
          </p:txBody>
        </p:sp>
        <p:cxnSp>
          <p:nvCxnSpPr>
            <p:cNvPr id="49" name="Straight Arrow Connector 48">
              <a:extLst>
                <a:ext uri="{FF2B5EF4-FFF2-40B4-BE49-F238E27FC236}">
                  <a16:creationId xmlns:a16="http://schemas.microsoft.com/office/drawing/2014/main" id="{09317D13-BA8B-422E-AF09-CAF50AC210B3}"/>
                </a:ext>
              </a:extLst>
            </p:cNvPr>
            <p:cNvCxnSpPr>
              <a:cxnSpLocks/>
            </p:cNvCxnSpPr>
            <p:nvPr/>
          </p:nvCxnSpPr>
          <p:spPr>
            <a:xfrm>
              <a:off x="8920582" y="639196"/>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A1E76D5-F39B-4345-B6D5-8484A92C2D85}"/>
                </a:ext>
              </a:extLst>
            </p:cNvPr>
            <p:cNvCxnSpPr>
              <a:cxnSpLocks/>
            </p:cNvCxnSpPr>
            <p:nvPr/>
          </p:nvCxnSpPr>
          <p:spPr>
            <a:xfrm>
              <a:off x="8934923" y="1381200"/>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D592A31-3F84-4BFF-95F6-35C204C477F2}"/>
                </a:ext>
              </a:extLst>
            </p:cNvPr>
            <p:cNvCxnSpPr>
              <a:cxnSpLocks/>
            </p:cNvCxnSpPr>
            <p:nvPr/>
          </p:nvCxnSpPr>
          <p:spPr>
            <a:xfrm>
              <a:off x="8926659" y="2133660"/>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1E2F69D-90FF-4F1D-9D2C-70A3BFC2733D}"/>
                </a:ext>
              </a:extLst>
            </p:cNvPr>
            <p:cNvCxnSpPr>
              <a:cxnSpLocks/>
            </p:cNvCxnSpPr>
            <p:nvPr/>
          </p:nvCxnSpPr>
          <p:spPr>
            <a:xfrm>
              <a:off x="8931334" y="2882995"/>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C7A62BB-6D28-4F7B-A0B1-CD260B8726BE}"/>
                </a:ext>
              </a:extLst>
            </p:cNvPr>
            <p:cNvCxnSpPr>
              <a:cxnSpLocks/>
            </p:cNvCxnSpPr>
            <p:nvPr/>
          </p:nvCxnSpPr>
          <p:spPr>
            <a:xfrm>
              <a:off x="8942088" y="3630277"/>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Arrow: Left-Right 3">
            <a:extLst>
              <a:ext uri="{FF2B5EF4-FFF2-40B4-BE49-F238E27FC236}">
                <a16:creationId xmlns:a16="http://schemas.microsoft.com/office/drawing/2014/main" id="{D0CFB0DA-27B7-46D3-90E5-473227D44A1A}"/>
              </a:ext>
            </a:extLst>
          </p:cNvPr>
          <p:cNvSpPr/>
          <p:nvPr/>
        </p:nvSpPr>
        <p:spPr>
          <a:xfrm>
            <a:off x="5223383" y="2924742"/>
            <a:ext cx="1979403" cy="731520"/>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Đầu vào</a:t>
            </a:r>
          </a:p>
        </p:txBody>
      </p:sp>
      <p:sp>
        <p:nvSpPr>
          <p:cNvPr id="54" name="Arrow: Left-Right 53">
            <a:extLst>
              <a:ext uri="{FF2B5EF4-FFF2-40B4-BE49-F238E27FC236}">
                <a16:creationId xmlns:a16="http://schemas.microsoft.com/office/drawing/2014/main" id="{9C3E2BE6-B5FE-49C6-A6A6-E3F0506D0F84}"/>
              </a:ext>
            </a:extLst>
          </p:cNvPr>
          <p:cNvSpPr/>
          <p:nvPr/>
        </p:nvSpPr>
        <p:spPr>
          <a:xfrm>
            <a:off x="5262285" y="5186979"/>
            <a:ext cx="1979403" cy="731520"/>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Đầu ra</a:t>
            </a:r>
          </a:p>
        </p:txBody>
      </p:sp>
    </p:spTree>
    <p:extLst>
      <p:ext uri="{BB962C8B-B14F-4D97-AF65-F5344CB8AC3E}">
        <p14:creationId xmlns:p14="http://schemas.microsoft.com/office/powerpoint/2010/main" val="35885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 letter&#10;&#10;Description automatically generated">
            <a:extLst>
              <a:ext uri="{FF2B5EF4-FFF2-40B4-BE49-F238E27FC236}">
                <a16:creationId xmlns:a16="http://schemas.microsoft.com/office/drawing/2014/main" id="{004D40A7-2D68-444F-8084-621FCB1F5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5" y="474779"/>
            <a:ext cx="8579533" cy="1235687"/>
          </a:xfrm>
          <a:prstGeom prst="rect">
            <a:avLst/>
          </a:prstGeom>
        </p:spPr>
      </p:pic>
      <p:pic>
        <p:nvPicPr>
          <p:cNvPr id="5" name="Picture 4" descr="Diagram&#10;&#10;Description automatically generated">
            <a:extLst>
              <a:ext uri="{FF2B5EF4-FFF2-40B4-BE49-F238E27FC236}">
                <a16:creationId xmlns:a16="http://schemas.microsoft.com/office/drawing/2014/main" id="{EDFB58AD-704C-49E0-B769-6BFE39547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95" y="1968649"/>
            <a:ext cx="3592648" cy="4625788"/>
          </a:xfrm>
          <a:prstGeom prst="rect">
            <a:avLst/>
          </a:prstGeom>
        </p:spPr>
      </p:pic>
      <p:sp>
        <p:nvSpPr>
          <p:cNvPr id="7" name="Rectangle 6">
            <a:extLst>
              <a:ext uri="{FF2B5EF4-FFF2-40B4-BE49-F238E27FC236}">
                <a16:creationId xmlns:a16="http://schemas.microsoft.com/office/drawing/2014/main" id="{08B7CB62-A58A-4EAF-ACFC-F26C954E1F35}"/>
              </a:ext>
            </a:extLst>
          </p:cNvPr>
          <p:cNvSpPr/>
          <p:nvPr/>
        </p:nvSpPr>
        <p:spPr>
          <a:xfrm>
            <a:off x="5174428" y="1850317"/>
            <a:ext cx="6382871" cy="47441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914400" lvl="1" indent="-4572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Sơ đồ khối hình 6.3 mô tả thuật toán tính tổng 2 số a và b</a:t>
            </a:r>
          </a:p>
          <a:p>
            <a:pPr marL="914400" lvl="1" indent="-4572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Đầu vào: Giá trị a, giá trị b</a:t>
            </a:r>
          </a:p>
          <a:p>
            <a:pPr lvl="1"/>
            <a:r>
              <a:rPr lang="en-US" sz="2800">
                <a:solidFill>
                  <a:schemeClr val="tx1"/>
                </a:solidFill>
                <a:latin typeface="Times New Roman" panose="02020603050405020304" pitchFamily="18" charset="0"/>
                <a:cs typeface="Times New Roman" panose="02020603050405020304" pitchFamily="18" charset="0"/>
              </a:rPr>
              <a:t>	Đầu ra: Giá trị tổng</a:t>
            </a:r>
          </a:p>
          <a:p>
            <a:pPr marL="914400" lvl="1" indent="-4572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Mô tả thuật toán dưới dạng liệt kê:</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1: Nhập giá trị của a và b</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2: Tính tổng a + b</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3: Thông báo kết quả</a:t>
            </a:r>
          </a:p>
        </p:txBody>
      </p:sp>
    </p:spTree>
    <p:extLst>
      <p:ext uri="{BB962C8B-B14F-4D97-AF65-F5344CB8AC3E}">
        <p14:creationId xmlns:p14="http://schemas.microsoft.com/office/powerpoint/2010/main" val="24698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fade">
                                      <p:cBhvr>
                                        <p:cTn id="4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C437223E-0E5A-4E7C-890D-68CF483F9F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9997"/>
            <a:ext cx="12192000" cy="1370098"/>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B81D8449-F358-4F6D-8344-1F4DC14DF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21" y="2422781"/>
            <a:ext cx="8219636" cy="3652976"/>
          </a:xfrm>
          <a:prstGeom prst="rect">
            <a:avLst/>
          </a:prstGeom>
        </p:spPr>
      </p:pic>
      <p:sp>
        <p:nvSpPr>
          <p:cNvPr id="7" name="Rectangle 6">
            <a:extLst>
              <a:ext uri="{FF2B5EF4-FFF2-40B4-BE49-F238E27FC236}">
                <a16:creationId xmlns:a16="http://schemas.microsoft.com/office/drawing/2014/main" id="{E55B2683-264F-44C5-AE4E-E9E51C0746F7}"/>
              </a:ext>
            </a:extLst>
          </p:cNvPr>
          <p:cNvSpPr/>
          <p:nvPr/>
        </p:nvSpPr>
        <p:spPr>
          <a:xfrm>
            <a:off x="8459011" y="3334869"/>
            <a:ext cx="3564454" cy="18287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lvl="1"/>
            <a:r>
              <a:rPr lang="en-US" sz="2800">
                <a:solidFill>
                  <a:schemeClr val="tx1"/>
                </a:solidFill>
                <a:latin typeface="Times New Roman" panose="02020603050405020304" pitchFamily="18" charset="0"/>
                <a:cs typeface="Times New Roman" panose="02020603050405020304" pitchFamily="18" charset="0"/>
              </a:rPr>
              <a:t>Kết quả sắp xếp:</a:t>
            </a:r>
          </a:p>
          <a:p>
            <a:pPr lvl="1"/>
            <a:r>
              <a:rPr lang="en-US" sz="2800">
                <a:solidFill>
                  <a:schemeClr val="tx1"/>
                </a:solidFill>
                <a:latin typeface="Times New Roman" panose="02020603050405020304" pitchFamily="18" charset="0"/>
                <a:cs typeface="Times New Roman" panose="02020603050405020304" pitchFamily="18" charset="0"/>
              </a:rPr>
              <a:t>1 – 3 – 2 – 4 – 6 – 5 </a:t>
            </a:r>
          </a:p>
        </p:txBody>
      </p:sp>
    </p:spTree>
    <p:extLst>
      <p:ext uri="{BB962C8B-B14F-4D97-AF65-F5344CB8AC3E}">
        <p14:creationId xmlns:p14="http://schemas.microsoft.com/office/powerpoint/2010/main" val="28395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VẬN DỤNG</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34610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5" name="Freeform: Shape 14">
            <a:extLst>
              <a:ext uri="{FF2B5EF4-FFF2-40B4-BE49-F238E27FC236}">
                <a16:creationId xmlns:a16="http://schemas.microsoft.com/office/drawing/2014/main" id="{604DFDF6-60F8-4DCA-B3FB-352851593AEC}"/>
              </a:ext>
            </a:extLst>
          </p:cNvPr>
          <p:cNvSpPr/>
          <p:nvPr/>
        </p:nvSpPr>
        <p:spPr>
          <a:xfrm>
            <a:off x="281293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00CC0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dirty="0" err="1">
                <a:latin typeface="Bookman Old Style" panose="02050604050505020204" pitchFamily="18" charset="0"/>
              </a:rPr>
              <a:t>Tại</a:t>
            </a:r>
            <a:r>
              <a:rPr lang="en-US" sz="2400" dirty="0">
                <a:latin typeface="Bookman Old Style" panose="02050604050505020204" pitchFamily="18" charset="0"/>
              </a:rPr>
              <a:t> </a:t>
            </a:r>
            <a:r>
              <a:rPr lang="en-US" sz="2400" dirty="0" err="1">
                <a:latin typeface="Bookman Old Style" panose="02050604050505020204" pitchFamily="18" charset="0"/>
              </a:rPr>
              <a:t>sao</a:t>
            </a:r>
            <a:r>
              <a:rPr lang="en-US" sz="2400" dirty="0">
                <a:latin typeface="Bookman Old Style" panose="02050604050505020204" pitchFamily="18" charset="0"/>
              </a:rPr>
              <a:t> </a:t>
            </a:r>
            <a:r>
              <a:rPr lang="en-US" sz="2400" dirty="0" err="1">
                <a:latin typeface="Bookman Old Style" panose="02050604050505020204" pitchFamily="18" charset="0"/>
              </a:rPr>
              <a:t>cần</a:t>
            </a:r>
            <a:r>
              <a:rPr lang="en-US" sz="2400" dirty="0">
                <a:latin typeface="Bookman Old Style" panose="02050604050505020204" pitchFamily="18" charset="0"/>
              </a:rPr>
              <a:t> </a:t>
            </a:r>
            <a:r>
              <a:rPr lang="en-US" sz="2400" dirty="0" err="1">
                <a:latin typeface="Bookman Old Style" panose="02050604050505020204" pitchFamily="18" charset="0"/>
              </a:rPr>
              <a:t>phải</a:t>
            </a:r>
            <a:r>
              <a:rPr lang="en-US" sz="2400" dirty="0">
                <a:latin typeface="Bookman Old Style" panose="02050604050505020204" pitchFamily="18" charset="0"/>
              </a:rPr>
              <a:t> </a:t>
            </a:r>
            <a:r>
              <a:rPr lang="en-US" sz="2400" dirty="0" err="1">
                <a:latin typeface="Bookman Old Style" panose="02050604050505020204" pitchFamily="18" charset="0"/>
              </a:rPr>
              <a:t>dùng</a:t>
            </a:r>
            <a:r>
              <a:rPr lang="en-US" sz="2400" dirty="0">
                <a:latin typeface="Bookman Old Style" panose="02050604050505020204" pitchFamily="18" charset="0"/>
              </a:rPr>
              <a:t> </a:t>
            </a:r>
            <a:r>
              <a:rPr lang="en-US" sz="2400" dirty="0" err="1">
                <a:latin typeface="Bookman Old Style" panose="02050604050505020204" pitchFamily="18" charset="0"/>
              </a:rPr>
              <a:t>đến</a:t>
            </a:r>
            <a:r>
              <a:rPr lang="en-US" sz="2400" dirty="0">
                <a:latin typeface="Bookman Old Style" panose="02050604050505020204" pitchFamily="18" charset="0"/>
              </a:rPr>
              <a:t> </a:t>
            </a:r>
            <a:r>
              <a:rPr lang="en-US" sz="2400" dirty="0" err="1">
                <a:latin typeface="Bookman Old Style" panose="02050604050505020204" pitchFamily="18" charset="0"/>
              </a:rPr>
              <a:t>thuật</a:t>
            </a:r>
            <a:r>
              <a:rPr lang="en-US" sz="2400" dirty="0">
                <a:latin typeface="Bookman Old Style" panose="02050604050505020204" pitchFamily="18" charset="0"/>
              </a:rPr>
              <a:t> </a:t>
            </a:r>
            <a:r>
              <a:rPr lang="en-US" sz="2400" dirty="0" err="1">
                <a:latin typeface="Bookman Old Style" panose="02050604050505020204" pitchFamily="18" charset="0"/>
              </a:rPr>
              <a:t>toán</a:t>
            </a:r>
            <a:r>
              <a:rPr lang="en-US" sz="2400" dirty="0">
                <a:latin typeface="Bookman Old Style" panose="02050604050505020204" pitchFamily="18" charset="0"/>
              </a:rPr>
              <a:t>?</a:t>
            </a:r>
            <a:endParaRPr lang="en-US" sz="2400" kern="1200" dirty="0">
              <a:latin typeface="Bookman Old Style" panose="02050604050505020204" pitchFamily="18" charset="0"/>
            </a:endParaRPr>
          </a:p>
        </p:txBody>
      </p:sp>
      <p:sp>
        <p:nvSpPr>
          <p:cNvPr id="16" name="Freeform: Shape 15">
            <a:extLst>
              <a:ext uri="{FF2B5EF4-FFF2-40B4-BE49-F238E27FC236}">
                <a16:creationId xmlns:a16="http://schemas.microsoft.com/office/drawing/2014/main" id="{B483DDD5-FB91-4B51-9108-6711D2CB7422}"/>
              </a:ext>
            </a:extLst>
          </p:cNvPr>
          <p:cNvSpPr/>
          <p:nvPr/>
        </p:nvSpPr>
        <p:spPr>
          <a:xfrm>
            <a:off x="96835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FF">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a:latin typeface="Bookman Old Style" panose="02050604050505020204" pitchFamily="18" charset="0"/>
              </a:rPr>
              <a:t>Thuật toán là gì?</a:t>
            </a:r>
            <a:endParaRPr lang="en-US" sz="2400" kern="1200">
              <a:latin typeface="Bookman Old Style" panose="02050604050505020204" pitchFamily="18" charset="0"/>
            </a:endParaRPr>
          </a:p>
        </p:txBody>
      </p:sp>
    </p:spTree>
    <p:extLst>
      <p:ext uri="{BB962C8B-B14F-4D97-AF65-F5344CB8AC3E}">
        <p14:creationId xmlns:p14="http://schemas.microsoft.com/office/powerpoint/2010/main" val="26849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1771 -0.01574 C -0.05664 0.08611 -0.1138 0.13727 -0.14597 0.09884 C -0.17891 0.06088 -0.17292 -0.05416 -0.13438 -0.15532 C -0.0961 -0.25671 -0.03828 -0.30879 -0.00612 -0.26991 C 0.02591 -0.23102 0.0207 -0.11736 -0.01771 -0.01574 Z " pathEditMode="relative" rAng="7440000" ptsTypes="AAAAA">
                                      <p:cBhvr>
                                        <p:cTn id="6" dur="1000" fill="hold"/>
                                        <p:tgtEl>
                                          <p:spTgt spid="15"/>
                                        </p:tgtEl>
                                        <p:attrNameLst>
                                          <p:attrName>ppt_x</p:attrName>
                                          <p:attrName>ppt_y</p:attrName>
                                        </p:attrNameLst>
                                      </p:cBhvr>
                                      <p:rCtr x="-5833" y="-6991"/>
                                    </p:animMotion>
                                  </p:childTnLst>
                                </p:cTn>
                              </p:par>
                              <p:par>
                                <p:cTn id="7" presetID="1" presetClass="path" presetSubtype="0" accel="50000" decel="50000" fill="hold" grpId="0" nodeType="withEffect">
                                  <p:stCondLst>
                                    <p:cond delay="0"/>
                                  </p:stCondLst>
                                  <p:childTnLst>
                                    <p:animMotion origin="layout" path="M -0.01029 -0.01528 C -0.03959 -0.12662 -0.0349 -0.24051 0.00026 -0.26967 C 0.03476 -0.29815 0.08698 -0.23171 0.11666 -0.12106 C 0.14583 -0.00926 0.1414 0.10417 0.10625 0.13334 C 0.07109 0.1625 0.01862 0.09607 -0.01029 -0.01528 Z " pathEditMode="relative" rAng="14700000" ptsTypes="AAAAA">
                                      <p:cBhvr>
                                        <p:cTn id="8" dur="1000" fill="hold"/>
                                        <p:tgtEl>
                                          <p:spTgt spid="16"/>
                                        </p:tgtEl>
                                        <p:attrNameLst>
                                          <p:attrName>ppt_x</p:attrName>
                                          <p:attrName>ppt_y</p:attrName>
                                        </p:attrNameLst>
                                      </p:cBhvr>
                                      <p:rCtr x="6341" y="-5278"/>
                                    </p:animMotion>
                                  </p:childTnLst>
                                </p:cTn>
                              </p:par>
                            </p:childTnLst>
                          </p:cTn>
                        </p:par>
                        <p:par>
                          <p:cTn id="9" fill="hold">
                            <p:stCondLst>
                              <p:cond delay="1000"/>
                            </p:stCondLst>
                            <p:childTnLst>
                              <p:par>
                                <p:cTn id="10" presetID="6" presetClass="emph" presetSubtype="0" fill="hold" grpId="1" nodeType="afterEffect">
                                  <p:stCondLst>
                                    <p:cond delay="0"/>
                                  </p:stCondLst>
                                  <p:childTnLst>
                                    <p:animScale>
                                      <p:cBhvr>
                                        <p:cTn id="11" dur="1000" fill="hold"/>
                                        <p:tgtEl>
                                          <p:spTgt spid="16"/>
                                        </p:tgtEl>
                                      </p:cBhvr>
                                      <p:by x="200000" y="200000"/>
                                    </p:animScale>
                                  </p:childTnLst>
                                </p:cTn>
                              </p:par>
                              <p:par>
                                <p:cTn id="12" presetID="56" presetClass="path" presetSubtype="0" accel="50000" decel="50000" fill="hold" grpId="2" nodeType="withEffect">
                                  <p:stCondLst>
                                    <p:cond delay="0"/>
                                  </p:stCondLst>
                                  <p:childTnLst>
                                    <p:animMotion origin="layout" path="M -0.0017 -2.22222E-6 L 0.51393 -0.09884 " pathEditMode="relative" rAng="0" ptsTypes="AA">
                                      <p:cBhvr>
                                        <p:cTn id="13" dur="1000" fill="hold"/>
                                        <p:tgtEl>
                                          <p:spTgt spid="16"/>
                                        </p:tgtEl>
                                        <p:attrNameLst>
                                          <p:attrName>ppt_x</p:attrName>
                                          <p:attrName>ppt_y</p:attrName>
                                        </p:attrNameLst>
                                      </p:cBhvr>
                                      <p:rCtr x="25781" y="-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6"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10;&#10;Description automatically generated">
            <a:extLst>
              <a:ext uri="{FF2B5EF4-FFF2-40B4-BE49-F238E27FC236}">
                <a16:creationId xmlns:a16="http://schemas.microsoft.com/office/drawing/2014/main" id="{17BDDED6-974B-4EBA-838D-77BB8C951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028" y="488157"/>
            <a:ext cx="6821736" cy="3828292"/>
          </a:xfrm>
          <a:prstGeom prst="rect">
            <a:avLst/>
          </a:prstGeom>
        </p:spPr>
      </p:pic>
      <p:pic>
        <p:nvPicPr>
          <p:cNvPr id="5" name="Picture 4" descr="Text&#10;&#10;Description automatically generated">
            <a:extLst>
              <a:ext uri="{FF2B5EF4-FFF2-40B4-BE49-F238E27FC236}">
                <a16:creationId xmlns:a16="http://schemas.microsoft.com/office/drawing/2014/main" id="{80FF2CEA-ABCC-4F6D-9013-1DB1284D3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371" y="790441"/>
            <a:ext cx="4046563" cy="5410662"/>
          </a:xfrm>
          <a:prstGeom prst="rect">
            <a:avLst/>
          </a:prstGeom>
        </p:spPr>
      </p:pic>
      <p:sp>
        <p:nvSpPr>
          <p:cNvPr id="7" name="Rectangle 6">
            <a:extLst>
              <a:ext uri="{FF2B5EF4-FFF2-40B4-BE49-F238E27FC236}">
                <a16:creationId xmlns:a16="http://schemas.microsoft.com/office/drawing/2014/main" id="{91336F4F-25B9-4186-86F4-A7A7942F7C50}"/>
              </a:ext>
            </a:extLst>
          </p:cNvPr>
          <p:cNvSpPr/>
          <p:nvPr/>
        </p:nvSpPr>
        <p:spPr>
          <a:xfrm>
            <a:off x="501887" y="4711728"/>
            <a:ext cx="6855877" cy="18287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lvl="1"/>
            <a:r>
              <a:rPr lang="en-US" sz="2800">
                <a:solidFill>
                  <a:schemeClr val="tx1"/>
                </a:solidFill>
                <a:latin typeface="Times New Roman" panose="02020603050405020304" pitchFamily="18" charset="0"/>
                <a:cs typeface="Times New Roman" panose="02020603050405020304" pitchFamily="18" charset="0"/>
              </a:rPr>
              <a:t>a)  - Đầu vào: xoài, sữa chua, mật ong</a:t>
            </a:r>
          </a:p>
          <a:p>
            <a:pPr lvl="1"/>
            <a:r>
              <a:rPr lang="en-US" sz="2800">
                <a:solidFill>
                  <a:schemeClr val="tx1"/>
                </a:solidFill>
                <a:latin typeface="Times New Roman" panose="02020603050405020304" pitchFamily="18" charset="0"/>
                <a:cs typeface="Times New Roman" panose="02020603050405020304" pitchFamily="18" charset="0"/>
              </a:rPr>
              <a:t>	- Đầu ra: Món kem sữa chua xoài</a:t>
            </a:r>
          </a:p>
        </p:txBody>
      </p:sp>
    </p:spTree>
    <p:extLst>
      <p:ext uri="{BB962C8B-B14F-4D97-AF65-F5344CB8AC3E}">
        <p14:creationId xmlns:p14="http://schemas.microsoft.com/office/powerpoint/2010/main" val="186842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10;&#10;Description automatically generated">
            <a:extLst>
              <a:ext uri="{FF2B5EF4-FFF2-40B4-BE49-F238E27FC236}">
                <a16:creationId xmlns:a16="http://schemas.microsoft.com/office/drawing/2014/main" id="{5EF30B02-06B3-4D72-BB3E-D35263035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8059" y="521748"/>
            <a:ext cx="4348591" cy="5814504"/>
          </a:xfrm>
          <a:prstGeom prst="rect">
            <a:avLst/>
          </a:prstGeom>
        </p:spPr>
      </p:pic>
      <p:grpSp>
        <p:nvGrpSpPr>
          <p:cNvPr id="26" name="Group 25">
            <a:extLst>
              <a:ext uri="{FF2B5EF4-FFF2-40B4-BE49-F238E27FC236}">
                <a16:creationId xmlns:a16="http://schemas.microsoft.com/office/drawing/2014/main" id="{F8434A4F-41FC-45A3-9F2C-6E401B53F7FE}"/>
              </a:ext>
            </a:extLst>
          </p:cNvPr>
          <p:cNvGrpSpPr/>
          <p:nvPr/>
        </p:nvGrpSpPr>
        <p:grpSpPr>
          <a:xfrm>
            <a:off x="501888" y="189188"/>
            <a:ext cx="5688706" cy="6647792"/>
            <a:chOff x="501888" y="189188"/>
            <a:chExt cx="5688706" cy="6647792"/>
          </a:xfrm>
        </p:grpSpPr>
        <p:grpSp>
          <p:nvGrpSpPr>
            <p:cNvPr id="2" name="Group 1">
              <a:extLst>
                <a:ext uri="{FF2B5EF4-FFF2-40B4-BE49-F238E27FC236}">
                  <a16:creationId xmlns:a16="http://schemas.microsoft.com/office/drawing/2014/main" id="{4AB120E5-5560-4BE0-909B-85DBF58E2B1D}"/>
                </a:ext>
              </a:extLst>
            </p:cNvPr>
            <p:cNvGrpSpPr/>
            <p:nvPr/>
          </p:nvGrpSpPr>
          <p:grpSpPr>
            <a:xfrm>
              <a:off x="501888" y="189188"/>
              <a:ext cx="5688706" cy="6647792"/>
              <a:chOff x="501888" y="189188"/>
              <a:chExt cx="5688706" cy="6647792"/>
            </a:xfrm>
          </p:grpSpPr>
          <p:sp>
            <p:nvSpPr>
              <p:cNvPr id="24" name="Rectangle 23">
                <a:extLst>
                  <a:ext uri="{FF2B5EF4-FFF2-40B4-BE49-F238E27FC236}">
                    <a16:creationId xmlns:a16="http://schemas.microsoft.com/office/drawing/2014/main" id="{953118CD-405F-4364-ABB3-1B3A352D4D7D}"/>
                  </a:ext>
                </a:extLst>
              </p:cNvPr>
              <p:cNvSpPr/>
              <p:nvPr/>
            </p:nvSpPr>
            <p:spPr>
              <a:xfrm>
                <a:off x="501888" y="189188"/>
                <a:ext cx="5688706" cy="664779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25C4EB08-1F72-4631-B896-9767AB772409}"/>
                  </a:ext>
                </a:extLst>
              </p:cNvPr>
              <p:cNvSpPr/>
              <p:nvPr/>
            </p:nvSpPr>
            <p:spPr>
              <a:xfrm>
                <a:off x="2388222" y="207977"/>
                <a:ext cx="1936376" cy="4339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Bắt đầu</a:t>
                </a:r>
              </a:p>
            </p:txBody>
          </p:sp>
          <p:sp>
            <p:nvSpPr>
              <p:cNvPr id="5" name="Oval 4">
                <a:extLst>
                  <a:ext uri="{FF2B5EF4-FFF2-40B4-BE49-F238E27FC236}">
                    <a16:creationId xmlns:a16="http://schemas.microsoft.com/office/drawing/2014/main" id="{ADF7EFF7-A2A8-459D-B9B2-E3BFA9EF4876}"/>
                  </a:ext>
                </a:extLst>
              </p:cNvPr>
              <p:cNvSpPr/>
              <p:nvPr/>
            </p:nvSpPr>
            <p:spPr>
              <a:xfrm>
                <a:off x="2519104" y="6342590"/>
                <a:ext cx="1936376" cy="4607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Kết thúc</a:t>
                </a:r>
              </a:p>
            </p:txBody>
          </p:sp>
          <p:sp>
            <p:nvSpPr>
              <p:cNvPr id="6" name="Parallelogram 5">
                <a:extLst>
                  <a:ext uri="{FF2B5EF4-FFF2-40B4-BE49-F238E27FC236}">
                    <a16:creationId xmlns:a16="http://schemas.microsoft.com/office/drawing/2014/main" id="{9601F4B1-4C69-4736-94CE-428DC1B6261C}"/>
                  </a:ext>
                </a:extLst>
              </p:cNvPr>
              <p:cNvSpPr/>
              <p:nvPr/>
            </p:nvSpPr>
            <p:spPr>
              <a:xfrm>
                <a:off x="1592155" y="837565"/>
                <a:ext cx="3550023" cy="460699"/>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Xoài, sữa chua, mật ong</a:t>
                </a:r>
              </a:p>
            </p:txBody>
          </p:sp>
          <p:sp>
            <p:nvSpPr>
              <p:cNvPr id="7" name="Parallelogram 6">
                <a:extLst>
                  <a:ext uri="{FF2B5EF4-FFF2-40B4-BE49-F238E27FC236}">
                    <a16:creationId xmlns:a16="http://schemas.microsoft.com/office/drawing/2014/main" id="{6163CFEC-6F85-4F80-9E9F-05E2C1553224}"/>
                  </a:ext>
                </a:extLst>
              </p:cNvPr>
              <p:cNvSpPr/>
              <p:nvPr/>
            </p:nvSpPr>
            <p:spPr>
              <a:xfrm>
                <a:off x="1669246" y="5673021"/>
                <a:ext cx="3550023" cy="460703"/>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Món kem sữa chua xoài</a:t>
                </a:r>
              </a:p>
            </p:txBody>
          </p:sp>
          <p:sp>
            <p:nvSpPr>
              <p:cNvPr id="8" name="Rectangle 7">
                <a:extLst>
                  <a:ext uri="{FF2B5EF4-FFF2-40B4-BE49-F238E27FC236}">
                    <a16:creationId xmlns:a16="http://schemas.microsoft.com/office/drawing/2014/main" id="{297EA8F0-18A3-40A5-9766-684BB1338776}"/>
                  </a:ext>
                </a:extLst>
              </p:cNvPr>
              <p:cNvSpPr/>
              <p:nvPr/>
            </p:nvSpPr>
            <p:spPr>
              <a:xfrm>
                <a:off x="1314245" y="1462246"/>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Cho xoài vào tô</a:t>
                </a:r>
              </a:p>
            </p:txBody>
          </p:sp>
          <p:sp>
            <p:nvSpPr>
              <p:cNvPr id="9" name="Rectangle 8">
                <a:extLst>
                  <a:ext uri="{FF2B5EF4-FFF2-40B4-BE49-F238E27FC236}">
                    <a16:creationId xmlns:a16="http://schemas.microsoft.com/office/drawing/2014/main" id="{9B780380-578F-478D-9DCB-3B287C28820F}"/>
                  </a:ext>
                </a:extLst>
              </p:cNvPr>
              <p:cNvSpPr/>
              <p:nvPr/>
            </p:nvSpPr>
            <p:spPr>
              <a:xfrm>
                <a:off x="1314245" y="2191740"/>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Nghiền nát xoài</a:t>
                </a:r>
              </a:p>
            </p:txBody>
          </p:sp>
          <p:sp>
            <p:nvSpPr>
              <p:cNvPr id="10" name="Rectangle 9">
                <a:extLst>
                  <a:ext uri="{FF2B5EF4-FFF2-40B4-BE49-F238E27FC236}">
                    <a16:creationId xmlns:a16="http://schemas.microsoft.com/office/drawing/2014/main" id="{3DBBAE5E-2C0F-4197-90BF-75598CEFF634}"/>
                  </a:ext>
                </a:extLst>
              </p:cNvPr>
              <p:cNvSpPr/>
              <p:nvPr/>
            </p:nvSpPr>
            <p:spPr>
              <a:xfrm>
                <a:off x="1357274" y="2923499"/>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Cho sữa chua và mật ong vào tô</a:t>
                </a:r>
              </a:p>
            </p:txBody>
          </p:sp>
          <p:sp>
            <p:nvSpPr>
              <p:cNvPr id="11" name="Rectangle 10">
                <a:extLst>
                  <a:ext uri="{FF2B5EF4-FFF2-40B4-BE49-F238E27FC236}">
                    <a16:creationId xmlns:a16="http://schemas.microsoft.com/office/drawing/2014/main" id="{B2056EB6-55AE-4A37-B9BE-47A45E0D6AE9}"/>
                  </a:ext>
                </a:extLst>
              </p:cNvPr>
              <p:cNvSpPr/>
              <p:nvPr/>
            </p:nvSpPr>
            <p:spPr>
              <a:xfrm>
                <a:off x="1357274" y="3632789"/>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Trộn đều hỗn hợp</a:t>
                </a:r>
              </a:p>
            </p:txBody>
          </p:sp>
          <p:sp>
            <p:nvSpPr>
              <p:cNvPr id="13" name="Rectangle 12">
                <a:extLst>
                  <a:ext uri="{FF2B5EF4-FFF2-40B4-BE49-F238E27FC236}">
                    <a16:creationId xmlns:a16="http://schemas.microsoft.com/office/drawing/2014/main" id="{E9C7D61F-DE69-4B92-8BAD-7235084D7E2B}"/>
                  </a:ext>
                </a:extLst>
              </p:cNvPr>
              <p:cNvSpPr/>
              <p:nvPr/>
            </p:nvSpPr>
            <p:spPr>
              <a:xfrm>
                <a:off x="1368031" y="4361341"/>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Cho hỗn hợp vào khuôn làm kem</a:t>
                </a:r>
              </a:p>
            </p:txBody>
          </p:sp>
          <p:sp>
            <p:nvSpPr>
              <p:cNvPr id="14" name="Rectangle 13">
                <a:extLst>
                  <a:ext uri="{FF2B5EF4-FFF2-40B4-BE49-F238E27FC236}">
                    <a16:creationId xmlns:a16="http://schemas.microsoft.com/office/drawing/2014/main" id="{C0989CFD-77DA-43F8-B19A-1E122269F6AC}"/>
                  </a:ext>
                </a:extLst>
              </p:cNvPr>
              <p:cNvSpPr/>
              <p:nvPr/>
            </p:nvSpPr>
            <p:spPr>
              <a:xfrm>
                <a:off x="1357274" y="5049097"/>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Đặt khuôn kem vào ngăn đá tủ lạnh</a:t>
                </a:r>
              </a:p>
            </p:txBody>
          </p:sp>
          <p:cxnSp>
            <p:nvCxnSpPr>
              <p:cNvPr id="15" name="Straight Arrow Connector 14">
                <a:extLst>
                  <a:ext uri="{FF2B5EF4-FFF2-40B4-BE49-F238E27FC236}">
                    <a16:creationId xmlns:a16="http://schemas.microsoft.com/office/drawing/2014/main" id="{10EC5143-E0AE-4B25-A9F2-AFA0893C47F2}"/>
                  </a:ext>
                </a:extLst>
              </p:cNvPr>
              <p:cNvCxnSpPr>
                <a:cxnSpLocks/>
              </p:cNvCxnSpPr>
              <p:nvPr/>
            </p:nvCxnSpPr>
            <p:spPr>
              <a:xfrm>
                <a:off x="3434203" y="639196"/>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66CDD4-B1F8-48E3-91F6-270B0135B382}"/>
                  </a:ext>
                </a:extLst>
              </p:cNvPr>
              <p:cNvCxnSpPr>
                <a:cxnSpLocks/>
              </p:cNvCxnSpPr>
              <p:nvPr/>
            </p:nvCxnSpPr>
            <p:spPr>
              <a:xfrm>
                <a:off x="3446755" y="1254181"/>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9DF542-F888-4E34-B0A0-BCDE4836C7A8}"/>
                  </a:ext>
                </a:extLst>
              </p:cNvPr>
              <p:cNvCxnSpPr>
                <a:cxnSpLocks/>
              </p:cNvCxnSpPr>
              <p:nvPr/>
            </p:nvCxnSpPr>
            <p:spPr>
              <a:xfrm>
                <a:off x="3437787" y="1922949"/>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A59CDD5-A7CE-487C-832C-DA964CE1469F}"/>
                  </a:ext>
                </a:extLst>
              </p:cNvPr>
              <p:cNvCxnSpPr>
                <a:cxnSpLocks/>
              </p:cNvCxnSpPr>
              <p:nvPr/>
            </p:nvCxnSpPr>
            <p:spPr>
              <a:xfrm>
                <a:off x="3446755" y="2631577"/>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791269-5B14-4D8D-9FE8-013190518C4E}"/>
                  </a:ext>
                </a:extLst>
              </p:cNvPr>
              <p:cNvCxnSpPr>
                <a:cxnSpLocks/>
              </p:cNvCxnSpPr>
              <p:nvPr/>
            </p:nvCxnSpPr>
            <p:spPr>
              <a:xfrm>
                <a:off x="3448545" y="3375651"/>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9137A6-3A4A-4B02-B344-E9D8442901A8}"/>
                  </a:ext>
                </a:extLst>
              </p:cNvPr>
              <p:cNvCxnSpPr>
                <a:cxnSpLocks/>
              </p:cNvCxnSpPr>
              <p:nvPr/>
            </p:nvCxnSpPr>
            <p:spPr>
              <a:xfrm>
                <a:off x="3471852" y="4065937"/>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6F270D-281F-46D4-B0AC-4FE760DAC6A8}"/>
                  </a:ext>
                </a:extLst>
              </p:cNvPr>
              <p:cNvCxnSpPr>
                <a:cxnSpLocks/>
              </p:cNvCxnSpPr>
              <p:nvPr/>
            </p:nvCxnSpPr>
            <p:spPr>
              <a:xfrm>
                <a:off x="3484401" y="4788498"/>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F287EB-985B-4B6D-A741-1BD1AFFF0DDF}"/>
                  </a:ext>
                </a:extLst>
              </p:cNvPr>
              <p:cNvCxnSpPr>
                <a:cxnSpLocks/>
              </p:cNvCxnSpPr>
              <p:nvPr/>
            </p:nvCxnSpPr>
            <p:spPr>
              <a:xfrm>
                <a:off x="3496951" y="5489544"/>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F00D311-7A48-4405-A4BD-5635DA88F107}"/>
                  </a:ext>
                </a:extLst>
              </p:cNvPr>
              <p:cNvCxnSpPr>
                <a:cxnSpLocks/>
              </p:cNvCxnSpPr>
              <p:nvPr/>
            </p:nvCxnSpPr>
            <p:spPr>
              <a:xfrm>
                <a:off x="3509499" y="6093769"/>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921D420E-811D-4B8D-B4FA-B370A047766B}"/>
                </a:ext>
              </a:extLst>
            </p:cNvPr>
            <p:cNvSpPr txBox="1"/>
            <p:nvPr/>
          </p:nvSpPr>
          <p:spPr>
            <a:xfrm>
              <a:off x="720762" y="317352"/>
              <a:ext cx="5163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p>
          </p:txBody>
        </p:sp>
      </p:grpSp>
    </p:spTree>
    <p:extLst>
      <p:ext uri="{BB962C8B-B14F-4D97-AF65-F5344CB8AC3E}">
        <p14:creationId xmlns:p14="http://schemas.microsoft.com/office/powerpoint/2010/main" val="325565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 letter&#10;&#10;Description automatically generated">
            <a:extLst>
              <a:ext uri="{FF2B5EF4-FFF2-40B4-BE49-F238E27FC236}">
                <a16:creationId xmlns:a16="http://schemas.microsoft.com/office/drawing/2014/main" id="{57FF3547-4E81-4B19-9693-0CCF5E645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859" y="339525"/>
            <a:ext cx="8035962" cy="1686911"/>
          </a:xfrm>
          <a:prstGeom prst="rect">
            <a:avLst/>
          </a:prstGeom>
        </p:spPr>
      </p:pic>
      <p:grpSp>
        <p:nvGrpSpPr>
          <p:cNvPr id="4" name="Group 3">
            <a:extLst>
              <a:ext uri="{FF2B5EF4-FFF2-40B4-BE49-F238E27FC236}">
                <a16:creationId xmlns:a16="http://schemas.microsoft.com/office/drawing/2014/main" id="{01221E5B-1001-4E9D-AAA1-CFCA9C3BB700}"/>
              </a:ext>
            </a:extLst>
          </p:cNvPr>
          <p:cNvGrpSpPr/>
          <p:nvPr/>
        </p:nvGrpSpPr>
        <p:grpSpPr>
          <a:xfrm>
            <a:off x="7324516" y="2300594"/>
            <a:ext cx="4173967" cy="4260913"/>
            <a:chOff x="7034058" y="2257562"/>
            <a:chExt cx="4173967" cy="4260913"/>
          </a:xfrm>
        </p:grpSpPr>
        <p:sp>
          <p:nvSpPr>
            <p:cNvPr id="6" name="Oval 5">
              <a:extLst>
                <a:ext uri="{FF2B5EF4-FFF2-40B4-BE49-F238E27FC236}">
                  <a16:creationId xmlns:a16="http://schemas.microsoft.com/office/drawing/2014/main" id="{A9944C6D-520A-4E43-BEE5-9865AE00D20B}"/>
                </a:ext>
              </a:extLst>
            </p:cNvPr>
            <p:cNvSpPr/>
            <p:nvPr/>
          </p:nvSpPr>
          <p:spPr>
            <a:xfrm>
              <a:off x="8129551" y="2257562"/>
              <a:ext cx="1936376" cy="4339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Bắt đầu</a:t>
              </a:r>
            </a:p>
          </p:txBody>
        </p:sp>
        <p:sp>
          <p:nvSpPr>
            <p:cNvPr id="7" name="Oval 6">
              <a:extLst>
                <a:ext uri="{FF2B5EF4-FFF2-40B4-BE49-F238E27FC236}">
                  <a16:creationId xmlns:a16="http://schemas.microsoft.com/office/drawing/2014/main" id="{2323519D-4072-4DAF-97A7-70E8E636D0E9}"/>
                </a:ext>
              </a:extLst>
            </p:cNvPr>
            <p:cNvSpPr/>
            <p:nvPr/>
          </p:nvSpPr>
          <p:spPr>
            <a:xfrm>
              <a:off x="8238917" y="6057772"/>
              <a:ext cx="1936376" cy="4607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Kết thúc</a:t>
              </a:r>
            </a:p>
          </p:txBody>
        </p:sp>
        <p:sp>
          <p:nvSpPr>
            <p:cNvPr id="8" name="Parallelogram 7">
              <a:extLst>
                <a:ext uri="{FF2B5EF4-FFF2-40B4-BE49-F238E27FC236}">
                  <a16:creationId xmlns:a16="http://schemas.microsoft.com/office/drawing/2014/main" id="{FFC3624A-EEF6-454D-9F05-86ABC060C0B3}"/>
                </a:ext>
              </a:extLst>
            </p:cNvPr>
            <p:cNvSpPr/>
            <p:nvPr/>
          </p:nvSpPr>
          <p:spPr>
            <a:xfrm>
              <a:off x="7311968" y="2969112"/>
              <a:ext cx="3550023" cy="561624"/>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Điểm Toán, Ngữ văn, Ngoại ngữ</a:t>
              </a:r>
            </a:p>
          </p:txBody>
        </p:sp>
        <p:sp>
          <p:nvSpPr>
            <p:cNvPr id="9" name="Parallelogram 8">
              <a:extLst>
                <a:ext uri="{FF2B5EF4-FFF2-40B4-BE49-F238E27FC236}">
                  <a16:creationId xmlns:a16="http://schemas.microsoft.com/office/drawing/2014/main" id="{B6EB379D-1174-4A08-AA24-B74D7005D98F}"/>
                </a:ext>
              </a:extLst>
            </p:cNvPr>
            <p:cNvSpPr/>
            <p:nvPr/>
          </p:nvSpPr>
          <p:spPr>
            <a:xfrm>
              <a:off x="7389756" y="5322003"/>
              <a:ext cx="3550023" cy="460703"/>
            </a:xfrm>
            <a:prstGeom prst="parallelogram">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Giá trị TBC của 3 môn</a:t>
              </a:r>
            </a:p>
          </p:txBody>
        </p:sp>
        <p:sp>
          <p:nvSpPr>
            <p:cNvPr id="10" name="Rectangle 9">
              <a:extLst>
                <a:ext uri="{FF2B5EF4-FFF2-40B4-BE49-F238E27FC236}">
                  <a16:creationId xmlns:a16="http://schemas.microsoft.com/office/drawing/2014/main" id="{9A242CBB-0ED6-4312-B4C3-074FB1BCC933}"/>
                </a:ext>
              </a:extLst>
            </p:cNvPr>
            <p:cNvSpPr/>
            <p:nvPr/>
          </p:nvSpPr>
          <p:spPr>
            <a:xfrm>
              <a:off x="7034058" y="3813047"/>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Tổng </a:t>
              </a:r>
              <a:r>
                <a:rPr lang="en-US"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Toán + Ngữ văn + Ngoại ngữ</a:t>
              </a:r>
              <a:endParaRPr lang="en-US" sz="200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7C17BA1-2154-45B3-9FFA-3F59E8C36CF9}"/>
                </a:ext>
              </a:extLst>
            </p:cNvPr>
            <p:cNvSpPr/>
            <p:nvPr/>
          </p:nvSpPr>
          <p:spPr>
            <a:xfrm>
              <a:off x="7034058" y="4583896"/>
              <a:ext cx="4173967" cy="4607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Trung bình cộng </a:t>
              </a:r>
              <a:r>
                <a:rPr lang="en-US"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Tổng : 3</a:t>
              </a:r>
              <a:endParaRPr lang="en-US" sz="2000">
                <a:solidFill>
                  <a:schemeClr val="bg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11BF9EF8-EBFD-4894-AAD1-E272E0144B33}"/>
                </a:ext>
              </a:extLst>
            </p:cNvPr>
            <p:cNvCxnSpPr>
              <a:cxnSpLocks/>
            </p:cNvCxnSpPr>
            <p:nvPr/>
          </p:nvCxnSpPr>
          <p:spPr>
            <a:xfrm>
              <a:off x="9154016" y="2688781"/>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FBF0DB-4172-455A-920D-F86DB8B66AB4}"/>
                </a:ext>
              </a:extLst>
            </p:cNvPr>
            <p:cNvCxnSpPr>
              <a:cxnSpLocks/>
            </p:cNvCxnSpPr>
            <p:nvPr/>
          </p:nvCxnSpPr>
          <p:spPr>
            <a:xfrm>
              <a:off x="9168357" y="3516849"/>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0494AB6-7F1D-44BF-8B6C-D1BD8A2117B8}"/>
                </a:ext>
              </a:extLst>
            </p:cNvPr>
            <p:cNvCxnSpPr>
              <a:cxnSpLocks/>
            </p:cNvCxnSpPr>
            <p:nvPr/>
          </p:nvCxnSpPr>
          <p:spPr>
            <a:xfrm>
              <a:off x="9160093" y="4269309"/>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60C96A-38AF-489C-A3E8-C06F15A288CB}"/>
                </a:ext>
              </a:extLst>
            </p:cNvPr>
            <p:cNvCxnSpPr>
              <a:cxnSpLocks/>
            </p:cNvCxnSpPr>
            <p:nvPr/>
          </p:nvCxnSpPr>
          <p:spPr>
            <a:xfrm>
              <a:off x="9164768" y="5018644"/>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B9AD1F-E1E9-4530-BC0D-7F53B6234492}"/>
                </a:ext>
              </a:extLst>
            </p:cNvPr>
            <p:cNvCxnSpPr>
              <a:cxnSpLocks/>
            </p:cNvCxnSpPr>
            <p:nvPr/>
          </p:nvCxnSpPr>
          <p:spPr>
            <a:xfrm>
              <a:off x="9175522" y="5765926"/>
              <a:ext cx="0" cy="307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F1C6F828-62FF-4344-A679-82F6C007E5E3}"/>
              </a:ext>
            </a:extLst>
          </p:cNvPr>
          <p:cNvSpPr/>
          <p:nvPr/>
        </p:nvSpPr>
        <p:spPr>
          <a:xfrm>
            <a:off x="699254" y="2558779"/>
            <a:ext cx="6196403" cy="369141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Đầu vào: điểm Toán, điểm Ngữ văn, điểm Ngoại ngữ</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1: tính tổng 3 môn </a:t>
            </a:r>
          </a:p>
          <a:p>
            <a:r>
              <a:rPr lang="en-US" sz="2800">
                <a:solidFill>
                  <a:schemeClr val="tx1"/>
                </a:solidFill>
                <a:latin typeface="Times New Roman" panose="02020603050405020304" pitchFamily="18" charset="0"/>
                <a:cs typeface="Times New Roman" panose="02020603050405020304" pitchFamily="18" charset="0"/>
              </a:rPr>
              <a:t>	(Tổng = Toán + Ngữ văn + Ngoại ngữ)</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2: tính trung bình 3 môn </a:t>
            </a:r>
          </a:p>
          <a:p>
            <a:r>
              <a:rPr lang="en-US" sz="2800">
                <a:solidFill>
                  <a:schemeClr val="tx1"/>
                </a:solidFill>
                <a:latin typeface="Times New Roman" panose="02020603050405020304" pitchFamily="18" charset="0"/>
                <a:cs typeface="Times New Roman" panose="02020603050405020304" pitchFamily="18" charset="0"/>
              </a:rPr>
              <a:t>	(Trung bình = Tổng : 3)</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Đầu ra: giá trị trung bình của 3 môn</a:t>
            </a:r>
          </a:p>
        </p:txBody>
      </p:sp>
    </p:spTree>
    <p:extLst>
      <p:ext uri="{BB962C8B-B14F-4D97-AF65-F5344CB8AC3E}">
        <p14:creationId xmlns:p14="http://schemas.microsoft.com/office/powerpoint/2010/main" val="40828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strVal val="#ppt_h"/>
                                          </p:val>
                                        </p:tav>
                                        <p:tav tm="100000">
                                          <p:val>
                                            <p:strVal val="#ppt_h"/>
                                          </p:val>
                                        </p:tav>
                                      </p:tavLst>
                                    </p:anim>
                                  </p:childTnLst>
                                </p:cTn>
                              </p:par>
                              <p:par>
                                <p:cTn id="14" presetID="22" presetClass="entr" presetSubtype="8" fill="hold"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left)">
                                      <p:cBhvr>
                                        <p:cTn id="16" dur="500"/>
                                        <p:tgtEl>
                                          <p:spTgt spid="18">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wipe(left)">
                                      <p:cBhvr>
                                        <p:cTn id="19" dur="500"/>
                                        <p:tgtEl>
                                          <p:spTgt spid="18">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wipe(left)">
                                      <p:cBhvr>
                                        <p:cTn id="25" dur="500"/>
                                        <p:tgtEl>
                                          <p:spTgt spid="18">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Effect transition="in" filter="wipe(left)">
                                      <p:cBhvr>
                                        <p:cTn id="28" dur="500"/>
                                        <p:tgtEl>
                                          <p:spTgt spid="18">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animEffect transition="in" filter="wipe(left)">
                                      <p:cBhvr>
                                        <p:cTn id="31"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4" name="Picture 3" descr="Text, letter&#10;&#10;Description automatically generated">
            <a:extLst>
              <a:ext uri="{FF2B5EF4-FFF2-40B4-BE49-F238E27FC236}">
                <a16:creationId xmlns:a16="http://schemas.microsoft.com/office/drawing/2014/main" id="{10FD93F9-EEE7-424F-B2AD-3BD30ADEF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018" y="339525"/>
            <a:ext cx="6884894" cy="1887842"/>
          </a:xfrm>
          <a:prstGeom prst="rect">
            <a:avLst/>
          </a:prstGeom>
        </p:spPr>
      </p:pic>
      <p:sp>
        <p:nvSpPr>
          <p:cNvPr id="6" name="Rectangle 5">
            <a:extLst>
              <a:ext uri="{FF2B5EF4-FFF2-40B4-BE49-F238E27FC236}">
                <a16:creationId xmlns:a16="http://schemas.microsoft.com/office/drawing/2014/main" id="{4B194A64-DD3F-44E6-8B75-C49CA1F000C8}"/>
              </a:ext>
            </a:extLst>
          </p:cNvPr>
          <p:cNvSpPr/>
          <p:nvPr/>
        </p:nvSpPr>
        <p:spPr>
          <a:xfrm>
            <a:off x="711798" y="2382822"/>
            <a:ext cx="10768404" cy="42331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914400" lvl="1" indent="-4572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Nhiệm vụ: tham gia viết bài về “An toàn giao thông”</a:t>
            </a:r>
          </a:p>
          <a:p>
            <a:pPr marL="914400" lvl="1" indent="-4572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Thuật toán:</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Đầu vào: tài liệu, thông tin về chủ đề “An toàn giao thông”</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1: thu thập và nghiên cứu tài liệu về ATGT</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2: thảo luận tại lớp các nội dung về ATGT</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3: viết bài về ATGT</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Bước 4: nộp bài cho thầy cô giáo </a:t>
            </a:r>
          </a:p>
          <a:p>
            <a:pPr marL="1371600" lvl="2"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Đầu ra: bài viết hoàn chỉnh về ATGT</a:t>
            </a:r>
          </a:p>
        </p:txBody>
      </p:sp>
    </p:spTree>
    <p:extLst>
      <p:ext uri="{BB962C8B-B14F-4D97-AF65-F5344CB8AC3E}">
        <p14:creationId xmlns:p14="http://schemas.microsoft.com/office/powerpoint/2010/main" val="35845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500"/>
                                        <p:tgtEl>
                                          <p:spTgt spid="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0899E2C-4004-4E54-BF39-0E06D402CB34}"/>
              </a:ext>
            </a:extLst>
          </p:cNvPr>
          <p:cNvSpPr txBox="1"/>
          <p:nvPr/>
        </p:nvSpPr>
        <p:spPr>
          <a:xfrm>
            <a:off x="10193908" y="31933"/>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7D12B54D-4923-46DF-B792-EF324767FB29}"/>
              </a:ext>
            </a:extLst>
          </p:cNvPr>
          <p:cNvSpPr/>
          <p:nvPr/>
        </p:nvSpPr>
        <p:spPr>
          <a:xfrm>
            <a:off x="0" y="1607746"/>
            <a:ext cx="12192000" cy="15399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33A6C0-8650-46DE-B9BD-BA04D2607D17}"/>
              </a:ext>
            </a:extLst>
          </p:cNvPr>
          <p:cNvSpPr txBox="1"/>
          <p:nvPr/>
        </p:nvSpPr>
        <p:spPr>
          <a:xfrm>
            <a:off x="3460456" y="1918460"/>
            <a:ext cx="5211270" cy="923330"/>
          </a:xfrm>
          <a:prstGeom prst="rect">
            <a:avLst/>
          </a:prstGeom>
          <a:noFill/>
        </p:spPr>
        <p:txBody>
          <a:bodyPr wrap="square" rtlCol="0">
            <a:spAutoFit/>
          </a:bodyPr>
          <a:lstStyle/>
          <a:p>
            <a:r>
              <a:rPr lang="en-US" sz="5400">
                <a:latin typeface="Imprint MT Shadow" panose="04020605060303030202" pitchFamily="82" charset="0"/>
              </a:rPr>
              <a:t>THANK YOU !</a:t>
            </a:r>
          </a:p>
        </p:txBody>
      </p:sp>
    </p:spTree>
    <p:extLst>
      <p:ext uri="{BB962C8B-B14F-4D97-AF65-F5344CB8AC3E}">
        <p14:creationId xmlns:p14="http://schemas.microsoft.com/office/powerpoint/2010/main" val="40992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 name="DongTay">
            <a:hlinkClick r:id="" action="ppaction://media"/>
            <a:extLst>
              <a:ext uri="{FF2B5EF4-FFF2-40B4-BE49-F238E27FC236}">
                <a16:creationId xmlns:a16="http://schemas.microsoft.com/office/drawing/2014/main" id="{78CFBEBC-DFDE-45A2-82DB-F940582FC48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76613" y="1632858"/>
            <a:ext cx="7438774" cy="4703081"/>
          </a:xfrm>
          <a:prstGeom prst="rect">
            <a:avLst/>
          </a:prstGeom>
        </p:spPr>
      </p:pic>
    </p:spTree>
    <p:extLst>
      <p:ext uri="{BB962C8B-B14F-4D97-AF65-F5344CB8AC3E}">
        <p14:creationId xmlns:p14="http://schemas.microsoft.com/office/powerpoint/2010/main" val="29413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324"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md type="call" cmd="stop">
                                      <p:cBhvr>
                                        <p:cTn id="23" dur="1">
                                          <p:stCondLst>
                                            <p:cond delay="499"/>
                                          </p:stCondLst>
                                        </p:cTn>
                                        <p:tgtEl>
                                          <p:spTgt spid="2"/>
                                        </p:tgtEl>
                                      </p:cBhvr>
                                    </p:cmd>
                                  </p:childTnLst>
                                </p:cTn>
                              </p:par>
                              <p:par>
                                <p:cTn id="24" presetID="10" presetClass="exit" presetSubtype="0" fill="hold"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2000548"/>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p:txBody>
      </p:sp>
      <p:grpSp>
        <p:nvGrpSpPr>
          <p:cNvPr id="14" name="Group 13">
            <a:extLst>
              <a:ext uri="{FF2B5EF4-FFF2-40B4-BE49-F238E27FC236}">
                <a16:creationId xmlns:a16="http://schemas.microsoft.com/office/drawing/2014/main" id="{DF670FB3-B62D-475F-A993-99CBF7858CC0}"/>
              </a:ext>
            </a:extLst>
          </p:cNvPr>
          <p:cNvGrpSpPr/>
          <p:nvPr/>
        </p:nvGrpSpPr>
        <p:grpSpPr>
          <a:xfrm>
            <a:off x="0" y="639196"/>
            <a:ext cx="6019060" cy="727965"/>
            <a:chOff x="0" y="639196"/>
            <a:chExt cx="3388659" cy="727965"/>
          </a:xfrm>
        </p:grpSpPr>
        <p:sp>
          <p:nvSpPr>
            <p:cNvPr id="15" name="Rectangle 14">
              <a:extLst>
                <a:ext uri="{FF2B5EF4-FFF2-40B4-BE49-F238E27FC236}">
                  <a16:creationId xmlns:a16="http://schemas.microsoft.com/office/drawing/2014/main" id="{DE8E0E6B-E4E6-4403-8D95-23470417DDE6}"/>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16" name="Straight Connector 15">
              <a:extLst>
                <a:ext uri="{FF2B5EF4-FFF2-40B4-BE49-F238E27FC236}">
                  <a16:creationId xmlns:a16="http://schemas.microsoft.com/office/drawing/2014/main" id="{4007323A-29A2-4C2C-AD08-41EA8897ED2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01F5F44-ABA6-4F63-AF72-8C3E40CE642A}"/>
              </a:ext>
            </a:extLst>
          </p:cNvPr>
          <p:cNvGrpSpPr/>
          <p:nvPr/>
        </p:nvGrpSpPr>
        <p:grpSpPr>
          <a:xfrm>
            <a:off x="1484587" y="1737834"/>
            <a:ext cx="3298991" cy="4103569"/>
            <a:chOff x="1484587" y="1641014"/>
            <a:chExt cx="3298991" cy="4103569"/>
          </a:xfrm>
        </p:grpSpPr>
        <p:sp>
          <p:nvSpPr>
            <p:cNvPr id="10" name="Rectangle 9">
              <a:extLst>
                <a:ext uri="{FF2B5EF4-FFF2-40B4-BE49-F238E27FC236}">
                  <a16:creationId xmlns:a16="http://schemas.microsoft.com/office/drawing/2014/main" id="{4AF8D894-8246-498D-9E27-2F5ACF6A364E}"/>
                </a:ext>
              </a:extLst>
            </p:cNvPr>
            <p:cNvSpPr/>
            <p:nvPr/>
          </p:nvSpPr>
          <p:spPr>
            <a:xfrm rot="5400000">
              <a:off x="1482784" y="2443789"/>
              <a:ext cx="3302597" cy="329899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p:nvPr/>
          </p:nvCxnSpPr>
          <p:spPr>
            <a:xfrm>
              <a:off x="1484587" y="2441986"/>
              <a:ext cx="3298991" cy="330259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p:cNvCxnSpPr>
            <p:nvPr/>
          </p:nvCxnSpPr>
          <p:spPr>
            <a:xfrm flipV="1">
              <a:off x="1484587" y="2441986"/>
              <a:ext cx="3298991" cy="330259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DB05133-D130-448E-8FDA-FA46A7D0CCFD}"/>
                </a:ext>
              </a:extLst>
            </p:cNvPr>
            <p:cNvSpPr/>
            <p:nvPr/>
          </p:nvSpPr>
          <p:spPr>
            <a:xfrm>
              <a:off x="2896577" y="1641014"/>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1</a:t>
              </a:r>
            </a:p>
          </p:txBody>
        </p:sp>
      </p:grpSp>
      <p:sp>
        <p:nvSpPr>
          <p:cNvPr id="3" name="Rectangle 2">
            <a:extLst>
              <a:ext uri="{FF2B5EF4-FFF2-40B4-BE49-F238E27FC236}">
                <a16:creationId xmlns:a16="http://schemas.microsoft.com/office/drawing/2014/main" id="{CC7AB186-E94C-4A77-BB89-11D8309848FB}"/>
              </a:ext>
            </a:extLst>
          </p:cNvPr>
          <p:cNvSpPr/>
          <p:nvPr/>
        </p:nvSpPr>
        <p:spPr>
          <a:xfrm>
            <a:off x="1497496" y="2544417"/>
            <a:ext cx="3286082" cy="329978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32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grpId="1"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236988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p:txBody>
      </p:sp>
      <p:grpSp>
        <p:nvGrpSpPr>
          <p:cNvPr id="8" name="Group 7">
            <a:extLst>
              <a:ext uri="{FF2B5EF4-FFF2-40B4-BE49-F238E27FC236}">
                <a16:creationId xmlns:a16="http://schemas.microsoft.com/office/drawing/2014/main" id="{A7ACD037-351D-4A1D-AF09-F967732BA7FC}"/>
              </a:ext>
            </a:extLst>
          </p:cNvPr>
          <p:cNvGrpSpPr/>
          <p:nvPr/>
        </p:nvGrpSpPr>
        <p:grpSpPr>
          <a:xfrm>
            <a:off x="1484587" y="1741263"/>
            <a:ext cx="3306153" cy="4110900"/>
            <a:chOff x="1484587" y="1741263"/>
            <a:chExt cx="3306153" cy="4110900"/>
          </a:xfrm>
        </p:grpSpPr>
        <p:sp>
          <p:nvSpPr>
            <p:cNvPr id="18" name="Isosceles Triangle 17">
              <a:extLst>
                <a:ext uri="{FF2B5EF4-FFF2-40B4-BE49-F238E27FC236}">
                  <a16:creationId xmlns:a16="http://schemas.microsoft.com/office/drawing/2014/main" id="{3B7BD515-1B36-4D41-AAD9-8D426D237745}"/>
                </a:ext>
              </a:extLst>
            </p:cNvPr>
            <p:cNvSpPr/>
            <p:nvPr/>
          </p:nvSpPr>
          <p:spPr>
            <a:xfrm rot="2706151">
              <a:off x="1558286" y="4060663"/>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7554C6-004D-4647-8110-7394C9F570FC}"/>
                </a:ext>
              </a:extLst>
            </p:cNvPr>
            <p:cNvSpPr/>
            <p:nvPr/>
          </p:nvSpPr>
          <p:spPr>
            <a:xfrm>
              <a:off x="3134094" y="4199073"/>
              <a:ext cx="1656646"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C50C7C-EE7E-40D5-A8F6-9FFF580D7385}"/>
                </a:ext>
              </a:extLst>
            </p:cNvPr>
            <p:cNvSpPr/>
            <p:nvPr/>
          </p:nvSpPr>
          <p:spPr>
            <a:xfrm>
              <a:off x="3132304" y="2551358"/>
              <a:ext cx="1656646"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1E9E17-EEA1-4B40-BC73-23AD79258B6F}"/>
                </a:ext>
              </a:extLst>
            </p:cNvPr>
            <p:cNvSpPr/>
            <p:nvPr/>
          </p:nvSpPr>
          <p:spPr>
            <a:xfrm>
              <a:off x="1484587" y="2549563"/>
              <a:ext cx="1656646"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p:nvPr/>
          </p:nvCxnSpPr>
          <p:spPr>
            <a:xfrm>
              <a:off x="1484587" y="2549566"/>
              <a:ext cx="3298991" cy="330259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a:stCxn id="18" idx="3"/>
            </p:cNvCxnSpPr>
            <p:nvPr/>
          </p:nvCxnSpPr>
          <p:spPr>
            <a:xfrm flipV="1">
              <a:off x="2313091" y="2549563"/>
              <a:ext cx="2470487" cy="248224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D30AE70-A53C-4F80-A038-A8B034F922F5}"/>
                </a:ext>
              </a:extLst>
            </p:cNvPr>
            <p:cNvSpPr/>
            <p:nvPr/>
          </p:nvSpPr>
          <p:spPr>
            <a:xfrm>
              <a:off x="2866913" y="1741263"/>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1238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236988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p:txBody>
      </p:sp>
      <p:grpSp>
        <p:nvGrpSpPr>
          <p:cNvPr id="9" name="Group 8">
            <a:extLst>
              <a:ext uri="{FF2B5EF4-FFF2-40B4-BE49-F238E27FC236}">
                <a16:creationId xmlns:a16="http://schemas.microsoft.com/office/drawing/2014/main" id="{3066C1EB-339D-4ED7-B6BA-44F21229A977}"/>
              </a:ext>
            </a:extLst>
          </p:cNvPr>
          <p:cNvGrpSpPr/>
          <p:nvPr/>
        </p:nvGrpSpPr>
        <p:grpSpPr>
          <a:xfrm>
            <a:off x="1484587" y="2592595"/>
            <a:ext cx="3306153" cy="3302600"/>
            <a:chOff x="1484587" y="2592595"/>
            <a:chExt cx="3306153" cy="3302600"/>
          </a:xfrm>
        </p:grpSpPr>
        <p:sp>
          <p:nvSpPr>
            <p:cNvPr id="14" name="Isosceles Triangle 13">
              <a:extLst>
                <a:ext uri="{FF2B5EF4-FFF2-40B4-BE49-F238E27FC236}">
                  <a16:creationId xmlns:a16="http://schemas.microsoft.com/office/drawing/2014/main" id="{6F6D7650-20F0-4E61-B52C-2AB2D2585060}"/>
                </a:ext>
              </a:extLst>
            </p:cNvPr>
            <p:cNvSpPr/>
            <p:nvPr/>
          </p:nvSpPr>
          <p:spPr>
            <a:xfrm rot="13464686">
              <a:off x="2397141" y="3237443"/>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B7BD515-1B36-4D41-AAD9-8D426D237745}"/>
                </a:ext>
              </a:extLst>
            </p:cNvPr>
            <p:cNvSpPr/>
            <p:nvPr/>
          </p:nvSpPr>
          <p:spPr>
            <a:xfrm rot="2706151">
              <a:off x="1558286" y="4103695"/>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7554C6-004D-4647-8110-7394C9F570FC}"/>
                </a:ext>
              </a:extLst>
            </p:cNvPr>
            <p:cNvSpPr/>
            <p:nvPr/>
          </p:nvSpPr>
          <p:spPr>
            <a:xfrm>
              <a:off x="3134094" y="4242105"/>
              <a:ext cx="1656646"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1E9E17-EEA1-4B40-BC73-23AD79258B6F}"/>
                </a:ext>
              </a:extLst>
            </p:cNvPr>
            <p:cNvSpPr/>
            <p:nvPr/>
          </p:nvSpPr>
          <p:spPr>
            <a:xfrm>
              <a:off x="1484587" y="2592595"/>
              <a:ext cx="1656646"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p:nvPr/>
          </p:nvCxnSpPr>
          <p:spPr>
            <a:xfrm>
              <a:off x="1484587" y="2592598"/>
              <a:ext cx="3298991" cy="330259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a:stCxn id="18" idx="3"/>
              <a:endCxn id="14" idx="3"/>
            </p:cNvCxnSpPr>
            <p:nvPr/>
          </p:nvCxnSpPr>
          <p:spPr>
            <a:xfrm flipV="1">
              <a:off x="2313091" y="3400075"/>
              <a:ext cx="1640538" cy="167476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5BD7623A-419B-401F-890C-AB7131F5BB36}"/>
              </a:ext>
            </a:extLst>
          </p:cNvPr>
          <p:cNvSpPr/>
          <p:nvPr/>
        </p:nvSpPr>
        <p:spPr>
          <a:xfrm>
            <a:off x="2866913" y="1741263"/>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2353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3" name="Group 2">
            <a:extLst>
              <a:ext uri="{FF2B5EF4-FFF2-40B4-BE49-F238E27FC236}">
                <a16:creationId xmlns:a16="http://schemas.microsoft.com/office/drawing/2014/main" id="{E47C11C1-2D0F-403C-BF1A-8C60C00CFD0A}"/>
              </a:ext>
            </a:extLst>
          </p:cNvPr>
          <p:cNvGrpSpPr/>
          <p:nvPr/>
        </p:nvGrpSpPr>
        <p:grpSpPr>
          <a:xfrm>
            <a:off x="0" y="639196"/>
            <a:ext cx="6019060" cy="727965"/>
            <a:chOff x="0" y="639196"/>
            <a:chExt cx="3388659" cy="727965"/>
          </a:xfrm>
        </p:grpSpPr>
        <p:sp>
          <p:nvSpPr>
            <p:cNvPr id="4" name="Rectangle 3">
              <a:extLst>
                <a:ext uri="{FF2B5EF4-FFF2-40B4-BE49-F238E27FC236}">
                  <a16:creationId xmlns:a16="http://schemas.microsoft.com/office/drawing/2014/main" id="{18C8A049-D114-40B6-8165-0F9CB96D1C89}"/>
                </a:ext>
              </a:extLst>
            </p:cNvPr>
            <p:cNvSpPr/>
            <p:nvPr/>
          </p:nvSpPr>
          <p:spPr>
            <a:xfrm>
              <a:off x="1" y="639196"/>
              <a:ext cx="3388658" cy="639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Gấp hình trò chơi Đông-Tây-Nam-Bắc</a:t>
              </a:r>
            </a:p>
          </p:txBody>
        </p:sp>
        <p:cxnSp>
          <p:nvCxnSpPr>
            <p:cNvPr id="5" name="Straight Connector 4">
              <a:extLst>
                <a:ext uri="{FF2B5EF4-FFF2-40B4-BE49-F238E27FC236}">
                  <a16:creationId xmlns:a16="http://schemas.microsoft.com/office/drawing/2014/main" id="{1CD7B2E8-5EB1-4E62-8B72-D425A1238EF2}"/>
                </a:ext>
              </a:extLst>
            </p:cNvPr>
            <p:cNvCxnSpPr>
              <a:cxnSpLocks/>
            </p:cNvCxnSpPr>
            <p:nvPr/>
          </p:nvCxnSpPr>
          <p:spPr>
            <a:xfrm>
              <a:off x="0" y="1367161"/>
              <a:ext cx="336714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0ABD62B-0D4F-4418-A2C8-784F6E018298}"/>
              </a:ext>
            </a:extLst>
          </p:cNvPr>
          <p:cNvSpPr/>
          <p:nvPr/>
        </p:nvSpPr>
        <p:spPr>
          <a:xfrm>
            <a:off x="7003228" y="1785768"/>
            <a:ext cx="5188770" cy="50722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81B1C-F4FC-4F9D-A54F-BE25EB5F9F21}"/>
              </a:ext>
            </a:extLst>
          </p:cNvPr>
          <p:cNvSpPr txBox="1"/>
          <p:nvPr/>
        </p:nvSpPr>
        <p:spPr>
          <a:xfrm>
            <a:off x="7347472" y="2033195"/>
            <a:ext cx="4733365" cy="236988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Hướng dẫn:</a:t>
            </a:r>
          </a:p>
          <a:p>
            <a:pPr marL="457200" indent="-457200">
              <a:buFont typeface="+mj-lt"/>
              <a:buAutoNum type="arabicPeriod"/>
            </a:pPr>
            <a:endParaRPr lang="en-US"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hai đường chéo của tờ giấy hình vuông để tạo nếp gấp, mở tờ giấy ra</a:t>
            </a:r>
          </a:p>
          <a:p>
            <a:pPr marL="457200" indent="-457200">
              <a:buFont typeface="+mj-lt"/>
              <a:buAutoNum type="arabicPeriod"/>
            </a:pPr>
            <a:r>
              <a:rPr lang="en-US" sz="2400">
                <a:latin typeface="Times New Roman" panose="02020603050405020304" pitchFamily="18" charset="0"/>
                <a:cs typeface="Times New Roman" panose="02020603050405020304" pitchFamily="18" charset="0"/>
              </a:rPr>
              <a:t>Gấp bốn góc của tờ giấy vào tâm</a:t>
            </a:r>
          </a:p>
        </p:txBody>
      </p:sp>
      <p:grpSp>
        <p:nvGrpSpPr>
          <p:cNvPr id="8" name="Group 7">
            <a:extLst>
              <a:ext uri="{FF2B5EF4-FFF2-40B4-BE49-F238E27FC236}">
                <a16:creationId xmlns:a16="http://schemas.microsoft.com/office/drawing/2014/main" id="{8E6AD0BC-06B9-4C09-98BB-B1F453A23BC1}"/>
              </a:ext>
            </a:extLst>
          </p:cNvPr>
          <p:cNvGrpSpPr/>
          <p:nvPr/>
        </p:nvGrpSpPr>
        <p:grpSpPr>
          <a:xfrm>
            <a:off x="2147064" y="2618183"/>
            <a:ext cx="2643676" cy="3223222"/>
            <a:chOff x="2147064" y="2618183"/>
            <a:chExt cx="2643676" cy="3223222"/>
          </a:xfrm>
        </p:grpSpPr>
        <p:sp>
          <p:nvSpPr>
            <p:cNvPr id="15" name="Isosceles Triangle 14">
              <a:extLst>
                <a:ext uri="{FF2B5EF4-FFF2-40B4-BE49-F238E27FC236}">
                  <a16:creationId xmlns:a16="http://schemas.microsoft.com/office/drawing/2014/main" id="{8EFCC815-A963-416C-B525-DB559CBAC46D}"/>
                </a:ext>
              </a:extLst>
            </p:cNvPr>
            <p:cNvSpPr/>
            <p:nvPr/>
          </p:nvSpPr>
          <p:spPr>
            <a:xfrm rot="8082793">
              <a:off x="1559835" y="3206961"/>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6F6D7650-20F0-4E61-B52C-2AB2D2585060}"/>
                </a:ext>
              </a:extLst>
            </p:cNvPr>
            <p:cNvSpPr/>
            <p:nvPr/>
          </p:nvSpPr>
          <p:spPr>
            <a:xfrm rot="13464686">
              <a:off x="2397141" y="3183653"/>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B7BD515-1B36-4D41-AAD9-8D426D237745}"/>
                </a:ext>
              </a:extLst>
            </p:cNvPr>
            <p:cNvSpPr/>
            <p:nvPr/>
          </p:nvSpPr>
          <p:spPr>
            <a:xfrm rot="2706151">
              <a:off x="1558286" y="4049905"/>
              <a:ext cx="2316169" cy="1138613"/>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7554C6-004D-4647-8110-7394C9F570FC}"/>
                </a:ext>
              </a:extLst>
            </p:cNvPr>
            <p:cNvSpPr/>
            <p:nvPr/>
          </p:nvSpPr>
          <p:spPr>
            <a:xfrm>
              <a:off x="3134094" y="4188315"/>
              <a:ext cx="1656646"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9BCE6D-E72B-4DCB-AB7C-5783F1AE7FD0}"/>
                </a:ext>
              </a:extLst>
            </p:cNvPr>
            <p:cNvCxnSpPr>
              <a:cxnSpLocks/>
              <a:stCxn id="15" idx="3"/>
            </p:cNvCxnSpPr>
            <p:nvPr/>
          </p:nvCxnSpPr>
          <p:spPr>
            <a:xfrm>
              <a:off x="2313349" y="3375727"/>
              <a:ext cx="2470229" cy="2465678"/>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424925-DBB2-44AC-8853-6EA0F97D873C}"/>
                </a:ext>
              </a:extLst>
            </p:cNvPr>
            <p:cNvCxnSpPr>
              <a:cxnSpLocks/>
              <a:stCxn id="18" idx="3"/>
              <a:endCxn id="14" idx="3"/>
            </p:cNvCxnSpPr>
            <p:nvPr/>
          </p:nvCxnSpPr>
          <p:spPr>
            <a:xfrm flipV="1">
              <a:off x="2313091" y="3346285"/>
              <a:ext cx="1640538" cy="167476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D95879FE-F609-45AC-AD5D-0CCFA30545AB}"/>
              </a:ext>
            </a:extLst>
          </p:cNvPr>
          <p:cNvSpPr/>
          <p:nvPr/>
        </p:nvSpPr>
        <p:spPr>
          <a:xfrm>
            <a:off x="2866913" y="1741263"/>
            <a:ext cx="548640" cy="527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1258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Facet</Template>
  <TotalTime>6727</TotalTime>
  <Words>2388</Words>
  <Application>Microsoft Office PowerPoint</Application>
  <PresentationFormat>Widescreen</PresentationFormat>
  <Paragraphs>371</Paragraphs>
  <Slides>44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Bookman Old Style</vt:lpstr>
      <vt:lpstr>Gill Sans MT</vt:lpstr>
      <vt:lpstr>Imprint MT Shadow</vt:lpstr>
      <vt:lpstr>Times New Roman</vt:lpstr>
      <vt:lpstr>Wingdings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Huu Dam</cp:lastModifiedBy>
  <cp:revision>411</cp:revision>
  <dcterms:created xsi:type="dcterms:W3CDTF">2021-03-03T03:20:18Z</dcterms:created>
  <dcterms:modified xsi:type="dcterms:W3CDTF">2022-07-30T15:24:19Z</dcterms:modified>
</cp:coreProperties>
</file>