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321" r:id="rId2"/>
    <p:sldId id="327" r:id="rId3"/>
    <p:sldId id="257" r:id="rId4"/>
    <p:sldId id="611" r:id="rId5"/>
    <p:sldId id="640" r:id="rId6"/>
    <p:sldId id="641" r:id="rId7"/>
    <p:sldId id="643" r:id="rId8"/>
    <p:sldId id="644" r:id="rId9"/>
    <p:sldId id="642" r:id="rId10"/>
    <p:sldId id="645" r:id="rId11"/>
    <p:sldId id="650" r:id="rId12"/>
    <p:sldId id="649" r:id="rId13"/>
    <p:sldId id="626" r:id="rId14"/>
    <p:sldId id="519" r:id="rId15"/>
    <p:sldId id="613" r:id="rId16"/>
    <p:sldId id="521" r:id="rId17"/>
    <p:sldId id="651" r:id="rId18"/>
    <p:sldId id="652" r:id="rId19"/>
    <p:sldId id="653" r:id="rId20"/>
    <p:sldId id="660" r:id="rId21"/>
    <p:sldId id="523" r:id="rId22"/>
    <p:sldId id="656" r:id="rId23"/>
    <p:sldId id="658" r:id="rId24"/>
    <p:sldId id="657" r:id="rId25"/>
    <p:sldId id="659" r:id="rId26"/>
    <p:sldId id="381" r:id="rId27"/>
    <p:sldId id="661" r:id="rId28"/>
    <p:sldId id="662" r:id="rId29"/>
    <p:sldId id="383" r:id="rId30"/>
    <p:sldId id="663" r:id="rId31"/>
    <p:sldId id="4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321"/>
            <p14:sldId id="327"/>
            <p14:sldId id="257"/>
            <p14:sldId id="611"/>
            <p14:sldId id="640"/>
            <p14:sldId id="641"/>
            <p14:sldId id="643"/>
            <p14:sldId id="644"/>
            <p14:sldId id="642"/>
            <p14:sldId id="645"/>
            <p14:sldId id="650"/>
            <p14:sldId id="649"/>
            <p14:sldId id="626"/>
            <p14:sldId id="519"/>
            <p14:sldId id="613"/>
            <p14:sldId id="521"/>
            <p14:sldId id="651"/>
            <p14:sldId id="652"/>
            <p14:sldId id="653"/>
            <p14:sldId id="660"/>
            <p14:sldId id="523"/>
            <p14:sldId id="656"/>
            <p14:sldId id="658"/>
            <p14:sldId id="657"/>
            <p14:sldId id="659"/>
            <p14:sldId id="381"/>
            <p14:sldId id="661"/>
            <p14:sldId id="662"/>
            <p14:sldId id="383"/>
            <p14:sldId id="663"/>
            <p14:sldId id="4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CC66"/>
    <a:srgbClr val="FF0066"/>
    <a:srgbClr val="00FF00"/>
    <a:srgbClr val="33CC33"/>
    <a:srgbClr val="0033CC"/>
    <a:srgbClr val="008000"/>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564318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4269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886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1027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67203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61F6A-6C8D-4C12-97EF-999418BDE4E9}" type="datetimeFigureOut">
              <a:rPr lang="en-US" smtClean="0"/>
              <a:t>7/30/2022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47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0195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34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0947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3128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E61F6A-6C8D-4C12-97EF-999418BDE4E9}" type="datetimeFigureOut">
              <a:rPr lang="en-US" smtClean="0"/>
              <a:t>7/30/2022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382938986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844" y="2873830"/>
            <a:ext cx="8317155"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HƯỚNG DẪN HỌC TIN HỌC </a:t>
            </a:r>
            <a:r>
              <a:rPr lang="en-US" sz="4000">
                <a:latin typeface="Times New Roman" panose="02020603050405020304" pitchFamily="18" charset="0"/>
                <a:cs typeface="Times New Roman" panose="02020603050405020304" pitchFamily="18" charset="0"/>
              </a:rPr>
              <a:t>LỚP 6</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2067" y="2508763"/>
            <a:ext cx="8299933"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CHỦ </a:t>
            </a:r>
            <a:r>
              <a:rPr lang="en-US" sz="2800" u="sng">
                <a:latin typeface="Times New Roman" panose="02020603050405020304" pitchFamily="18" charset="0"/>
                <a:cs typeface="Times New Roman" panose="02020603050405020304" pitchFamily="18" charset="0"/>
              </a:rPr>
              <a:t>ĐỀ 5:</a:t>
            </a:r>
            <a:endParaRPr lang="en-US" sz="28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2068" y="3042547"/>
            <a:ext cx="8299932"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ỨNG DỤNG TIN HỌC</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74846" y="4373099"/>
            <a:ext cx="8317154" cy="52322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BÀI 13:</a:t>
            </a:r>
            <a:endParaRPr lang="en-US" sz="2800"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74845" y="4878182"/>
            <a:ext cx="8317154" cy="1323439"/>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THỰC HÀNH: TÌM KIẾM VÀ THAY THẾ</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C234F4-8A9E-46DE-8071-EEC5231ADE75}"/>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A picture containing text, electronics&#10;&#10;Description automatically generated">
            <a:extLst>
              <a:ext uri="{FF2B5EF4-FFF2-40B4-BE49-F238E27FC236}">
                <a16:creationId xmlns:a16="http://schemas.microsoft.com/office/drawing/2014/main" id="{5A714711-1771-471A-BCEB-64EF69CA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96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16" presetClass="emph" presetSubtype="0" fill="hold" grpId="1" nodeType="afterEffect">
                                  <p:stCondLst>
                                    <p:cond delay="0"/>
                                  </p:stCondLst>
                                  <p:iterate type="lt">
                                    <p:tmPct val="10000"/>
                                  </p:iterate>
                                  <p:childTnLst>
                                    <p:set>
                                      <p:cBhvr override="childStyle">
                                        <p:cTn id="19" dur="1000" fill="hold"/>
                                        <p:tgtEl>
                                          <p:spTgt spid="5"/>
                                        </p:tgtEl>
                                        <p:attrNameLst>
                                          <p:attrName>style.color</p:attrName>
                                        </p:attrNameLst>
                                      </p:cBhvr>
                                      <p:to>
                                        <p:clrVal>
                                          <a:srgbClr val="CC0000"/>
                                        </p:clrVal>
                                      </p:to>
                                    </p:set>
                                    <p:set>
                                      <p:cBhvr>
                                        <p:cTn id="20" dur="1000" fill="hold"/>
                                        <p:tgtEl>
                                          <p:spTgt spid="5"/>
                                        </p:tgtEl>
                                        <p:attrNameLst>
                                          <p:attrName>fillcolor</p:attrName>
                                        </p:attrNameLst>
                                      </p:cBhvr>
                                      <p:to>
                                        <p:clrVal>
                                          <a:srgbClr val="CC0000"/>
                                        </p:clrVal>
                                      </p:to>
                                    </p:set>
                                    <p:set>
                                      <p:cBhvr>
                                        <p:cTn id="21" dur="1000" fill="hold"/>
                                        <p:tgtEl>
                                          <p:spTgt spid="5"/>
                                        </p:tgtEl>
                                        <p:attrNameLst>
                                          <p:attrName>fill.type</p:attrName>
                                        </p:attrNameLst>
                                      </p:cBhvr>
                                      <p:to>
                                        <p:strVal val="solid"/>
                                      </p:to>
                                    </p:set>
                                  </p:childTnLst>
                                </p:cTn>
                              </p:par>
                            </p:childTnLst>
                          </p:cTn>
                        </p:par>
                        <p:par>
                          <p:cTn id="22" fill="hold">
                            <p:stCondLst>
                              <p:cond delay="5000"/>
                            </p:stCondLst>
                            <p:childTnLst>
                              <p:par>
                                <p:cTn id="23" presetID="64" presetClass="path" presetSubtype="0" fill="hold" grpId="2" nodeType="afterEffect">
                                  <p:stCondLst>
                                    <p:cond delay="0"/>
                                  </p:stCondLst>
                                  <p:iterate type="lt">
                                    <p:tmPct val="0"/>
                                  </p:iterate>
                                  <p:childTnLst>
                                    <p:animMotion origin="layout" path="M -4.16667E-6 -1.85185E-6 L -4.16667E-6 -0.25 " pathEditMode="relative" rAng="0" ptsTypes="AA">
                                      <p:cBhvr>
                                        <p:cTn id="24" dur="1000" fill="hold"/>
                                        <p:tgtEl>
                                          <p:spTgt spid="5"/>
                                        </p:tgtEl>
                                        <p:attrNameLst>
                                          <p:attrName>ppt_x</p:attrName>
                                          <p:attrName>ppt_y</p:attrName>
                                        </p:attrNameLst>
                                      </p:cBhvr>
                                      <p:rCtr x="0" y="-12500"/>
                                    </p:animMotion>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ppt_w/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7"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par>
                          <p:cTn id="37" fill="hold">
                            <p:stCondLst>
                              <p:cond delay="8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9000"/>
                            </p:stCondLst>
                            <p:childTnLst>
                              <p:par>
                                <p:cTn id="43" presetID="2" presetClass="entr" presetSubtype="8" fill="hold" grpId="0" nodeType="afterEffect">
                                  <p:stCondLst>
                                    <p:cond delay="0"/>
                                  </p:stCondLst>
                                  <p:iterate type="lt">
                                    <p:tmPct val="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6" presetClass="emph" presetSubtype="0" fill="hold" grpId="1" nodeType="afterEffect">
                                  <p:stCondLst>
                                    <p:cond delay="0"/>
                                  </p:stCondLst>
                                  <p:iterate type="lt">
                                    <p:tmPct val="10000"/>
                                  </p:iterate>
                                  <p:childTnLst>
                                    <p:set>
                                      <p:cBhvr override="childStyle">
                                        <p:cTn id="49" dur="1000" fill="hold"/>
                                        <p:tgtEl>
                                          <p:spTgt spid="9"/>
                                        </p:tgtEl>
                                        <p:attrNameLst>
                                          <p:attrName>style.color</p:attrName>
                                        </p:attrNameLst>
                                      </p:cBhvr>
                                      <p:to>
                                        <p:clrVal>
                                          <a:srgbClr val="990099"/>
                                        </p:clrVal>
                                      </p:to>
                                    </p:set>
                                    <p:set>
                                      <p:cBhvr>
                                        <p:cTn id="50" dur="1000" fill="hold"/>
                                        <p:tgtEl>
                                          <p:spTgt spid="9"/>
                                        </p:tgtEl>
                                        <p:attrNameLst>
                                          <p:attrName>fillcolor</p:attrName>
                                        </p:attrNameLst>
                                      </p:cBhvr>
                                      <p:to>
                                        <p:clrVal>
                                          <a:srgbClr val="990099"/>
                                        </p:clrVal>
                                      </p:to>
                                    </p:set>
                                    <p:set>
                                      <p:cBhvr>
                                        <p:cTn id="51"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7" grpId="0"/>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dưa hấu</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dưa hấu</a:t>
            </a: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dưa hấu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dưa hấu</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F1BFCF-7B8E-43CC-A6DD-CD511C762C00}"/>
              </a:ext>
            </a:extLst>
          </p:cNvPr>
          <p:cNvSpPr/>
          <p:nvPr/>
        </p:nvSpPr>
        <p:spPr>
          <a:xfrm>
            <a:off x="6249672" y="946403"/>
            <a:ext cx="1162346" cy="396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7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a:t>
            </a:r>
            <a:r>
              <a:rPr lang="en-US" sz="2400" b="1">
                <a:solidFill>
                  <a:srgbClr val="FF0066"/>
                </a:solidFill>
                <a:highlight>
                  <a:srgbClr val="FF00FF"/>
                </a:highlight>
                <a:latin typeface="Times New Roman" panose="02020603050405020304" pitchFamily="18" charset="0"/>
                <a:cs typeface="Times New Roman" panose="02020603050405020304" pitchFamily="18" charset="0"/>
              </a:rPr>
              <a:t>dưa hấu</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r>
              <a:rPr lang="en-US">
                <a:solidFill>
                  <a:schemeClr val="bg1"/>
                </a:solidFill>
                <a:latin typeface="Times New Roman" panose="02020603050405020304" pitchFamily="18" charset="0"/>
                <a:cs typeface="Times New Roman" panose="02020603050405020304" pitchFamily="18" charset="0"/>
              </a:rPr>
              <a:t>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a:t>
            </a:r>
            <a:r>
              <a:rPr lang="en-US">
                <a:solidFill>
                  <a:schemeClr val="bg1"/>
                </a:solidFill>
                <a:highlight>
                  <a:srgbClr val="FF00FF"/>
                </a:highlight>
                <a:latin typeface="Times New Roman" panose="02020603050405020304" pitchFamily="18" charset="0"/>
                <a:cs typeface="Times New Roman" panose="02020603050405020304" pitchFamily="18" charset="0"/>
              </a:rPr>
              <a:t>dưa hấu</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93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02539"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Diagonal Corners Rounded 1">
            <a:extLst>
              <a:ext uri="{FF2B5EF4-FFF2-40B4-BE49-F238E27FC236}">
                <a16:creationId xmlns:a16="http://schemas.microsoft.com/office/drawing/2014/main" id="{3D35B9C4-149D-4DB0-8ED6-4E55B134C6A2}"/>
              </a:ext>
            </a:extLst>
          </p:cNvPr>
          <p:cNvSpPr/>
          <p:nvPr/>
        </p:nvSpPr>
        <p:spPr>
          <a:xfrm>
            <a:off x="3410178" y="817580"/>
            <a:ext cx="4894729" cy="5440680"/>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66"/>
                </a:solidFill>
                <a:latin typeface="Times New Roman" panose="02020603050405020304" pitchFamily="18" charset="0"/>
                <a:cs typeface="Times New Roman" panose="02020603050405020304" pitchFamily="18" charset="0"/>
              </a:rPr>
              <a:t>Kem sữa chua </a:t>
            </a:r>
            <a:r>
              <a:rPr lang="en-US" sz="2400" b="1">
                <a:solidFill>
                  <a:srgbClr val="FF0066"/>
                </a:solidFill>
                <a:highlight>
                  <a:srgbClr val="FF00FF"/>
                </a:highlight>
                <a:latin typeface="Times New Roman" panose="02020603050405020304" pitchFamily="18" charset="0"/>
                <a:cs typeface="Times New Roman" panose="02020603050405020304" pitchFamily="18" charset="0"/>
              </a:rPr>
              <a:t>xoài</a:t>
            </a:r>
          </a:p>
          <a:p>
            <a:pPr algn="ctr"/>
            <a:r>
              <a:rPr lang="en-US" sz="2000" b="1">
                <a:solidFill>
                  <a:srgbClr val="00CC66"/>
                </a:solidFill>
                <a:latin typeface="Times New Roman" panose="02020603050405020304" pitchFamily="18" charset="0"/>
                <a:cs typeface="Times New Roman" panose="02020603050405020304" pitchFamily="18" charset="0"/>
              </a:rPr>
              <a:t>Nguyên liệu</a:t>
            </a:r>
          </a:p>
          <a:p>
            <a:r>
              <a:rPr lang="en-US">
                <a:solidFill>
                  <a:schemeClr val="bg1"/>
                </a:solidFill>
                <a:latin typeface="Times New Roman" panose="02020603050405020304" pitchFamily="18" charset="0"/>
                <a:cs typeface="Times New Roman" panose="02020603050405020304" pitchFamily="18" charset="0"/>
              </a:rPr>
              <a:t>250g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endParaRPr lang="en-US">
              <a:solidFill>
                <a:schemeClr val="bg1"/>
              </a:solidFill>
              <a:latin typeface="Times New Roman" panose="02020603050405020304" pitchFamily="18" charset="0"/>
              <a:cs typeface="Times New Roman" panose="02020603050405020304" pitchFamily="18" charset="0"/>
            </a:endParaRPr>
          </a:p>
          <a:p>
            <a:r>
              <a:rPr lang="en-US">
                <a:solidFill>
                  <a:schemeClr val="bg1"/>
                </a:solidFill>
                <a:latin typeface="Times New Roman" panose="02020603050405020304" pitchFamily="18" charset="0"/>
                <a:cs typeface="Times New Roman" panose="02020603050405020304" pitchFamily="18" charset="0"/>
              </a:rPr>
              <a:t>100g sữa chua</a:t>
            </a:r>
          </a:p>
          <a:p>
            <a:r>
              <a:rPr lang="en-US">
                <a:solidFill>
                  <a:schemeClr val="bg1"/>
                </a:solidFill>
                <a:latin typeface="Times New Roman" panose="02020603050405020304" pitchFamily="18" charset="0"/>
                <a:cs typeface="Times New Roman" panose="02020603050405020304" pitchFamily="18" charset="0"/>
              </a:rPr>
              <a:t>1 thìa cà phê mật ong</a:t>
            </a:r>
          </a:p>
          <a:p>
            <a:pPr algn="ctr"/>
            <a:r>
              <a:rPr lang="en-US" sz="2000" b="1">
                <a:solidFill>
                  <a:srgbClr val="00CC66"/>
                </a:solidFill>
                <a:latin typeface="Times New Roman" panose="02020603050405020304" pitchFamily="18" charset="0"/>
                <a:cs typeface="Times New Roman" panose="02020603050405020304" pitchFamily="18" charset="0"/>
              </a:rPr>
              <a:t>Dụng cụ</a:t>
            </a:r>
          </a:p>
          <a:p>
            <a:r>
              <a:rPr lang="en-US">
                <a:solidFill>
                  <a:schemeClr val="bg1"/>
                </a:solidFill>
                <a:latin typeface="Times New Roman" panose="02020603050405020304" pitchFamily="18" charset="0"/>
                <a:cs typeface="Times New Roman" panose="02020603050405020304" pitchFamily="18" charset="0"/>
              </a:rPr>
              <a:t>1 tô to</a:t>
            </a:r>
          </a:p>
          <a:p>
            <a:r>
              <a:rPr lang="en-US">
                <a:solidFill>
                  <a:schemeClr val="bg1"/>
                </a:solidFill>
                <a:latin typeface="Times New Roman" panose="02020603050405020304" pitchFamily="18" charset="0"/>
                <a:cs typeface="Times New Roman" panose="02020603050405020304" pitchFamily="18" charset="0"/>
              </a:rPr>
              <a:t>4 khuôn làm kem</a:t>
            </a:r>
          </a:p>
          <a:p>
            <a:pPr algn="ctr"/>
            <a:r>
              <a:rPr lang="en-US" sz="2000" b="1">
                <a:solidFill>
                  <a:srgbClr val="00CC66"/>
                </a:solidFill>
                <a:latin typeface="Times New Roman" panose="02020603050405020304" pitchFamily="18" charset="0"/>
                <a:cs typeface="Times New Roman" panose="02020603050405020304" pitchFamily="18" charset="0"/>
              </a:rPr>
              <a:t>Hướng dẫn</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r>
              <a:rPr lang="en-US">
                <a:solidFill>
                  <a:schemeClr val="bg1"/>
                </a:solidFill>
                <a:latin typeface="Times New Roman" panose="02020603050405020304" pitchFamily="18" charset="0"/>
                <a:cs typeface="Times New Roman" panose="02020603050405020304" pitchFamily="18" charset="0"/>
              </a:rPr>
              <a:t>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Nghiền nát </a:t>
            </a:r>
            <a:r>
              <a:rPr lang="en-US">
                <a:solidFill>
                  <a:schemeClr val="bg1"/>
                </a:solidFill>
                <a:highlight>
                  <a:srgbClr val="FF00FF"/>
                </a:highlight>
                <a:latin typeface="Times New Roman" panose="02020603050405020304" pitchFamily="18" charset="0"/>
                <a:cs typeface="Times New Roman" panose="02020603050405020304" pitchFamily="18" charset="0"/>
              </a:rPr>
              <a:t>xoài</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sữa chua và mật ong vào tô</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Trộn đều hỗn hợp</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Cho hỗn hợp vào khuôn làm kem</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Đặt khuôn kem vào ngăn đá tủ lạnh trong thời gian ít nhất 4 tiếng</a:t>
            </a:r>
          </a:p>
          <a:p>
            <a:pPr marL="342900" indent="-342900">
              <a:buFont typeface="+mj-lt"/>
              <a:buAutoNum type="arabicPeriod"/>
            </a:pPr>
            <a:r>
              <a:rPr lang="en-US">
                <a:solidFill>
                  <a:schemeClr val="bg1"/>
                </a:solidFill>
                <a:latin typeface="Times New Roman" panose="02020603050405020304" pitchFamily="18" charset="0"/>
                <a:cs typeface="Times New Roman" panose="02020603050405020304" pitchFamily="18" charset="0"/>
              </a:rPr>
              <a:t>Lấy kem ra thưởng thức</a:t>
            </a:r>
          </a:p>
          <a:p>
            <a:pPr algn="ct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85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3" name="TextBox 2">
            <a:extLst>
              <a:ext uri="{FF2B5EF4-FFF2-40B4-BE49-F238E27FC236}">
                <a16:creationId xmlns:a16="http://schemas.microsoft.com/office/drawing/2014/main" id="{EA4A4419-A18B-4604-93ED-82F38CE0139D}"/>
              </a:ext>
            </a:extLst>
          </p:cNvPr>
          <p:cNvSpPr txBox="1"/>
          <p:nvPr/>
        </p:nvSpPr>
        <p:spPr>
          <a:xfrm>
            <a:off x="2975808" y="1607061"/>
            <a:ext cx="8116159" cy="584775"/>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Tại sao phải tìm kiếm và thay thế văn bản ?</a:t>
            </a:r>
          </a:p>
        </p:txBody>
      </p:sp>
      <p:cxnSp>
        <p:nvCxnSpPr>
          <p:cNvPr id="6" name="Straight Connector 5">
            <a:extLst>
              <a:ext uri="{FF2B5EF4-FFF2-40B4-BE49-F238E27FC236}">
                <a16:creationId xmlns:a16="http://schemas.microsoft.com/office/drawing/2014/main" id="{6E20A687-DC3E-4699-AE23-D49C6346AFAE}"/>
              </a:ext>
            </a:extLst>
          </p:cNvPr>
          <p:cNvCxnSpPr>
            <a:cxnSpLocks/>
          </p:cNvCxnSpPr>
          <p:nvPr/>
        </p:nvCxnSpPr>
        <p:spPr>
          <a:xfrm>
            <a:off x="2817957" y="1716714"/>
            <a:ext cx="0" cy="362445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Graphic 6" descr="Right pointing backhand index">
            <a:extLst>
              <a:ext uri="{FF2B5EF4-FFF2-40B4-BE49-F238E27FC236}">
                <a16:creationId xmlns:a16="http://schemas.microsoft.com/office/drawing/2014/main" id="{FEA6BF52-6F47-45F1-97FF-597D400FD1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8731" y="2795865"/>
            <a:ext cx="914400" cy="914400"/>
          </a:xfrm>
          <a:prstGeom prst="rect">
            <a:avLst/>
          </a:prstGeom>
        </p:spPr>
      </p:pic>
      <p:sp>
        <p:nvSpPr>
          <p:cNvPr id="8" name="TextBox 7">
            <a:extLst>
              <a:ext uri="{FF2B5EF4-FFF2-40B4-BE49-F238E27FC236}">
                <a16:creationId xmlns:a16="http://schemas.microsoft.com/office/drawing/2014/main" id="{70EF4109-4C26-4E68-A7AE-F03CFA3C8F8F}"/>
              </a:ext>
            </a:extLst>
          </p:cNvPr>
          <p:cNvSpPr txBox="1"/>
          <p:nvPr/>
        </p:nvSpPr>
        <p:spPr>
          <a:xfrm>
            <a:off x="2954293" y="2294183"/>
            <a:ext cx="8116159" cy="304698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soạn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740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7B0CC5-199B-436D-B649-0384B05E1AC2}"/>
              </a:ext>
            </a:extLst>
          </p:cNvPr>
          <p:cNvSpPr/>
          <p:nvPr/>
        </p:nvSpPr>
        <p:spPr>
          <a:xfrm>
            <a:off x="463898" y="1520466"/>
            <a:ext cx="2654212" cy="1313895"/>
          </a:xfrm>
          <a:prstGeom prst="round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Ghi nhớ</a:t>
            </a:r>
          </a:p>
          <a:p>
            <a:pPr algn="ctr"/>
            <a:endParaRPr lang="en-US" sz="40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68C960-D146-46AF-9693-94C68E4FDEDD}"/>
              </a:ext>
            </a:extLst>
          </p:cNvPr>
          <p:cNvSpPr/>
          <p:nvPr/>
        </p:nvSpPr>
        <p:spPr>
          <a:xfrm>
            <a:off x="463898" y="2177415"/>
            <a:ext cx="11292673" cy="206109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just"/>
            <a:r>
              <a:rPr lang="en-US" sz="3200">
                <a:latin typeface="Times New Roman" panose="02020603050405020304" pitchFamily="18" charset="0"/>
                <a:cs typeface="Times New Roman" panose="02020603050405020304" pitchFamily="18" charset="0"/>
              </a:rPr>
              <a:t>	TÌM KIẾM VÀ THAY THẾ</a:t>
            </a:r>
          </a:p>
          <a:p>
            <a:pPr algn="just"/>
            <a:r>
              <a:rPr lang="en-US" sz="3200">
                <a:latin typeface="Times New Roman" panose="02020603050405020304" pitchFamily="18" charset="0"/>
                <a:cs typeface="Times New Roman" panose="02020603050405020304" pitchFamily="18" charset="0"/>
              </a:rPr>
              <a:t>	Công cụ Tìm kiếm và Thay thế giúp tìm kiếm, thay thế từ hoặc 	cụm từ theo yêu cầu một cách nhanh chóng và chính xác.</a:t>
            </a:r>
          </a:p>
        </p:txBody>
      </p:sp>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0251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2. SỬ DỤNG CÔNG CỤ TÌM KIẾM VÀ THAY THẾ</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1945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5" name="Freeform: Shape 14">
            <a:extLst>
              <a:ext uri="{FF2B5EF4-FFF2-40B4-BE49-F238E27FC236}">
                <a16:creationId xmlns:a16="http://schemas.microsoft.com/office/drawing/2014/main" id="{604DFDF6-60F8-4DCA-B3FB-352851593AEC}"/>
              </a:ext>
            </a:extLst>
          </p:cNvPr>
          <p:cNvSpPr/>
          <p:nvPr/>
        </p:nvSpPr>
        <p:spPr>
          <a:xfrm>
            <a:off x="281293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THAY THẾ REPLACE</a:t>
            </a: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968354"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FF">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TÌM KIẾM FIND</a:t>
            </a:r>
          </a:p>
        </p:txBody>
      </p:sp>
    </p:spTree>
    <p:extLst>
      <p:ext uri="{BB962C8B-B14F-4D97-AF65-F5344CB8AC3E}">
        <p14:creationId xmlns:p14="http://schemas.microsoft.com/office/powerpoint/2010/main" val="26849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1771 -0.01574 C -0.05664 0.08611 -0.1138 0.13727 -0.14597 0.09884 C -0.17891 0.06088 -0.17292 -0.05416 -0.13438 -0.15532 C -0.0961 -0.25671 -0.03828 -0.30879 -0.00612 -0.26991 C 0.02591 -0.23102 0.0207 -0.11736 -0.01771 -0.01574 Z " pathEditMode="relative" rAng="7440000" ptsTypes="AAAAA">
                                      <p:cBhvr>
                                        <p:cTn id="6" dur="1000" fill="hold"/>
                                        <p:tgtEl>
                                          <p:spTgt spid="15"/>
                                        </p:tgtEl>
                                        <p:attrNameLst>
                                          <p:attrName>ppt_x</p:attrName>
                                          <p:attrName>ppt_y</p:attrName>
                                        </p:attrNameLst>
                                      </p:cBhvr>
                                      <p:rCtr x="-5833" y="-6991"/>
                                    </p:animMotion>
                                  </p:childTnLst>
                                </p:cTn>
                              </p:par>
                              <p:par>
                                <p:cTn id="7" presetID="1" presetClass="path" presetSubtype="0" accel="50000" decel="50000" fill="hold" grpId="0" nodeType="withEffect">
                                  <p:stCondLst>
                                    <p:cond delay="0"/>
                                  </p:stCondLst>
                                  <p:childTnLst>
                                    <p:animMotion origin="layout" path="M -0.01029 -0.01528 C -0.03959 -0.12662 -0.0349 -0.24051 0.00026 -0.26967 C 0.03476 -0.29815 0.08698 -0.23171 0.11666 -0.12106 C 0.14583 -0.00926 0.1414 0.10417 0.10625 0.13334 C 0.07109 0.1625 0.01862 0.09607 -0.01029 -0.01528 Z " pathEditMode="relative" rAng="14700000" ptsTypes="AAAAA">
                                      <p:cBhvr>
                                        <p:cTn id="8" dur="1000" fill="hold"/>
                                        <p:tgtEl>
                                          <p:spTgt spid="16"/>
                                        </p:tgtEl>
                                        <p:attrNameLst>
                                          <p:attrName>ppt_x</p:attrName>
                                          <p:attrName>ppt_y</p:attrName>
                                        </p:attrNameLst>
                                      </p:cBhvr>
                                      <p:rCtr x="6341" y="-5278"/>
                                    </p:animMotion>
                                  </p:childTnLst>
                                </p:cTn>
                              </p:par>
                            </p:childTnLst>
                          </p:cTn>
                        </p:par>
                        <p:par>
                          <p:cTn id="9" fill="hold">
                            <p:stCondLst>
                              <p:cond delay="1000"/>
                            </p:stCondLst>
                            <p:childTnLst>
                              <p:par>
                                <p:cTn id="10" presetID="6" presetClass="emph" presetSubtype="0" fill="hold" grpId="1" nodeType="afterEffect">
                                  <p:stCondLst>
                                    <p:cond delay="0"/>
                                  </p:stCondLst>
                                  <p:childTnLst>
                                    <p:animScale>
                                      <p:cBhvr>
                                        <p:cTn id="11" dur="1000" fill="hold"/>
                                        <p:tgtEl>
                                          <p:spTgt spid="16"/>
                                        </p:tgtEl>
                                      </p:cBhvr>
                                      <p:by x="200000" y="200000"/>
                                    </p:animScale>
                                  </p:childTnLst>
                                </p:cTn>
                              </p:par>
                              <p:par>
                                <p:cTn id="12" presetID="56" presetClass="path" presetSubtype="0" accel="50000" decel="50000" fill="hold" grpId="2" nodeType="withEffect">
                                  <p:stCondLst>
                                    <p:cond delay="0"/>
                                  </p:stCondLst>
                                  <p:childTnLst>
                                    <p:animMotion origin="layout" path="M -0.0017 -2.22222E-6 L 0.51393 -0.09884 " pathEditMode="relative" rAng="0" ptsTypes="AA">
                                      <p:cBhvr>
                                        <p:cTn id="13" dur="1000" fill="hold"/>
                                        <p:tgtEl>
                                          <p:spTgt spid="16"/>
                                        </p:tgtEl>
                                        <p:attrNameLst>
                                          <p:attrName>ppt_x</p:attrName>
                                          <p:attrName>ppt_y</p:attrName>
                                        </p:attrNameLst>
                                      </p:cBhvr>
                                      <p:rCtr x="25781" y="-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6"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3FAC2683-2912-43B4-8AB8-76C3B11F9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Rectangle 4">
            <a:extLst>
              <a:ext uri="{FF2B5EF4-FFF2-40B4-BE49-F238E27FC236}">
                <a16:creationId xmlns:a16="http://schemas.microsoft.com/office/drawing/2014/main" id="{C1654C9B-1223-414B-9ECB-B5FD5B27576E}"/>
              </a:ext>
            </a:extLst>
          </p:cNvPr>
          <p:cNvSpPr/>
          <p:nvPr/>
        </p:nvSpPr>
        <p:spPr>
          <a:xfrm>
            <a:off x="11134165" y="570756"/>
            <a:ext cx="784444" cy="8384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03AB04-C863-4C5F-96AA-69E2B0F4AD0A}"/>
              </a:ext>
            </a:extLst>
          </p:cNvPr>
          <p:cNvSpPr/>
          <p:nvPr/>
        </p:nvSpPr>
        <p:spPr>
          <a:xfrm>
            <a:off x="9466729" y="2624866"/>
            <a:ext cx="2725270" cy="4221978"/>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9" name="TextBox 8">
            <a:extLst>
              <a:ext uri="{FF2B5EF4-FFF2-40B4-BE49-F238E27FC236}">
                <a16:creationId xmlns:a16="http://schemas.microsoft.com/office/drawing/2014/main" id="{FCF4FF82-C4EF-485E-BA37-3E92FFA6493E}"/>
              </a:ext>
            </a:extLst>
          </p:cNvPr>
          <p:cNvSpPr txBox="1"/>
          <p:nvPr/>
        </p:nvSpPr>
        <p:spPr>
          <a:xfrm>
            <a:off x="9651403" y="2868751"/>
            <a:ext cx="2420470" cy="2554545"/>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3 bước thực hiện thao tác tìm kiếm:</a:t>
            </a:r>
          </a:p>
          <a:p>
            <a:endParaRPr lang="en-US" sz="2000" b="1">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tab Home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Trong tab Home vào nhóm lệnh Editing, chọn Find</a:t>
            </a:r>
          </a:p>
        </p:txBody>
      </p:sp>
      <p:sp>
        <p:nvSpPr>
          <p:cNvPr id="10" name="Rectangle 9">
            <a:extLst>
              <a:ext uri="{FF2B5EF4-FFF2-40B4-BE49-F238E27FC236}">
                <a16:creationId xmlns:a16="http://schemas.microsoft.com/office/drawing/2014/main" id="{A1CD4489-F7AD-42F4-A60F-DD0317871961}"/>
              </a:ext>
            </a:extLst>
          </p:cNvPr>
          <p:cNvSpPr/>
          <p:nvPr/>
        </p:nvSpPr>
        <p:spPr>
          <a:xfrm>
            <a:off x="505091" y="261048"/>
            <a:ext cx="602949" cy="309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9F0BC8E-783A-48CD-BB4C-50C51AFDFB74}"/>
              </a:ext>
            </a:extLst>
          </p:cNvPr>
          <p:cNvSpPr/>
          <p:nvPr/>
        </p:nvSpPr>
        <p:spPr>
          <a:xfrm>
            <a:off x="419545" y="742275"/>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1</a:t>
            </a:r>
          </a:p>
        </p:txBody>
      </p:sp>
      <p:sp>
        <p:nvSpPr>
          <p:cNvPr id="12" name="Oval 11">
            <a:extLst>
              <a:ext uri="{FF2B5EF4-FFF2-40B4-BE49-F238E27FC236}">
                <a16:creationId xmlns:a16="http://schemas.microsoft.com/office/drawing/2014/main" id="{15CF724D-F675-41B4-A4F9-582B0A63C94F}"/>
              </a:ext>
            </a:extLst>
          </p:cNvPr>
          <p:cNvSpPr/>
          <p:nvPr/>
        </p:nvSpPr>
        <p:spPr>
          <a:xfrm>
            <a:off x="11134134" y="1549103"/>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798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95858C82-BE6D-484A-90C5-A0126ADFC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6" name="Rectangle 5">
            <a:extLst>
              <a:ext uri="{FF2B5EF4-FFF2-40B4-BE49-F238E27FC236}">
                <a16:creationId xmlns:a16="http://schemas.microsoft.com/office/drawing/2014/main" id="{28FC775E-44D9-4E9B-AD6F-4FDC83FFD60E}"/>
              </a:ext>
            </a:extLst>
          </p:cNvPr>
          <p:cNvSpPr/>
          <p:nvPr/>
        </p:nvSpPr>
        <p:spPr>
          <a:xfrm>
            <a:off x="9466729" y="2624866"/>
            <a:ext cx="2725270" cy="4221978"/>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7" name="TextBox 6">
            <a:extLst>
              <a:ext uri="{FF2B5EF4-FFF2-40B4-BE49-F238E27FC236}">
                <a16:creationId xmlns:a16="http://schemas.microsoft.com/office/drawing/2014/main" id="{5A67F690-BB01-41FF-A2D8-C04292578A9A}"/>
              </a:ext>
            </a:extLst>
          </p:cNvPr>
          <p:cNvSpPr txBox="1"/>
          <p:nvPr/>
        </p:nvSpPr>
        <p:spPr>
          <a:xfrm>
            <a:off x="9651403" y="2868751"/>
            <a:ext cx="2420470" cy="3785652"/>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3 bước thực hiện thao tác tìm kiếm:</a:t>
            </a:r>
          </a:p>
          <a:p>
            <a:endParaRPr lang="en-US" sz="2000" b="1">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tab Home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Trong tab Home vào nhóm lệnh Editing, chọn Find</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Gõ từ, cụm từ cần tìm vào ô tìm kiếm rồi nhấn phím Enter</a:t>
            </a:r>
          </a:p>
        </p:txBody>
      </p:sp>
      <p:sp>
        <p:nvSpPr>
          <p:cNvPr id="8" name="Rectangle 7">
            <a:extLst>
              <a:ext uri="{FF2B5EF4-FFF2-40B4-BE49-F238E27FC236}">
                <a16:creationId xmlns:a16="http://schemas.microsoft.com/office/drawing/2014/main" id="{B00A7C46-BD8E-4F03-86C5-97386604DD93}"/>
              </a:ext>
            </a:extLst>
          </p:cNvPr>
          <p:cNvSpPr/>
          <p:nvPr/>
        </p:nvSpPr>
        <p:spPr>
          <a:xfrm>
            <a:off x="77552" y="1441525"/>
            <a:ext cx="2299888" cy="745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E084951F-BB76-42E3-88D3-2F35AB084E2F}"/>
              </a:ext>
            </a:extLst>
          </p:cNvPr>
          <p:cNvCxnSpPr/>
          <p:nvPr/>
        </p:nvCxnSpPr>
        <p:spPr>
          <a:xfrm flipH="1">
            <a:off x="2377440" y="710005"/>
            <a:ext cx="9025666" cy="1161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6CE5AC41-D2AB-4812-8903-B8A934D70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7" name="Rectangle 6">
            <a:extLst>
              <a:ext uri="{FF2B5EF4-FFF2-40B4-BE49-F238E27FC236}">
                <a16:creationId xmlns:a16="http://schemas.microsoft.com/office/drawing/2014/main" id="{3745409D-106B-4799-BEE0-2BF217EEFCA4}"/>
              </a:ext>
            </a:extLst>
          </p:cNvPr>
          <p:cNvSpPr/>
          <p:nvPr/>
        </p:nvSpPr>
        <p:spPr>
          <a:xfrm>
            <a:off x="9466729" y="2624866"/>
            <a:ext cx="2725270" cy="4221978"/>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8" name="TextBox 7">
            <a:extLst>
              <a:ext uri="{FF2B5EF4-FFF2-40B4-BE49-F238E27FC236}">
                <a16:creationId xmlns:a16="http://schemas.microsoft.com/office/drawing/2014/main" id="{5712BCCC-5DEC-410A-B02B-981BA9CA63AB}"/>
              </a:ext>
            </a:extLst>
          </p:cNvPr>
          <p:cNvSpPr txBox="1"/>
          <p:nvPr/>
        </p:nvSpPr>
        <p:spPr>
          <a:xfrm>
            <a:off x="9651403" y="2868751"/>
            <a:ext cx="2420470" cy="3785652"/>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3 bước thực hiện thao tác tìm kiếm:</a:t>
            </a:r>
          </a:p>
          <a:p>
            <a:endParaRPr lang="en-US" sz="2000" b="1">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tab Home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Trong tab Home vào nhóm lệnh Editing, chọn Find</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Gõ từ, cụm từ cần tìm vào ô tìm kiếm rồi nhấn phím Enter</a:t>
            </a:r>
          </a:p>
        </p:txBody>
      </p:sp>
      <p:sp>
        <p:nvSpPr>
          <p:cNvPr id="9" name="Rectangle 8">
            <a:extLst>
              <a:ext uri="{FF2B5EF4-FFF2-40B4-BE49-F238E27FC236}">
                <a16:creationId xmlns:a16="http://schemas.microsoft.com/office/drawing/2014/main" id="{64DA9A30-189B-4453-9BB7-968617F7A10A}"/>
              </a:ext>
            </a:extLst>
          </p:cNvPr>
          <p:cNvSpPr/>
          <p:nvPr/>
        </p:nvSpPr>
        <p:spPr>
          <a:xfrm>
            <a:off x="77552" y="1441525"/>
            <a:ext cx="2299888" cy="745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04A57A-886B-460F-8093-92CECAFDC313}"/>
              </a:ext>
            </a:extLst>
          </p:cNvPr>
          <p:cNvSpPr/>
          <p:nvPr/>
        </p:nvSpPr>
        <p:spPr>
          <a:xfrm>
            <a:off x="90102" y="2368479"/>
            <a:ext cx="2299888" cy="1697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4779B5-37A6-4AEF-ABCA-F159C714A92F}"/>
              </a:ext>
            </a:extLst>
          </p:cNvPr>
          <p:cNvSpPr/>
          <p:nvPr/>
        </p:nvSpPr>
        <p:spPr>
          <a:xfrm>
            <a:off x="2657141" y="1452285"/>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5937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7EC0D7BB-0CD0-413A-A98B-2F02DA1D8FBB}"/>
              </a:ext>
            </a:extLst>
          </p:cNvPr>
          <p:cNvSpPr/>
          <p:nvPr/>
        </p:nvSpPr>
        <p:spPr>
          <a:xfrm>
            <a:off x="-3467272" y="-615293"/>
            <a:ext cx="8341643" cy="8341643"/>
          </a:xfrm>
          <a:prstGeom prst="blockArc">
            <a:avLst>
              <a:gd name="adj1" fmla="val 18900000"/>
              <a:gd name="adj2" fmla="val 2700000"/>
              <a:gd name="adj3" fmla="val 259"/>
            </a:avLst>
          </a:prstGeom>
          <a:solidFill>
            <a:srgbClr val="FFFF00"/>
          </a:solidFill>
          <a:ln w="38100">
            <a:solidFill>
              <a:srgbClr val="FFFF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58D298-86F2-41F9-8CA5-CC5D766D2148}"/>
              </a:ext>
            </a:extLst>
          </p:cNvPr>
          <p:cNvGrpSpPr/>
          <p:nvPr/>
        </p:nvGrpSpPr>
        <p:grpSpPr>
          <a:xfrm>
            <a:off x="3996170" y="1653560"/>
            <a:ext cx="7938014" cy="1191980"/>
            <a:chOff x="3643132" y="828494"/>
            <a:chExt cx="7938014" cy="1191980"/>
          </a:xfrm>
          <a:solidFill>
            <a:srgbClr val="00B0F0"/>
          </a:solidFill>
        </p:grpSpPr>
        <p:sp>
          <p:nvSpPr>
            <p:cNvPr id="10" name="Freeform: Shape 9">
              <a:extLst>
                <a:ext uri="{FF2B5EF4-FFF2-40B4-BE49-F238E27FC236}">
                  <a16:creationId xmlns:a16="http://schemas.microsoft.com/office/drawing/2014/main" id="{CDEDD7DE-9BFD-4102-B60F-BE33E3E2FA40}"/>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Trình bày được tác dụng của công cụ tìm kiếm, thay thế trong phần mềm soạn thảo văn bản.</a:t>
              </a:r>
            </a:p>
          </p:txBody>
        </p:sp>
        <p:sp>
          <p:nvSpPr>
            <p:cNvPr id="11" name="Oval 10">
              <a:extLst>
                <a:ext uri="{FF2B5EF4-FFF2-40B4-BE49-F238E27FC236}">
                  <a16:creationId xmlns:a16="http://schemas.microsoft.com/office/drawing/2014/main" id="{8BEE2152-1FC0-48AD-AA07-82D70BB283F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1</a:t>
              </a:r>
            </a:p>
          </p:txBody>
        </p:sp>
      </p:grpSp>
      <p:grpSp>
        <p:nvGrpSpPr>
          <p:cNvPr id="3" name="Group 2">
            <a:extLst>
              <a:ext uri="{FF2B5EF4-FFF2-40B4-BE49-F238E27FC236}">
                <a16:creationId xmlns:a16="http://schemas.microsoft.com/office/drawing/2014/main" id="{E2F27850-1CE8-482F-B929-672B6821E5C7}"/>
              </a:ext>
            </a:extLst>
          </p:cNvPr>
          <p:cNvGrpSpPr/>
          <p:nvPr/>
        </p:nvGrpSpPr>
        <p:grpSpPr>
          <a:xfrm>
            <a:off x="3996170" y="4308589"/>
            <a:ext cx="7938014" cy="1191980"/>
            <a:chOff x="4189844" y="2244226"/>
            <a:chExt cx="7809844" cy="1191980"/>
          </a:xfrm>
          <a:solidFill>
            <a:srgbClr val="0070C0"/>
          </a:solidFill>
        </p:grpSpPr>
        <p:sp>
          <p:nvSpPr>
            <p:cNvPr id="12" name="Freeform: Shape 11">
              <a:extLst>
                <a:ext uri="{FF2B5EF4-FFF2-40B4-BE49-F238E27FC236}">
                  <a16:creationId xmlns:a16="http://schemas.microsoft.com/office/drawing/2014/main" id="{C923E71B-0549-46A4-884E-628E213053F4}"/>
                </a:ext>
              </a:extLst>
            </p:cNvPr>
            <p:cNvSpPr/>
            <p:nvPr/>
          </p:nvSpPr>
          <p:spPr>
            <a:xfrm>
              <a:off x="4785834" y="2363424"/>
              <a:ext cx="7213854" cy="953584"/>
            </a:xfrm>
            <a:custGeom>
              <a:avLst/>
              <a:gdLst>
                <a:gd name="connsiteX0" fmla="*/ 0 w 6795313"/>
                <a:gd name="connsiteY0" fmla="*/ 0 h 953584"/>
                <a:gd name="connsiteX1" fmla="*/ 6795313 w 6795313"/>
                <a:gd name="connsiteY1" fmla="*/ 0 h 953584"/>
                <a:gd name="connsiteX2" fmla="*/ 6795313 w 6795313"/>
                <a:gd name="connsiteY2" fmla="*/ 953584 h 953584"/>
                <a:gd name="connsiteX3" fmla="*/ 0 w 6795313"/>
                <a:gd name="connsiteY3" fmla="*/ 953584 h 953584"/>
                <a:gd name="connsiteX4" fmla="*/ 0 w 6795313"/>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13" h="953584">
                  <a:moveTo>
                    <a:pt x="0" y="0"/>
                  </a:moveTo>
                  <a:lnTo>
                    <a:pt x="6795313" y="0"/>
                  </a:lnTo>
                  <a:lnTo>
                    <a:pt x="6795313" y="953584"/>
                  </a:lnTo>
                  <a:lnTo>
                    <a:pt x="0" y="95358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Sử dụng được công cụ tìm kiếm và thay thế của phần mềm soạn thảo văn bản.</a:t>
              </a:r>
            </a:p>
          </p:txBody>
        </p:sp>
        <p:sp>
          <p:nvSpPr>
            <p:cNvPr id="13" name="Oval 12">
              <a:extLst>
                <a:ext uri="{FF2B5EF4-FFF2-40B4-BE49-F238E27FC236}">
                  <a16:creationId xmlns:a16="http://schemas.microsoft.com/office/drawing/2014/main" id="{12E7ADB5-91DC-458D-8BD3-B0C2B3723B57}"/>
                </a:ext>
              </a:extLst>
            </p:cNvPr>
            <p:cNvSpPr/>
            <p:nvPr/>
          </p:nvSpPr>
          <p:spPr>
            <a:xfrm>
              <a:off x="4189844" y="2244226"/>
              <a:ext cx="1191980" cy="1191980"/>
            </a:xfrm>
            <a:prstGeom prst="ellipse">
              <a:avLst/>
            </a:prstGeom>
            <a:grp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2</a:t>
              </a:r>
            </a:p>
          </p:txBody>
        </p:sp>
      </p:grpSp>
      <p:sp>
        <p:nvSpPr>
          <p:cNvPr id="7" name="Oval 6">
            <a:extLst>
              <a:ext uri="{FF2B5EF4-FFF2-40B4-BE49-F238E27FC236}">
                <a16:creationId xmlns:a16="http://schemas.microsoft.com/office/drawing/2014/main" id="{DE8A0075-26B0-4D77-9E66-DC0DD77CE13C}"/>
              </a:ext>
            </a:extLst>
          </p:cNvPr>
          <p:cNvSpPr/>
          <p:nvPr/>
        </p:nvSpPr>
        <p:spPr>
          <a:xfrm>
            <a:off x="443345" y="1872363"/>
            <a:ext cx="3552825" cy="3486150"/>
          </a:xfrm>
          <a:prstGeom prst="ellipse">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Sau bài này em sẽ</a:t>
            </a:r>
            <a:endParaRPr lang="en-US" sz="60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6E30013-65DB-4053-A29F-9D46BE1417E3}"/>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824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11">
            <a:hlinkClick r:id="" action="ppaction://media"/>
            <a:extLst>
              <a:ext uri="{FF2B5EF4-FFF2-40B4-BE49-F238E27FC236}">
                <a16:creationId xmlns:a16="http://schemas.microsoft.com/office/drawing/2014/main" id="{1F9DBADB-B42E-459B-9B3F-E611644C00C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020" y="-13072"/>
            <a:ext cx="12149086" cy="6859916"/>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0498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15" name="Freeform: Shape 14">
            <a:extLst>
              <a:ext uri="{FF2B5EF4-FFF2-40B4-BE49-F238E27FC236}">
                <a16:creationId xmlns:a16="http://schemas.microsoft.com/office/drawing/2014/main" id="{604DFDF6-60F8-4DCA-B3FB-352851593AEC}"/>
              </a:ext>
            </a:extLst>
          </p:cNvPr>
          <p:cNvSpPr/>
          <p:nvPr/>
        </p:nvSpPr>
        <p:spPr>
          <a:xfrm>
            <a:off x="293340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7030A0">
              <a:alpha val="50000"/>
            </a:srgbClr>
          </a:solidFill>
        </p:spPr>
        <p:style>
          <a:lnRef idx="2">
            <a:schemeClr val="lt1">
              <a:hueOff val="0"/>
              <a:satOff val="0"/>
              <a:lumOff val="0"/>
              <a:alphaOff val="0"/>
            </a:schemeClr>
          </a:lnRef>
          <a:fillRef idx="1">
            <a:schemeClr val="accent5">
              <a:alpha val="50000"/>
              <a:hueOff val="-941356"/>
              <a:satOff val="-12503"/>
              <a:lumOff val="196"/>
              <a:alphaOff val="0"/>
            </a:schemeClr>
          </a:fillRef>
          <a:effectRef idx="0">
            <a:schemeClr val="accent5">
              <a:alpha val="50000"/>
              <a:hueOff val="-941356"/>
              <a:satOff val="-12503"/>
              <a:lumOff val="196"/>
              <a:alphaOff val="0"/>
            </a:schemeClr>
          </a:effectRef>
          <a:fontRef idx="minor">
            <a:schemeClr val="tx1"/>
          </a:fontRef>
        </p:style>
        <p:txBody>
          <a:bodyPr spcFirstLastPara="0" vert="horz" wrap="square" lIns="788034" tIns="665641" rIns="242637" bIns="493864" numCol="1" spcCol="1270" anchor="ctr" anchorCtr="0">
            <a:noAutofit/>
          </a:bodyPr>
          <a:lstStyle/>
          <a:p>
            <a:pPr marL="0" lvl="0" indent="0" algn="ctr" defTabSz="1066800">
              <a:lnSpc>
                <a:spcPct val="90000"/>
              </a:lnSpc>
              <a:spcBef>
                <a:spcPct val="0"/>
              </a:spcBef>
              <a:spcAft>
                <a:spcPct val="35000"/>
              </a:spcAft>
              <a:buNone/>
            </a:pPr>
            <a:r>
              <a:rPr lang="en-US" sz="2400">
                <a:latin typeface="Bookman Old Style" panose="02050604050505020204" pitchFamily="18" charset="0"/>
              </a:rPr>
              <a:t>THAY THẾ REPLACE</a:t>
            </a:r>
            <a:endParaRPr lang="en-US" sz="2400" kern="1200">
              <a:latin typeface="Bookman Old Style" panose="02050604050505020204" pitchFamily="18" charset="0"/>
            </a:endParaRPr>
          </a:p>
        </p:txBody>
      </p:sp>
      <p:sp>
        <p:nvSpPr>
          <p:cNvPr id="16" name="Freeform: Shape 15">
            <a:extLst>
              <a:ext uri="{FF2B5EF4-FFF2-40B4-BE49-F238E27FC236}">
                <a16:creationId xmlns:a16="http://schemas.microsoft.com/office/drawing/2014/main" id="{B483DDD5-FB91-4B51-9108-6711D2CB7422}"/>
              </a:ext>
            </a:extLst>
          </p:cNvPr>
          <p:cNvSpPr/>
          <p:nvPr/>
        </p:nvSpPr>
        <p:spPr>
          <a:xfrm>
            <a:off x="1088826" y="2936431"/>
            <a:ext cx="2576676" cy="2576676"/>
          </a:xfrm>
          <a:custGeom>
            <a:avLst/>
            <a:gdLst>
              <a:gd name="connsiteX0" fmla="*/ 0 w 2576676"/>
              <a:gd name="connsiteY0" fmla="*/ 1288338 h 2576676"/>
              <a:gd name="connsiteX1" fmla="*/ 1288338 w 2576676"/>
              <a:gd name="connsiteY1" fmla="*/ 0 h 2576676"/>
              <a:gd name="connsiteX2" fmla="*/ 2576676 w 2576676"/>
              <a:gd name="connsiteY2" fmla="*/ 1288338 h 2576676"/>
              <a:gd name="connsiteX3" fmla="*/ 1288338 w 2576676"/>
              <a:gd name="connsiteY3" fmla="*/ 2576676 h 2576676"/>
              <a:gd name="connsiteX4" fmla="*/ 0 w 2576676"/>
              <a:gd name="connsiteY4" fmla="*/ 1288338 h 257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676" h="2576676">
                <a:moveTo>
                  <a:pt x="0" y="1288338"/>
                </a:moveTo>
                <a:cubicBezTo>
                  <a:pt x="0" y="576809"/>
                  <a:pt x="576809" y="0"/>
                  <a:pt x="1288338" y="0"/>
                </a:cubicBezTo>
                <a:cubicBezTo>
                  <a:pt x="1999867" y="0"/>
                  <a:pt x="2576676" y="576809"/>
                  <a:pt x="2576676" y="1288338"/>
                </a:cubicBezTo>
                <a:cubicBezTo>
                  <a:pt x="2576676" y="1999867"/>
                  <a:pt x="1999867" y="2576676"/>
                  <a:pt x="1288338" y="2576676"/>
                </a:cubicBezTo>
                <a:cubicBezTo>
                  <a:pt x="576809" y="2576676"/>
                  <a:pt x="0" y="1999867"/>
                  <a:pt x="0" y="1288338"/>
                </a:cubicBezTo>
                <a:close/>
              </a:path>
            </a:pathLst>
          </a:custGeom>
          <a:solidFill>
            <a:srgbClr val="FF00FF">
              <a:alpha val="50000"/>
            </a:srgbClr>
          </a:solidFill>
        </p:spPr>
        <p:style>
          <a:lnRef idx="2">
            <a:schemeClr val="lt1">
              <a:hueOff val="0"/>
              <a:satOff val="0"/>
              <a:lumOff val="0"/>
              <a:alphaOff val="0"/>
            </a:schemeClr>
          </a:lnRef>
          <a:fillRef idx="1">
            <a:schemeClr val="accent5">
              <a:alpha val="50000"/>
              <a:hueOff val="-1882712"/>
              <a:satOff val="-25007"/>
              <a:lumOff val="393"/>
              <a:alphaOff val="0"/>
            </a:schemeClr>
          </a:fillRef>
          <a:effectRef idx="0">
            <a:schemeClr val="accent5">
              <a:alpha val="50000"/>
              <a:hueOff val="-1882712"/>
              <a:satOff val="-25007"/>
              <a:lumOff val="393"/>
              <a:alphaOff val="0"/>
            </a:schemeClr>
          </a:effectRef>
          <a:fontRef idx="minor">
            <a:schemeClr val="tx1"/>
          </a:fontRef>
        </p:style>
        <p:txBody>
          <a:bodyPr spcFirstLastPara="0" vert="horz" wrap="square" lIns="242637" tIns="665641" rIns="788034" bIns="493864" numCol="1" spcCol="1270" anchor="ctr" anchorCtr="0">
            <a:noAutofit/>
          </a:bodyPr>
          <a:lstStyle/>
          <a:p>
            <a:pPr marL="0" lvl="0" indent="0" algn="ctr" defTabSz="1066800">
              <a:lnSpc>
                <a:spcPct val="90000"/>
              </a:lnSpc>
              <a:spcBef>
                <a:spcPct val="0"/>
              </a:spcBef>
              <a:spcAft>
                <a:spcPct val="35000"/>
              </a:spcAft>
              <a:buNone/>
            </a:pPr>
            <a:r>
              <a:rPr lang="en-US" sz="2400" kern="1200">
                <a:latin typeface="Bookman Old Style" panose="02050604050505020204" pitchFamily="18" charset="0"/>
              </a:rPr>
              <a:t>TÌM KIẾM FIND</a:t>
            </a:r>
          </a:p>
        </p:txBody>
      </p:sp>
    </p:spTree>
    <p:extLst>
      <p:ext uri="{BB962C8B-B14F-4D97-AF65-F5344CB8AC3E}">
        <p14:creationId xmlns:p14="http://schemas.microsoft.com/office/powerpoint/2010/main" val="4023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0065 -2.22222E-6 C -0.03958 0.10185 -0.09674 0.15301 -0.1289 0.11459 C -0.16106 0.0757 -0.15586 -0.03819 -0.11731 -0.13958 C -0.07903 -0.24097 -0.02122 -0.29282 0.01094 -0.25416 C 0.04297 -0.21528 0.03776 -0.10162 -0.00065 -2.22222E-6 Z " pathEditMode="relative" rAng="7440000" ptsTypes="AAAAA">
                                      <p:cBhvr>
                                        <p:cTn id="6" dur="1000" fill="hold"/>
                                        <p:tgtEl>
                                          <p:spTgt spid="15"/>
                                        </p:tgtEl>
                                        <p:attrNameLst>
                                          <p:attrName>ppt_x</p:attrName>
                                          <p:attrName>ppt_y</p:attrName>
                                        </p:attrNameLst>
                                      </p:cBhvr>
                                      <p:rCtr x="-5833" y="-6991"/>
                                    </p:animMotion>
                                  </p:childTnLst>
                                </p:cTn>
                              </p:par>
                              <p:par>
                                <p:cTn id="7" presetID="1" presetClass="path" presetSubtype="0" accel="50000" decel="50000" fill="hold" grpId="0" nodeType="withEffect">
                                  <p:stCondLst>
                                    <p:cond delay="0"/>
                                  </p:stCondLst>
                                  <p:childTnLst>
                                    <p:animMotion origin="layout" path="M -0.00143 -2.22222E-6 C -0.03073 -0.11134 -0.02604 -0.22523 0.00912 -0.2544 C 0.04388 -0.28333 0.09622 -0.2169 0.12565 -0.10578 C 0.15469 0.00579 0.15026 0.11945 0.1151 0.14861 C 0.07995 0.17778 0.02747 0.11134 -0.00143 -2.22222E-6 Z " pathEditMode="relative" rAng="14700000" ptsTypes="AAAAA">
                                      <p:cBhvr>
                                        <p:cTn id="8" dur="1000" fill="hold"/>
                                        <p:tgtEl>
                                          <p:spTgt spid="16"/>
                                        </p:tgtEl>
                                        <p:attrNameLst>
                                          <p:attrName>ppt_x</p:attrName>
                                          <p:attrName>ppt_y</p:attrName>
                                        </p:attrNameLst>
                                      </p:cBhvr>
                                      <p:rCtr x="6341" y="-5278"/>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1000" fill="hold"/>
                                        <p:tgtEl>
                                          <p:spTgt spid="15"/>
                                        </p:tgtEl>
                                      </p:cBhvr>
                                      <p:by x="200000" y="200000"/>
                                    </p:animScale>
                                  </p:childTnLst>
                                </p:cTn>
                              </p:par>
                              <p:par>
                                <p:cTn id="13" presetID="56" presetClass="path" presetSubtype="0" accel="50000" decel="50000" fill="hold" grpId="2" nodeType="withEffect">
                                  <p:stCondLst>
                                    <p:cond delay="0"/>
                                  </p:stCondLst>
                                  <p:childTnLst>
                                    <p:animMotion origin="layout" path="M -3.95833E-6 -2.22222E-6 L 0.36993 -0.10463 " pathEditMode="relative" rAng="0" ptsTypes="AA">
                                      <p:cBhvr>
                                        <p:cTn id="14" dur="1000" fill="hold"/>
                                        <p:tgtEl>
                                          <p:spTgt spid="15"/>
                                        </p:tgtEl>
                                        <p:attrNameLst>
                                          <p:attrName>ppt_x</p:attrName>
                                          <p:attrName>ppt_y</p:attrName>
                                        </p:attrNameLst>
                                      </p:cBhvr>
                                      <p:rCtr x="18490"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 Word&#10;&#10;Description automatically generated">
            <a:extLst>
              <a:ext uri="{FF2B5EF4-FFF2-40B4-BE49-F238E27FC236}">
                <a16:creationId xmlns:a16="http://schemas.microsoft.com/office/drawing/2014/main" id="{0665E823-F3B0-442A-9FDA-819078A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32"/>
            <a:ext cx="12192000" cy="6854653"/>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7" name="Rectangle 6">
            <a:extLst>
              <a:ext uri="{FF2B5EF4-FFF2-40B4-BE49-F238E27FC236}">
                <a16:creationId xmlns:a16="http://schemas.microsoft.com/office/drawing/2014/main" id="{8CA7B3F1-631F-488F-AA83-A03BCB89C4A9}"/>
              </a:ext>
            </a:extLst>
          </p:cNvPr>
          <p:cNvSpPr/>
          <p:nvPr/>
        </p:nvSpPr>
        <p:spPr>
          <a:xfrm>
            <a:off x="528583" y="320864"/>
            <a:ext cx="522452" cy="309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A9641B-A4F4-42D7-9B42-F8C663287928}"/>
              </a:ext>
            </a:extLst>
          </p:cNvPr>
          <p:cNvSpPr/>
          <p:nvPr/>
        </p:nvSpPr>
        <p:spPr>
          <a:xfrm>
            <a:off x="11140964" y="567511"/>
            <a:ext cx="798787" cy="8618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43B3314-9F8E-4EB5-8FC2-424B08D18C99}"/>
              </a:ext>
            </a:extLst>
          </p:cNvPr>
          <p:cNvCxnSpPr>
            <a:cxnSpLocks/>
          </p:cNvCxnSpPr>
          <p:nvPr/>
        </p:nvCxnSpPr>
        <p:spPr>
          <a:xfrm flipH="1">
            <a:off x="10456433" y="998458"/>
            <a:ext cx="978946" cy="9917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4AC30A9-72B5-4E5F-91A3-2E544CA4BB63}"/>
              </a:ext>
            </a:extLst>
          </p:cNvPr>
          <p:cNvSpPr/>
          <p:nvPr/>
        </p:nvSpPr>
        <p:spPr>
          <a:xfrm>
            <a:off x="418670" y="793703"/>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31ADFBE9-A403-42EE-9A10-FC576B636B66}"/>
              </a:ext>
            </a:extLst>
          </p:cNvPr>
          <p:cNvSpPr/>
          <p:nvPr/>
        </p:nvSpPr>
        <p:spPr>
          <a:xfrm>
            <a:off x="10208988" y="623940"/>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a16="http://schemas.microsoft.com/office/drawing/2014/main" id="{C9A4EEB1-4D82-4E3E-9858-66A43BE1BFFB}"/>
              </a:ext>
            </a:extLst>
          </p:cNvPr>
          <p:cNvSpPr/>
          <p:nvPr/>
        </p:nvSpPr>
        <p:spPr>
          <a:xfrm>
            <a:off x="32" y="1720627"/>
            <a:ext cx="2725270" cy="5126217"/>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15" name="TextBox 14">
            <a:extLst>
              <a:ext uri="{FF2B5EF4-FFF2-40B4-BE49-F238E27FC236}">
                <a16:creationId xmlns:a16="http://schemas.microsoft.com/office/drawing/2014/main" id="{5738060C-BE0E-4037-B593-5019C5362BA7}"/>
              </a:ext>
            </a:extLst>
          </p:cNvPr>
          <p:cNvSpPr txBox="1"/>
          <p:nvPr/>
        </p:nvSpPr>
        <p:spPr>
          <a:xfrm>
            <a:off x="152432" y="1818691"/>
            <a:ext cx="2420470" cy="2554545"/>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4 bước thực hiện thao tác thay thế:</a:t>
            </a:r>
          </a:p>
          <a:p>
            <a:endParaRPr lang="en-US" sz="2000" b="1">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tab Home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Trong tab Home vào nhóm lệnh Editing, chọn Replace</a:t>
            </a:r>
          </a:p>
        </p:txBody>
      </p:sp>
    </p:spTree>
    <p:extLst>
      <p:ext uri="{BB962C8B-B14F-4D97-AF65-F5344CB8AC3E}">
        <p14:creationId xmlns:p14="http://schemas.microsoft.com/office/powerpoint/2010/main" val="18868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fad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4D7F2116-F06F-4F41-BA5E-BB0BEB11B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5" name="Rectangle 4">
            <a:extLst>
              <a:ext uri="{FF2B5EF4-FFF2-40B4-BE49-F238E27FC236}">
                <a16:creationId xmlns:a16="http://schemas.microsoft.com/office/drawing/2014/main" id="{8A9998AA-AAB3-42A2-8E86-5FE445C70532}"/>
              </a:ext>
            </a:extLst>
          </p:cNvPr>
          <p:cNvSpPr/>
          <p:nvPr/>
        </p:nvSpPr>
        <p:spPr>
          <a:xfrm>
            <a:off x="7906349" y="2170519"/>
            <a:ext cx="701127" cy="30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A3395A-5711-421B-B9FF-ED60F3FE24F5}"/>
              </a:ext>
            </a:extLst>
          </p:cNvPr>
          <p:cNvSpPr/>
          <p:nvPr/>
        </p:nvSpPr>
        <p:spPr>
          <a:xfrm>
            <a:off x="7918899" y="2699436"/>
            <a:ext cx="701127" cy="30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95F7AB-17AA-44C1-8654-6DFA2AB30E5F}"/>
              </a:ext>
            </a:extLst>
          </p:cNvPr>
          <p:cNvSpPr/>
          <p:nvPr/>
        </p:nvSpPr>
        <p:spPr>
          <a:xfrm>
            <a:off x="8853543" y="2170519"/>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sp>
        <p:nvSpPr>
          <p:cNvPr id="8" name="Rectangle 7">
            <a:extLst>
              <a:ext uri="{FF2B5EF4-FFF2-40B4-BE49-F238E27FC236}">
                <a16:creationId xmlns:a16="http://schemas.microsoft.com/office/drawing/2014/main" id="{9339EDB8-896F-45C6-BA26-81AAE83BA84C}"/>
              </a:ext>
            </a:extLst>
          </p:cNvPr>
          <p:cNvSpPr/>
          <p:nvPr/>
        </p:nvSpPr>
        <p:spPr>
          <a:xfrm>
            <a:off x="9061005" y="3260629"/>
            <a:ext cx="701127" cy="30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DFCAA-62D8-4132-AC01-8A564801E0E9}"/>
              </a:ext>
            </a:extLst>
          </p:cNvPr>
          <p:cNvSpPr/>
          <p:nvPr/>
        </p:nvSpPr>
        <p:spPr>
          <a:xfrm>
            <a:off x="9815922" y="3252581"/>
            <a:ext cx="701127" cy="30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A944F5B-9726-4D90-9B7C-4D5F2929617A}"/>
              </a:ext>
            </a:extLst>
          </p:cNvPr>
          <p:cNvSpPr/>
          <p:nvPr/>
        </p:nvSpPr>
        <p:spPr>
          <a:xfrm>
            <a:off x="9390993" y="3749629"/>
            <a:ext cx="742278" cy="7637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0F015680-9DA9-4939-A50D-112D1D477157}"/>
              </a:ext>
            </a:extLst>
          </p:cNvPr>
          <p:cNvSpPr/>
          <p:nvPr/>
        </p:nvSpPr>
        <p:spPr>
          <a:xfrm>
            <a:off x="32" y="1720627"/>
            <a:ext cx="2725270" cy="5126217"/>
          </a:xfrm>
          <a:prstGeom prst="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70C0"/>
              </a:solidFill>
            </a:endParaRPr>
          </a:p>
        </p:txBody>
      </p:sp>
      <p:sp>
        <p:nvSpPr>
          <p:cNvPr id="12" name="TextBox 11">
            <a:extLst>
              <a:ext uri="{FF2B5EF4-FFF2-40B4-BE49-F238E27FC236}">
                <a16:creationId xmlns:a16="http://schemas.microsoft.com/office/drawing/2014/main" id="{91694C2C-90F1-45CB-AB77-AF25EA56F629}"/>
              </a:ext>
            </a:extLst>
          </p:cNvPr>
          <p:cNvSpPr txBox="1"/>
          <p:nvPr/>
        </p:nvSpPr>
        <p:spPr>
          <a:xfrm>
            <a:off x="152432" y="1818691"/>
            <a:ext cx="2420470" cy="4708981"/>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4 bước thực hiện thao tác thay thế:</a:t>
            </a:r>
          </a:p>
          <a:p>
            <a:endParaRPr lang="en-US" sz="2000" b="1">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tab Home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Trong tab Home vào nhóm lệnh Editing, chọn Replace</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Gõ từ, cụm từ cần tìm vào ô tìm kiếm và từ, cụm từ cần thay thế vào ô thay thế</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Chọn Replace hoặc Replace All</a:t>
            </a:r>
          </a:p>
        </p:txBody>
      </p:sp>
    </p:spTree>
    <p:extLst>
      <p:ext uri="{BB962C8B-B14F-4D97-AF65-F5344CB8AC3E}">
        <p14:creationId xmlns:p14="http://schemas.microsoft.com/office/powerpoint/2010/main" val="17229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3-12">
            <a:hlinkClick r:id="" action="ppaction://media"/>
            <a:extLst>
              <a:ext uri="{FF2B5EF4-FFF2-40B4-BE49-F238E27FC236}">
                <a16:creationId xmlns:a16="http://schemas.microsoft.com/office/drawing/2014/main" id="{0D7330E8-E2E5-4A77-B03F-8FAB5EB464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510" y="-13072"/>
            <a:ext cx="12168844" cy="6871072"/>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0190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3-2">
            <a:hlinkClick r:id="" action="ppaction://media"/>
            <a:extLst>
              <a:ext uri="{FF2B5EF4-FFF2-40B4-BE49-F238E27FC236}">
                <a16:creationId xmlns:a16="http://schemas.microsoft.com/office/drawing/2014/main" id="{39059883-7413-4608-ADD2-D3591D90C49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510" y="-13072"/>
            <a:ext cx="12149086" cy="6859916"/>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17515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LUYỆN TẬP</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085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02B25D6-E8CD-4919-8965-944214927D81}"/>
              </a:ext>
            </a:extLst>
          </p:cNvPr>
          <p:cNvPicPr>
            <a:picLocks noChangeAspect="1"/>
          </p:cNvPicPr>
          <p:nvPr/>
        </p:nvPicPr>
        <p:blipFill>
          <a:blip r:embed="rId2"/>
          <a:stretch>
            <a:fillRect/>
          </a:stretch>
        </p:blipFill>
        <p:spPr>
          <a:xfrm>
            <a:off x="220026" y="2650750"/>
            <a:ext cx="2729896" cy="2577465"/>
          </a:xfrm>
          <a:prstGeom prst="rect">
            <a:avLst/>
          </a:prstGeom>
        </p:spPr>
      </p:pic>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37EA2B02-4C0D-4FCF-9DE5-0937DCEEB6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7991"/>
            <a:ext cx="12192000" cy="150441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D4A02421-34FD-49F5-803C-A66F619F8E11}"/>
              </a:ext>
            </a:extLst>
          </p:cNvPr>
          <p:cNvPicPr>
            <a:picLocks noChangeAspect="1"/>
          </p:cNvPicPr>
          <p:nvPr/>
        </p:nvPicPr>
        <p:blipFill>
          <a:blip r:embed="rId4"/>
          <a:stretch>
            <a:fillRect/>
          </a:stretch>
        </p:blipFill>
        <p:spPr>
          <a:xfrm>
            <a:off x="220026" y="3687182"/>
            <a:ext cx="2729896" cy="2880165"/>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615B7191-A417-4F62-8904-65B325B2AAE7}"/>
              </a:ext>
            </a:extLst>
          </p:cNvPr>
          <p:cNvPicPr>
            <a:picLocks noChangeAspect="1"/>
          </p:cNvPicPr>
          <p:nvPr/>
        </p:nvPicPr>
        <p:blipFill>
          <a:blip r:embed="rId5"/>
          <a:stretch>
            <a:fillRect/>
          </a:stretch>
        </p:blipFill>
        <p:spPr>
          <a:xfrm>
            <a:off x="3182791" y="3429000"/>
            <a:ext cx="4503032" cy="222246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C3AFA79C-842A-41BC-87D9-B7C8354761F0}"/>
              </a:ext>
            </a:extLst>
          </p:cNvPr>
          <p:cNvPicPr>
            <a:picLocks noChangeAspect="1"/>
          </p:cNvPicPr>
          <p:nvPr/>
        </p:nvPicPr>
        <p:blipFill>
          <a:blip r:embed="rId6"/>
          <a:stretch>
            <a:fillRect/>
          </a:stretch>
        </p:blipFill>
        <p:spPr>
          <a:xfrm>
            <a:off x="7854146" y="3051362"/>
            <a:ext cx="4109912" cy="3413984"/>
          </a:xfrm>
          <a:prstGeom prst="rect">
            <a:avLst/>
          </a:prstGeom>
        </p:spPr>
      </p:pic>
      <p:cxnSp>
        <p:nvCxnSpPr>
          <p:cNvPr id="13" name="Straight Arrow Connector 12">
            <a:extLst>
              <a:ext uri="{FF2B5EF4-FFF2-40B4-BE49-F238E27FC236}">
                <a16:creationId xmlns:a16="http://schemas.microsoft.com/office/drawing/2014/main" id="{AC58C63F-69B9-4D73-A2D6-92E5A8C58FF7}"/>
              </a:ext>
            </a:extLst>
          </p:cNvPr>
          <p:cNvCxnSpPr>
            <a:cxnSpLocks/>
          </p:cNvCxnSpPr>
          <p:nvPr/>
        </p:nvCxnSpPr>
        <p:spPr>
          <a:xfrm>
            <a:off x="1913748" y="4271837"/>
            <a:ext cx="13780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21530C-4F68-4332-A80B-4EE806A58BD0}"/>
              </a:ext>
            </a:extLst>
          </p:cNvPr>
          <p:cNvCxnSpPr>
            <a:cxnSpLocks/>
          </p:cNvCxnSpPr>
          <p:nvPr/>
        </p:nvCxnSpPr>
        <p:spPr>
          <a:xfrm>
            <a:off x="6616633" y="4079992"/>
            <a:ext cx="13780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E985CF-AEF2-4176-AEBE-9B2414E91319}"/>
              </a:ext>
            </a:extLst>
          </p:cNvPr>
          <p:cNvCxnSpPr>
            <a:cxnSpLocks/>
          </p:cNvCxnSpPr>
          <p:nvPr/>
        </p:nvCxnSpPr>
        <p:spPr>
          <a:xfrm>
            <a:off x="1604930" y="3606655"/>
            <a:ext cx="0" cy="473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51731C3-11AA-4282-B0C3-82E7D407DD93}"/>
              </a:ext>
            </a:extLst>
          </p:cNvPr>
          <p:cNvCxnSpPr>
            <a:cxnSpLocks/>
          </p:cNvCxnSpPr>
          <p:nvPr/>
        </p:nvCxnSpPr>
        <p:spPr>
          <a:xfrm>
            <a:off x="10341933" y="4168897"/>
            <a:ext cx="0" cy="9625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0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A7C86D91-D333-4EDC-A337-4C58310B3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8287"/>
            <a:ext cx="12192000" cy="3081993"/>
          </a:xfrm>
          <a:prstGeom prst="rect">
            <a:avLst/>
          </a:prstGeom>
        </p:spPr>
      </p:pic>
      <p:sp>
        <p:nvSpPr>
          <p:cNvPr id="5" name="Rectangle 4">
            <a:extLst>
              <a:ext uri="{FF2B5EF4-FFF2-40B4-BE49-F238E27FC236}">
                <a16:creationId xmlns:a16="http://schemas.microsoft.com/office/drawing/2014/main" id="{F06F13D0-F545-41FA-9BC5-EF600C036A87}"/>
              </a:ext>
            </a:extLst>
          </p:cNvPr>
          <p:cNvSpPr/>
          <p:nvPr/>
        </p:nvSpPr>
        <p:spPr>
          <a:xfrm>
            <a:off x="-1" y="4286415"/>
            <a:ext cx="12192000" cy="171635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71550" lvl="1" indent="-514350">
              <a:buFont typeface="+mj-lt"/>
              <a:buAutoNum type="arabicPeriod"/>
            </a:pPr>
            <a:r>
              <a:rPr lang="en-US" sz="2800">
                <a:solidFill>
                  <a:schemeClr val="tx1"/>
                </a:solidFill>
                <a:latin typeface="Times New Roman" panose="02020603050405020304" pitchFamily="18" charset="0"/>
                <a:cs typeface="Times New Roman" panose="02020603050405020304" pitchFamily="18" charset="0"/>
              </a:rPr>
              <a:t>Thứ tự đúng để thực hiện thao tác thay thế một từ hoặc cụm từ trong phần mềm soạn thảo văn bản là: 1-b, 2-c, 3-d, 4-a, 5-e</a:t>
            </a:r>
          </a:p>
        </p:txBody>
      </p:sp>
    </p:spTree>
    <p:extLst>
      <p:ext uri="{BB962C8B-B14F-4D97-AF65-F5344CB8AC3E}">
        <p14:creationId xmlns:p14="http://schemas.microsoft.com/office/powerpoint/2010/main" val="37298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VẬN DỤNG</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2717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1. TẠI SAO PHẢI TÌM KIẾM VÀ THAY THẾ VĂN BẢN</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755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 letter&#10;&#10;Description automatically generated">
            <a:extLst>
              <a:ext uri="{FF2B5EF4-FFF2-40B4-BE49-F238E27FC236}">
                <a16:creationId xmlns:a16="http://schemas.microsoft.com/office/drawing/2014/main" id="{B28DB2FA-A7F9-4286-A237-F05BBCC3C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948"/>
            <a:ext cx="12192000" cy="1618104"/>
          </a:xfrm>
          <a:prstGeom prst="rect">
            <a:avLst/>
          </a:prstGeom>
        </p:spPr>
      </p:pic>
    </p:spTree>
    <p:extLst>
      <p:ext uri="{BB962C8B-B14F-4D97-AF65-F5344CB8AC3E}">
        <p14:creationId xmlns:p14="http://schemas.microsoft.com/office/powerpoint/2010/main" val="46623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0899E2C-4004-4E54-BF39-0E06D402CB34}"/>
              </a:ext>
            </a:extLst>
          </p:cNvPr>
          <p:cNvSpPr txBox="1"/>
          <p:nvPr/>
        </p:nvSpPr>
        <p:spPr>
          <a:xfrm>
            <a:off x="10193908" y="31933"/>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2" name="Rectangle 1">
            <a:extLst>
              <a:ext uri="{FF2B5EF4-FFF2-40B4-BE49-F238E27FC236}">
                <a16:creationId xmlns:a16="http://schemas.microsoft.com/office/drawing/2014/main" id="{7D12B54D-4923-46DF-B792-EF324767FB29}"/>
              </a:ext>
            </a:extLst>
          </p:cNvPr>
          <p:cNvSpPr/>
          <p:nvPr/>
        </p:nvSpPr>
        <p:spPr>
          <a:xfrm>
            <a:off x="0" y="1607746"/>
            <a:ext cx="12192000" cy="153991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33A6C0-8650-46DE-B9BD-BA04D2607D17}"/>
              </a:ext>
            </a:extLst>
          </p:cNvPr>
          <p:cNvSpPr txBox="1"/>
          <p:nvPr/>
        </p:nvSpPr>
        <p:spPr>
          <a:xfrm>
            <a:off x="3460456" y="1918460"/>
            <a:ext cx="5211270" cy="923330"/>
          </a:xfrm>
          <a:prstGeom prst="rect">
            <a:avLst/>
          </a:prstGeom>
          <a:noFill/>
        </p:spPr>
        <p:txBody>
          <a:bodyPr wrap="square" rtlCol="0">
            <a:spAutoFit/>
          </a:bodyPr>
          <a:lstStyle/>
          <a:p>
            <a:r>
              <a:rPr lang="en-US" sz="5400">
                <a:latin typeface="Imprint MT Shadow" panose="04020605060303030202" pitchFamily="82" charset="0"/>
              </a:rPr>
              <a:t>THANK YOU !</a:t>
            </a:r>
          </a:p>
        </p:txBody>
      </p:sp>
    </p:spTree>
    <p:extLst>
      <p:ext uri="{BB962C8B-B14F-4D97-AF65-F5344CB8AC3E}">
        <p14:creationId xmlns:p14="http://schemas.microsoft.com/office/powerpoint/2010/main" val="40992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kỉ niệm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kỉ niệm đẹp đẽ. Tuổi thơ của em đúng nghĩa nhất là những năm tháng còn sống ở quê với bà.</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kỉ niệm cùng bà ra vườn là rõ nét vô cùng. </a:t>
              </a:r>
            </a:p>
            <a:p>
              <a:pPr algn="just"/>
              <a:r>
                <a:rPr lang="en-US" sz="1400">
                  <a:solidFill>
                    <a:schemeClr val="bg1"/>
                  </a:solidFill>
                  <a:latin typeface="Arial" panose="020B0604020202020204" pitchFamily="34" charset="0"/>
                  <a:cs typeface="Arial" panose="020B0604020202020204" pitchFamily="34" charset="0"/>
                </a:rPr>
                <a:t>Nhà bà em phía sau có một khu vườn nhỏ, ở đó bà trồng đủ các loại rau xanh mướt, mà em ấn tượng nhất là giàn mồng tơi. Khi quả mồng tơi chin, nó sẽ chuyển thành màu tím. Những khi theo bà ra vườn, bà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bà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bà đã đi xa rồi, em cũng đã khôn lớn. Đôi lúc về quê giỗ bà,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
        <p:nvSpPr>
          <p:cNvPr id="15" name="Rectangle 14">
            <a:extLst>
              <a:ext uri="{FF2B5EF4-FFF2-40B4-BE49-F238E27FC236}">
                <a16:creationId xmlns:a16="http://schemas.microsoft.com/office/drawing/2014/main" id="{E2851A95-DE72-48E9-897C-695741709BA0}"/>
              </a:ext>
            </a:extLst>
          </p:cNvPr>
          <p:cNvSpPr/>
          <p:nvPr/>
        </p:nvSpPr>
        <p:spPr>
          <a:xfrm>
            <a:off x="1118290" y="4076873"/>
            <a:ext cx="377026" cy="3445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0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kỉ niệm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kỉ niệm đẹp đẽ. Tuổi thơ của em đúng nghĩa nhất là những năm tháng còn sống ở quê với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kỉ niệm cùng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ra vườn là rõ nét vô cùng. </a:t>
              </a:r>
            </a:p>
            <a:p>
              <a:pPr algn="just"/>
              <a:r>
                <a:rPr lang="en-US" sz="1400">
                  <a:solidFill>
                    <a:schemeClr val="bg1"/>
                  </a:solidFill>
                  <a:latin typeface="Arial" panose="020B0604020202020204" pitchFamily="34" charset="0"/>
                  <a:cs typeface="Arial" panose="020B0604020202020204" pitchFamily="34" charset="0"/>
                </a:rPr>
                <a:t>Nhà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em phía sau có một khu vườn nhỏ, ở đó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trồng đủ các loại rau xanh mướt, mà em ấn tượng nhất là giàn mồng tơi. Khi quả mồng tơi chin, nó sẽ chuyển thành màu tím. Những khi theo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ra vườn,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đã đi xa rồi, em cũng đã khôn lớn. Đôi lúc về quê giỗ </a:t>
              </a:r>
              <a:r>
                <a:rPr lang="en-US" sz="1400">
                  <a:solidFill>
                    <a:schemeClr val="bg1"/>
                  </a:solidFill>
                  <a:highlight>
                    <a:srgbClr val="FFFF00"/>
                  </a:highlight>
                  <a:latin typeface="Arial" panose="020B0604020202020204" pitchFamily="34" charset="0"/>
                  <a:cs typeface="Arial" panose="020B0604020202020204" pitchFamily="34" charset="0"/>
                </a:rPr>
                <a:t>bà</a:t>
              </a:r>
              <a:r>
                <a:rPr lang="en-US" sz="1400">
                  <a:solidFill>
                    <a:schemeClr val="bg1"/>
                  </a:solidFill>
                  <a:latin typeface="Arial" panose="020B0604020202020204" pitchFamily="34" charset="0"/>
                  <a:cs typeface="Arial" panose="020B0604020202020204" pitchFamily="34" charset="0"/>
                </a:rPr>
                <a:t>,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Tree>
    <p:extLst>
      <p:ext uri="{BB962C8B-B14F-4D97-AF65-F5344CB8AC3E}">
        <p14:creationId xmlns:p14="http://schemas.microsoft.com/office/powerpoint/2010/main" val="391164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kỉ niệm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kỉ niệm đẹp đẽ. Tuổi thơ của em đúng nghĩa nhất là những năm tháng còn sống ở quê với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401205"/>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kỉ niệm cùng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ra vườn là rõ nét vô cùng. </a:t>
              </a:r>
            </a:p>
            <a:p>
              <a:pPr algn="just"/>
              <a:r>
                <a:rPr lang="en-US" sz="1400">
                  <a:solidFill>
                    <a:schemeClr val="bg1"/>
                  </a:solidFill>
                  <a:latin typeface="Arial" panose="020B0604020202020204" pitchFamily="34" charset="0"/>
                  <a:cs typeface="Arial" panose="020B0604020202020204" pitchFamily="34" charset="0"/>
                </a:rPr>
                <a:t>Nhà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em phía sau có một khu vườn nhỏ, ở đó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trồng đủ các loại rau xanh mướt, mà em ấn tượng nhất là giàn mồng tơi. Khi quả mồng tơi chin, nó sẽ chuyển thành màu tím. Những khi theo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ra vườn,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đã đi xa rồi, em cũng đã khôn lớn. Đôi lúc về quê giỗ </a:t>
              </a:r>
              <a:r>
                <a:rPr lang="en-US" sz="1400">
                  <a:solidFill>
                    <a:schemeClr val="bg1"/>
                  </a:solidFill>
                  <a:highlight>
                    <a:srgbClr val="FFFF00"/>
                  </a:highlight>
                  <a:latin typeface="Arial" panose="020B0604020202020204" pitchFamily="34" charset="0"/>
                  <a:cs typeface="Arial" panose="020B0604020202020204" pitchFamily="34" charset="0"/>
                </a:rPr>
                <a:t>ngoại</a:t>
              </a:r>
              <a:r>
                <a:rPr lang="en-US" sz="1400">
                  <a:solidFill>
                    <a:schemeClr val="bg1"/>
                  </a:solidFill>
                  <a:latin typeface="Arial" panose="020B0604020202020204" pitchFamily="34" charset="0"/>
                  <a:cs typeface="Arial" panose="020B0604020202020204" pitchFamily="34" charset="0"/>
                </a:rPr>
                <a:t>,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Tree>
    <p:extLst>
      <p:ext uri="{BB962C8B-B14F-4D97-AF65-F5344CB8AC3E}">
        <p14:creationId xmlns:p14="http://schemas.microsoft.com/office/powerpoint/2010/main" val="96465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kỉ niệm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kỉ niệm đẹp đẽ. Tuổi thơ của em đúng nghĩa nhất là những năm tháng còn sống ở quê với bà.</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kỉ niệm cùng bà ra vườn là rõ nét vô cùng. </a:t>
              </a:r>
            </a:p>
            <a:p>
              <a:pPr algn="just"/>
              <a:r>
                <a:rPr lang="en-US" sz="1400">
                  <a:solidFill>
                    <a:schemeClr val="bg1"/>
                  </a:solidFill>
                  <a:latin typeface="Arial" panose="020B0604020202020204" pitchFamily="34" charset="0"/>
                  <a:cs typeface="Arial" panose="020B0604020202020204" pitchFamily="34" charset="0"/>
                </a:rPr>
                <a:t>Nhà bà em phía sau có một khu vườn nhỏ, ở đó bà trồng đủ các loại rau xanh mướt, mà em ấn tượng nhất là giàn mồng tơi. Khi quả mồng tơi chin, nó sẽ chuyển thành màu tím. Những khi theo bà ra vườn, bà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bà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bà đã đi xa rồi, em cũng đã khôn lớn. Đôi lúc về quê giỗ bà,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
        <p:nvSpPr>
          <p:cNvPr id="15" name="Rectangle 14">
            <a:extLst>
              <a:ext uri="{FF2B5EF4-FFF2-40B4-BE49-F238E27FC236}">
                <a16:creationId xmlns:a16="http://schemas.microsoft.com/office/drawing/2014/main" id="{E2851A95-DE72-48E9-897C-695741709BA0}"/>
              </a:ext>
            </a:extLst>
          </p:cNvPr>
          <p:cNvSpPr/>
          <p:nvPr/>
        </p:nvSpPr>
        <p:spPr>
          <a:xfrm>
            <a:off x="1925115" y="1513671"/>
            <a:ext cx="721267" cy="3445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a:t>
              </a:r>
              <a:r>
                <a:rPr lang="en-US" sz="1400" b="1">
                  <a:solidFill>
                    <a:schemeClr val="bg1"/>
                  </a:solidFill>
                  <a:highlight>
                    <a:srgbClr val="FFFF00"/>
                  </a:highlight>
                  <a:latin typeface="Arial" panose="020B0604020202020204" pitchFamily="34" charset="0"/>
                  <a:cs typeface="Arial" panose="020B0604020202020204" pitchFamily="34" charset="0"/>
                </a:rPr>
                <a:t>kỉ niệm</a:t>
              </a:r>
              <a:r>
                <a:rPr lang="en-US" sz="1400" b="1">
                  <a:solidFill>
                    <a:schemeClr val="bg1"/>
                  </a:solidFill>
                  <a:latin typeface="Arial" panose="020B0604020202020204" pitchFamily="34" charset="0"/>
                  <a:cs typeface="Arial" panose="020B0604020202020204" pitchFamily="34" charset="0"/>
                </a:rPr>
                <a:t>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a:t>
              </a:r>
              <a:r>
                <a:rPr lang="en-US" sz="1400">
                  <a:solidFill>
                    <a:schemeClr val="bg1"/>
                  </a:solidFill>
                  <a:highlight>
                    <a:srgbClr val="FFFF00"/>
                  </a:highlight>
                  <a:latin typeface="Arial" panose="020B0604020202020204" pitchFamily="34" charset="0"/>
                  <a:cs typeface="Arial" panose="020B0604020202020204" pitchFamily="34" charset="0"/>
                </a:rPr>
                <a:t>kỉ niệm</a:t>
              </a:r>
              <a:r>
                <a:rPr lang="en-US" sz="1400">
                  <a:solidFill>
                    <a:schemeClr val="bg1"/>
                  </a:solidFill>
                  <a:latin typeface="Arial" panose="020B0604020202020204" pitchFamily="34" charset="0"/>
                  <a:cs typeface="Arial" panose="020B0604020202020204" pitchFamily="34" charset="0"/>
                </a:rPr>
                <a:t> đẹp đẽ. Tuổi thơ của em đúng nghĩa nhất là những năm tháng còn sống ở quê với bà.</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a:t>
              </a:r>
              <a:r>
                <a:rPr lang="en-US" sz="1400">
                  <a:solidFill>
                    <a:schemeClr val="bg1"/>
                  </a:solidFill>
                  <a:highlight>
                    <a:srgbClr val="FFFF00"/>
                  </a:highlight>
                  <a:latin typeface="Arial" panose="020B0604020202020204" pitchFamily="34" charset="0"/>
                  <a:cs typeface="Arial" panose="020B0604020202020204" pitchFamily="34" charset="0"/>
                </a:rPr>
                <a:t>kỉ niệm</a:t>
              </a:r>
              <a:r>
                <a:rPr lang="en-US" sz="1400">
                  <a:solidFill>
                    <a:schemeClr val="bg1"/>
                  </a:solidFill>
                  <a:latin typeface="Arial" panose="020B0604020202020204" pitchFamily="34" charset="0"/>
                  <a:cs typeface="Arial" panose="020B0604020202020204" pitchFamily="34" charset="0"/>
                </a:rPr>
                <a:t> cùng bà ra vườn là rõ nét vô cùng. </a:t>
              </a:r>
            </a:p>
            <a:p>
              <a:pPr algn="just"/>
              <a:r>
                <a:rPr lang="en-US" sz="1400">
                  <a:solidFill>
                    <a:schemeClr val="bg1"/>
                  </a:solidFill>
                  <a:latin typeface="Arial" panose="020B0604020202020204" pitchFamily="34" charset="0"/>
                  <a:cs typeface="Arial" panose="020B0604020202020204" pitchFamily="34" charset="0"/>
                </a:rPr>
                <a:t>Nhà bà em phía sau có một khu vườn nhỏ, ở đó bà trồng đủ các loại rau xanh mướt, mà em ấn tượng nhất là giàn mồng tơi. Khi quả mồng tơi chin, nó sẽ chuyển thành màu tím. Những khi theo bà ra vườn, bà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bà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bà đã đi xa rồi, em cũng đã khôn lớn. Đôi lúc về quê giỗ bà,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Tree>
    <p:extLst>
      <p:ext uri="{BB962C8B-B14F-4D97-AF65-F5344CB8AC3E}">
        <p14:creationId xmlns:p14="http://schemas.microsoft.com/office/powerpoint/2010/main" val="397413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CFD79E0-0724-49DD-86F0-627B51580775}"/>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grpSp>
        <p:nvGrpSpPr>
          <p:cNvPr id="9" name="Group 8">
            <a:extLst>
              <a:ext uri="{FF2B5EF4-FFF2-40B4-BE49-F238E27FC236}">
                <a16:creationId xmlns:a16="http://schemas.microsoft.com/office/drawing/2014/main" id="{5E085AC1-333C-4EE3-BEDC-64DCC2A121E7}"/>
              </a:ext>
            </a:extLst>
          </p:cNvPr>
          <p:cNvGrpSpPr/>
          <p:nvPr/>
        </p:nvGrpSpPr>
        <p:grpSpPr>
          <a:xfrm>
            <a:off x="513183" y="1278291"/>
            <a:ext cx="3498975" cy="4823927"/>
            <a:chOff x="513183" y="1278291"/>
            <a:chExt cx="3498975" cy="4823927"/>
          </a:xfrm>
        </p:grpSpPr>
        <p:sp>
          <p:nvSpPr>
            <p:cNvPr id="2" name="Rectangle 1">
              <a:extLst>
                <a:ext uri="{FF2B5EF4-FFF2-40B4-BE49-F238E27FC236}">
                  <a16:creationId xmlns:a16="http://schemas.microsoft.com/office/drawing/2014/main" id="{1554E695-E520-44B8-9E48-D010FE72135A}"/>
                </a:ext>
              </a:extLst>
            </p:cNvPr>
            <p:cNvSpPr/>
            <p:nvPr/>
          </p:nvSpPr>
          <p:spPr>
            <a:xfrm>
              <a:off x="513183" y="1278291"/>
              <a:ext cx="3498975"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1292A8-95BA-477B-8FC1-E2371A3CC724}"/>
                </a:ext>
              </a:extLst>
            </p:cNvPr>
            <p:cNvSpPr txBox="1"/>
            <p:nvPr/>
          </p:nvSpPr>
          <p:spPr>
            <a:xfrm>
              <a:off x="816745" y="1545945"/>
              <a:ext cx="3003125" cy="4431983"/>
            </a:xfrm>
            <a:prstGeom prst="rect">
              <a:avLst/>
            </a:prstGeom>
            <a:noFill/>
          </p:spPr>
          <p:txBody>
            <a:bodyPr wrap="square" rtlCol="0">
              <a:spAutoFit/>
            </a:bodyPr>
            <a:lstStyle/>
            <a:p>
              <a:pPr algn="ctr"/>
              <a:r>
                <a:rPr lang="en-US" sz="1400" b="1">
                  <a:solidFill>
                    <a:schemeClr val="bg1"/>
                  </a:solidFill>
                  <a:latin typeface="Arial" panose="020B0604020202020204" pitchFamily="34" charset="0"/>
                  <a:cs typeface="Arial" panose="020B0604020202020204" pitchFamily="34" charset="0"/>
                </a:rPr>
                <a:t>Kể về một </a:t>
              </a:r>
              <a:r>
                <a:rPr lang="en-US" sz="1400" b="1">
                  <a:solidFill>
                    <a:schemeClr val="bg1"/>
                  </a:solidFill>
                  <a:highlight>
                    <a:srgbClr val="FFFF00"/>
                  </a:highlight>
                  <a:latin typeface="Arial" panose="020B0604020202020204" pitchFamily="34" charset="0"/>
                  <a:cs typeface="Arial" panose="020B0604020202020204" pitchFamily="34" charset="0"/>
                </a:rPr>
                <a:t>kỷ niệm</a:t>
              </a:r>
              <a:r>
                <a:rPr lang="en-US" sz="1400" b="1">
                  <a:solidFill>
                    <a:schemeClr val="bg1"/>
                  </a:solidFill>
                  <a:latin typeface="Arial" panose="020B0604020202020204" pitchFamily="34" charset="0"/>
                  <a:cs typeface="Arial" panose="020B0604020202020204" pitchFamily="34" charset="0"/>
                </a:rPr>
                <a:t> tuổi ấu thơ</a:t>
              </a:r>
            </a:p>
            <a:p>
              <a:pPr algn="just"/>
              <a:r>
                <a:rPr lang="en-US" sz="1400">
                  <a:solidFill>
                    <a:schemeClr val="bg1"/>
                  </a:solidFill>
                  <a:latin typeface="Arial" panose="020B0604020202020204" pitchFamily="34" charset="0"/>
                  <a:cs typeface="Arial" panose="020B0604020202020204" pitchFamily="34" charset="0"/>
                </a:rPr>
                <a:t>Tuổi thơ là gì nhỉ? Mà khiến ai cũng khác khoải nhớ nhung. Nó là những ngày tháng của vô ưu và điềm mật. Những đứa trẻ bước qua khung trời màu hồng ấy trước khi đến với thế giới trưởng thành. Và em thật may mắn khi được tận hưởng trọn vẹn những ngày tháng tuổi thơ với những </a:t>
              </a:r>
              <a:r>
                <a:rPr lang="en-US" sz="1400">
                  <a:solidFill>
                    <a:schemeClr val="bg1"/>
                  </a:solidFill>
                  <a:highlight>
                    <a:srgbClr val="FFFF00"/>
                  </a:highlight>
                  <a:latin typeface="Arial" panose="020B0604020202020204" pitchFamily="34" charset="0"/>
                  <a:cs typeface="Arial" panose="020B0604020202020204" pitchFamily="34" charset="0"/>
                </a:rPr>
                <a:t>kỷ niệm</a:t>
              </a:r>
              <a:r>
                <a:rPr lang="en-US" sz="1400">
                  <a:solidFill>
                    <a:schemeClr val="bg1"/>
                  </a:solidFill>
                  <a:latin typeface="Arial" panose="020B0604020202020204" pitchFamily="34" charset="0"/>
                  <a:cs typeface="Arial" panose="020B0604020202020204" pitchFamily="34" charset="0"/>
                </a:rPr>
                <a:t> đẹp đẽ. Tuổi thơ của em đúng nghĩa nhất là những năm tháng còn sống ở quê với bà.</a:t>
              </a:r>
            </a:p>
            <a:p>
              <a:pPr algn="just"/>
              <a:r>
                <a:rPr lang="en-US" sz="1400">
                  <a:solidFill>
                    <a:schemeClr val="bg1"/>
                  </a:solidFill>
                  <a:latin typeface="Arial" panose="020B0604020202020204" pitchFamily="34" charset="0"/>
                  <a:cs typeface="Arial" panose="020B0604020202020204" pitchFamily="34" charset="0"/>
                </a:rPr>
                <a:t>Khi đó, không có nỗi lo về bài vở, về tương lai, chỉ có những buổi rong chơi tưởng như dài bất tận. Những ngày tháng ấy trong em giống như một cuốn phim cũ, mờ mờ ảo ảo, niềm vui thì rõ mà hình ảnh thì mịt mờ.</a:t>
              </a:r>
            </a:p>
          </p:txBody>
        </p:sp>
      </p:grpSp>
      <p:grpSp>
        <p:nvGrpSpPr>
          <p:cNvPr id="13" name="Group 12">
            <a:extLst>
              <a:ext uri="{FF2B5EF4-FFF2-40B4-BE49-F238E27FC236}">
                <a16:creationId xmlns:a16="http://schemas.microsoft.com/office/drawing/2014/main" id="{CF13DF5D-5198-4896-9D2A-610DACBC63FA}"/>
              </a:ext>
            </a:extLst>
          </p:cNvPr>
          <p:cNvGrpSpPr/>
          <p:nvPr/>
        </p:nvGrpSpPr>
        <p:grpSpPr>
          <a:xfrm>
            <a:off x="4435152" y="1278292"/>
            <a:ext cx="3480318" cy="4823927"/>
            <a:chOff x="4435152" y="1278292"/>
            <a:chExt cx="3480318" cy="4823927"/>
          </a:xfrm>
        </p:grpSpPr>
        <p:sp>
          <p:nvSpPr>
            <p:cNvPr id="10" name="Rectangle 9">
              <a:extLst>
                <a:ext uri="{FF2B5EF4-FFF2-40B4-BE49-F238E27FC236}">
                  <a16:creationId xmlns:a16="http://schemas.microsoft.com/office/drawing/2014/main" id="{A37FF69C-95E1-419B-93AC-EB7D5CCDEF63}"/>
                </a:ext>
              </a:extLst>
            </p:cNvPr>
            <p:cNvSpPr/>
            <p:nvPr/>
          </p:nvSpPr>
          <p:spPr>
            <a:xfrm>
              <a:off x="4435152" y="1278292"/>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8245CD-197E-440B-9FDD-F47B62F9381D}"/>
                </a:ext>
              </a:extLst>
            </p:cNvPr>
            <p:cNvSpPr txBox="1"/>
            <p:nvPr/>
          </p:nvSpPr>
          <p:spPr>
            <a:xfrm>
              <a:off x="4776187" y="1590560"/>
              <a:ext cx="2904458"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Duy chỉ có những </a:t>
              </a:r>
              <a:r>
                <a:rPr lang="en-US" sz="1400">
                  <a:solidFill>
                    <a:schemeClr val="bg1"/>
                  </a:solidFill>
                  <a:highlight>
                    <a:srgbClr val="FFFF00"/>
                  </a:highlight>
                  <a:latin typeface="Arial" panose="020B0604020202020204" pitchFamily="34" charset="0"/>
                  <a:cs typeface="Arial" panose="020B0604020202020204" pitchFamily="34" charset="0"/>
                </a:rPr>
                <a:t>kỷ niệm</a:t>
              </a:r>
              <a:r>
                <a:rPr lang="en-US" sz="1400">
                  <a:solidFill>
                    <a:schemeClr val="bg1"/>
                  </a:solidFill>
                  <a:latin typeface="Arial" panose="020B0604020202020204" pitchFamily="34" charset="0"/>
                  <a:cs typeface="Arial" panose="020B0604020202020204" pitchFamily="34" charset="0"/>
                </a:rPr>
                <a:t> cùng bà ra vườn là rõ nét vô cùng. </a:t>
              </a:r>
            </a:p>
            <a:p>
              <a:pPr algn="just"/>
              <a:r>
                <a:rPr lang="en-US" sz="1400">
                  <a:solidFill>
                    <a:schemeClr val="bg1"/>
                  </a:solidFill>
                  <a:latin typeface="Arial" panose="020B0604020202020204" pitchFamily="34" charset="0"/>
                  <a:cs typeface="Arial" panose="020B0604020202020204" pitchFamily="34" charset="0"/>
                </a:rPr>
                <a:t>Nhà bà em phía sau có một khu vườn nhỏ, ở đó bà trồng đủ các loại rau xanh mướt, mà em ấn tượng nhất là giàn mồng tơi. Khi quả mồng tơi chin, nó sẽ chuyển thành màu tím. Những khi theo bà ra vườn, bà thì cần mẫn hái rau bó thành từng bó nhỏ đem ra chợ bán. Còn em thì ngồi hái từng hạt mồng tơi, bóp nát, hứng nước vào một gáo dừa khô. Từng giọt, từng giọt tích thành một vũng nước nhỏ màu tím. Chỉ bấy nhiêu thôi cũng làm em vui sướng lắm rồi. Em dùng nó làm nước màu để vẽ lên sân, lên tàu lá chuối, lên cả bức tường lổ đổ phía trước nhà.</a:t>
              </a:r>
            </a:p>
          </p:txBody>
        </p:sp>
      </p:grpSp>
      <p:grpSp>
        <p:nvGrpSpPr>
          <p:cNvPr id="14" name="Group 13">
            <a:extLst>
              <a:ext uri="{FF2B5EF4-FFF2-40B4-BE49-F238E27FC236}">
                <a16:creationId xmlns:a16="http://schemas.microsoft.com/office/drawing/2014/main" id="{DB7DC755-0C22-4A98-BE0F-17E46C77BD74}"/>
              </a:ext>
            </a:extLst>
          </p:cNvPr>
          <p:cNvGrpSpPr/>
          <p:nvPr/>
        </p:nvGrpSpPr>
        <p:grpSpPr>
          <a:xfrm>
            <a:off x="8310467" y="1278291"/>
            <a:ext cx="3480318" cy="4823927"/>
            <a:chOff x="8310467" y="1278291"/>
            <a:chExt cx="3480318" cy="4823927"/>
          </a:xfrm>
        </p:grpSpPr>
        <p:sp>
          <p:nvSpPr>
            <p:cNvPr id="11" name="Rectangle 10">
              <a:extLst>
                <a:ext uri="{FF2B5EF4-FFF2-40B4-BE49-F238E27FC236}">
                  <a16:creationId xmlns:a16="http://schemas.microsoft.com/office/drawing/2014/main" id="{5D05B962-FEC5-4181-97D5-C98B3E68FB48}"/>
                </a:ext>
              </a:extLst>
            </p:cNvPr>
            <p:cNvSpPr/>
            <p:nvPr/>
          </p:nvSpPr>
          <p:spPr>
            <a:xfrm>
              <a:off x="8310467" y="1278291"/>
              <a:ext cx="3480318" cy="4823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base"/>
              <a:endParaRPr lang="en-US" sz="1400" b="0" i="0">
                <a:solidFill>
                  <a:srgbClr val="000000"/>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6C53258-83ED-4D03-B72E-7BDA46D3B672}"/>
                </a:ext>
              </a:extLst>
            </p:cNvPr>
            <p:cNvSpPr txBox="1"/>
            <p:nvPr/>
          </p:nvSpPr>
          <p:spPr>
            <a:xfrm>
              <a:off x="8646853" y="1562474"/>
              <a:ext cx="2947386" cy="4185761"/>
            </a:xfrm>
            <a:prstGeom prst="rect">
              <a:avLst/>
            </a:prstGeom>
            <a:noFill/>
          </p:spPr>
          <p:txBody>
            <a:bodyPr wrap="square" rtlCol="0">
              <a:spAutoFit/>
            </a:bodyPr>
            <a:lstStyle/>
            <a:p>
              <a:pPr algn="just"/>
              <a:r>
                <a:rPr lang="en-US" sz="1400">
                  <a:solidFill>
                    <a:schemeClr val="bg1"/>
                  </a:solidFill>
                  <a:latin typeface="Arial" panose="020B0604020202020204" pitchFamily="34" charset="0"/>
                  <a:cs typeface="Arial" panose="020B0604020202020204" pitchFamily="34" charset="0"/>
                </a:rPr>
                <a:t>Chỉ một lát sau, nước khô đi, em lại vẽ thêm lớp mới. Đến khi bà xong việc, lại hiền từ dẫn em ra cạnh giếng rửa sạch tay rồi lại vào nhà. Chỉ mỗi trò chơi ấy thôi, mà em chơi suốt cả tuổi thơ không thấy chán.</a:t>
              </a:r>
            </a:p>
            <a:p>
              <a:pPr algn="just"/>
              <a:r>
                <a:rPr lang="en-US" sz="1400">
                  <a:solidFill>
                    <a:schemeClr val="bg1"/>
                  </a:solidFill>
                  <a:latin typeface="Arial" panose="020B0604020202020204" pitchFamily="34" charset="0"/>
                  <a:cs typeface="Arial" panose="020B0604020202020204" pitchFamily="34" charset="0"/>
                </a:rPr>
                <a:t>Giờ đây bà đã đi xa rồi, em cũng đã khôn lớn. Đôi lúc về quê giỗ bà, em lại ra vườn, tìm gốc mồng tơi cũ để chơi lại trò chơi ấy. Nhưng chẳng hiểu sao em không thể nào cười vui được như xưa nữa. Có lẽ vì cảnh vẫn còn nguyên nhưng con người thì đã thay đổi. Chính điều đó khiến kí ức tuổi thơ trở nên trân quý vô cùng. Bởi nó là thứ chỉ có thể hồi tưởng lại chứ không thể trải qua một lần nữa.</a:t>
              </a:r>
            </a:p>
          </p:txBody>
        </p:sp>
      </p:grpSp>
    </p:spTree>
    <p:extLst>
      <p:ext uri="{BB962C8B-B14F-4D97-AF65-F5344CB8AC3E}">
        <p14:creationId xmlns:p14="http://schemas.microsoft.com/office/powerpoint/2010/main" val="1103277605"/>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Facet</Template>
  <TotalTime>5931</TotalTime>
  <Words>3528</Words>
  <Application>Microsoft Office PowerPoint</Application>
  <PresentationFormat>Widescreen</PresentationFormat>
  <Paragraphs>178</Paragraphs>
  <Slides>31</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Bookman Old Style</vt:lpstr>
      <vt:lpstr>Gill Sans MT</vt:lpstr>
      <vt:lpstr>Imprint MT Shadow</vt:lpstr>
      <vt:lpstr>Times New Roman</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Huu Dam</cp:lastModifiedBy>
  <cp:revision>394</cp:revision>
  <dcterms:created xsi:type="dcterms:W3CDTF">2021-03-03T03:20:18Z</dcterms:created>
  <dcterms:modified xsi:type="dcterms:W3CDTF">2022-07-30T15:25:17Z</dcterms:modified>
</cp:coreProperties>
</file>