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1"/>
  </p:sldMasterIdLst>
  <p:sldIdLst>
    <p:sldId id="321" r:id="rId2"/>
    <p:sldId id="327" r:id="rId3"/>
    <p:sldId id="257" r:id="rId4"/>
    <p:sldId id="548" r:id="rId5"/>
    <p:sldId id="568" r:id="rId6"/>
    <p:sldId id="608" r:id="rId7"/>
    <p:sldId id="609" r:id="rId8"/>
    <p:sldId id="610" r:id="rId9"/>
    <p:sldId id="612" r:id="rId10"/>
    <p:sldId id="611" r:id="rId11"/>
    <p:sldId id="613" r:id="rId12"/>
    <p:sldId id="614" r:id="rId13"/>
    <p:sldId id="616" r:id="rId14"/>
    <p:sldId id="617" r:id="rId15"/>
    <p:sldId id="552" r:id="rId16"/>
    <p:sldId id="630" r:id="rId17"/>
    <p:sldId id="588" r:id="rId18"/>
    <p:sldId id="600" r:id="rId19"/>
    <p:sldId id="604" r:id="rId20"/>
    <p:sldId id="601" r:id="rId21"/>
    <p:sldId id="631" r:id="rId22"/>
    <p:sldId id="632" r:id="rId23"/>
    <p:sldId id="633" r:id="rId24"/>
    <p:sldId id="634" r:id="rId25"/>
    <p:sldId id="635" r:id="rId26"/>
    <p:sldId id="636" r:id="rId27"/>
    <p:sldId id="637" r:id="rId28"/>
    <p:sldId id="638" r:id="rId29"/>
    <p:sldId id="639"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83D2940-1C2F-43BA-B9B8-6D7820454061}">
          <p14:sldIdLst>
            <p14:sldId id="321"/>
            <p14:sldId id="327"/>
            <p14:sldId id="257"/>
            <p14:sldId id="548"/>
            <p14:sldId id="568"/>
            <p14:sldId id="608"/>
            <p14:sldId id="609"/>
            <p14:sldId id="610"/>
            <p14:sldId id="612"/>
            <p14:sldId id="611"/>
            <p14:sldId id="613"/>
            <p14:sldId id="614"/>
            <p14:sldId id="616"/>
            <p14:sldId id="617"/>
            <p14:sldId id="552"/>
            <p14:sldId id="630"/>
            <p14:sldId id="588"/>
            <p14:sldId id="600"/>
            <p14:sldId id="604"/>
            <p14:sldId id="601"/>
            <p14:sldId id="631"/>
            <p14:sldId id="632"/>
            <p14:sldId id="633"/>
            <p14:sldId id="634"/>
            <p14:sldId id="635"/>
            <p14:sldId id="636"/>
            <p14:sldId id="637"/>
            <p14:sldId id="638"/>
            <p14:sldId id="63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CC66"/>
    <a:srgbClr val="FF00FF"/>
    <a:srgbClr val="00FF00"/>
    <a:srgbClr val="33CC33"/>
    <a:srgbClr val="0033CC"/>
    <a:srgbClr val="008000"/>
    <a:srgbClr val="FF0066"/>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25" autoAdjust="0"/>
    <p:restoredTop sz="94660"/>
  </p:normalViewPr>
  <p:slideViewPr>
    <p:cSldViewPr snapToGrid="0">
      <p:cViewPr varScale="1">
        <p:scale>
          <a:sx n="82" d="100"/>
          <a:sy n="82" d="100"/>
        </p:scale>
        <p:origin x="57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DE61F6A-6C8D-4C12-97EF-999418BDE4E9}" type="datetimeFigureOut">
              <a:rPr lang="en-US" smtClean="0"/>
              <a:t>7/30/2022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356431871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E61F6A-6C8D-4C12-97EF-999418BDE4E9}" type="datetimeFigureOut">
              <a:rPr lang="en-US" smtClean="0"/>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2426950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E61F6A-6C8D-4C12-97EF-999418BDE4E9}" type="datetimeFigureOut">
              <a:rPr lang="en-US" smtClean="0"/>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886190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E61F6A-6C8D-4C12-97EF-999418BDE4E9}" type="datetimeFigureOut">
              <a:rPr lang="en-US" smtClean="0"/>
              <a:t>7/30/2022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2810273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DE61F6A-6C8D-4C12-97EF-999418BDE4E9}" type="datetimeFigureOut">
              <a:rPr lang="en-US" smtClean="0"/>
              <a:t>7/30/2022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146720361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DE61F6A-6C8D-4C12-97EF-999418BDE4E9}" type="datetimeFigureOut">
              <a:rPr lang="en-US" smtClean="0"/>
              <a:t>7/30/2022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284716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DE61F6A-6C8D-4C12-97EF-999418BDE4E9}" type="datetimeFigureOut">
              <a:rPr lang="en-US" smtClean="0"/>
              <a:t>7/30/2022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DBC098-74A2-43F6-80E3-2F78C624353F}"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5081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E61F6A-6C8D-4C12-97EF-999418BDE4E9}" type="datetimeFigureOut">
              <a:rPr lang="en-US" smtClean="0"/>
              <a:t>7/30/2022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2019558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E61F6A-6C8D-4C12-97EF-999418BDE4E9}" type="datetimeFigureOut">
              <a:rPr lang="en-US" smtClean="0"/>
              <a:t>7/30/2022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3034385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E61F6A-6C8D-4C12-97EF-999418BDE4E9}" type="datetimeFigureOut">
              <a:rPr lang="en-US" smtClean="0"/>
              <a:t>7/30/2022</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1094770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1DE61F6A-6C8D-4C12-97EF-999418BDE4E9}" type="datetimeFigureOut">
              <a:rPr lang="en-US" smtClean="0"/>
              <a:t>7/30/2022</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1431287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DE61F6A-6C8D-4C12-97EF-999418BDE4E9}" type="datetimeFigureOut">
              <a:rPr lang="en-US" smtClean="0"/>
              <a:t>7/30/2022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91DBC098-74A2-43F6-80E3-2F78C624353F}" type="slidenum">
              <a:rPr lang="en-US" smtClean="0"/>
              <a:t>‹#›</a:t>
            </a:fld>
            <a:endParaRPr lang="en-US"/>
          </a:p>
        </p:txBody>
      </p:sp>
    </p:spTree>
    <p:extLst>
      <p:ext uri="{BB962C8B-B14F-4D97-AF65-F5344CB8AC3E}">
        <p14:creationId xmlns:p14="http://schemas.microsoft.com/office/powerpoint/2010/main" val="3829389863"/>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sv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png"/><Relationship Id="rId16" Type="http://schemas.openxmlformats.org/officeDocument/2006/relationships/image" Target="../media/image40.svg"/><Relationship Id="rId1" Type="http://schemas.openxmlformats.org/officeDocument/2006/relationships/slideLayout" Target="../slideLayouts/slideLayout1.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sv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svg"/><Relationship Id="rId7" Type="http://schemas.openxmlformats.org/officeDocument/2006/relationships/image" Target="../media/image42.sv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27.svg"/><Relationship Id="rId10" Type="http://schemas.openxmlformats.org/officeDocument/2006/relationships/image" Target="../media/image45.png"/><Relationship Id="rId4" Type="http://schemas.openxmlformats.org/officeDocument/2006/relationships/image" Target="../media/image26.png"/><Relationship Id="rId9" Type="http://schemas.openxmlformats.org/officeDocument/2006/relationships/image" Target="../media/image44.sv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svg"/><Relationship Id="rId7" Type="http://schemas.openxmlformats.org/officeDocument/2006/relationships/image" Target="../media/image42.sv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44.sv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2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74844" y="2873830"/>
            <a:ext cx="8317155" cy="707886"/>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HƯỚNG DẪN HỌC TIN HỌC </a:t>
            </a:r>
            <a:r>
              <a:rPr lang="en-US" sz="4000">
                <a:latin typeface="Times New Roman" panose="02020603050405020304" pitchFamily="18" charset="0"/>
                <a:cs typeface="Times New Roman" panose="02020603050405020304" pitchFamily="18" charset="0"/>
              </a:rPr>
              <a:t>LỚP 6</a:t>
            </a:r>
            <a:endParaRPr lang="en-US" sz="4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892067" y="2508763"/>
            <a:ext cx="8299933" cy="523220"/>
          </a:xfrm>
          <a:prstGeom prst="rect">
            <a:avLst/>
          </a:prstGeom>
          <a:noFill/>
        </p:spPr>
        <p:txBody>
          <a:bodyPr wrap="square" rtlCol="0">
            <a:spAutoFit/>
          </a:bodyPr>
          <a:lstStyle/>
          <a:p>
            <a:pPr algn="ctr"/>
            <a:r>
              <a:rPr lang="en-US" sz="2800" u="sng" dirty="0">
                <a:latin typeface="Times New Roman" panose="02020603050405020304" pitchFamily="18" charset="0"/>
                <a:cs typeface="Times New Roman" panose="02020603050405020304" pitchFamily="18" charset="0"/>
              </a:rPr>
              <a:t>CHỦ </a:t>
            </a:r>
            <a:r>
              <a:rPr lang="en-US" sz="2800" u="sng">
                <a:latin typeface="Times New Roman" panose="02020603050405020304" pitchFamily="18" charset="0"/>
                <a:cs typeface="Times New Roman" panose="02020603050405020304" pitchFamily="18" charset="0"/>
              </a:rPr>
              <a:t>ĐỀ 5:</a:t>
            </a:r>
            <a:endParaRPr lang="en-US" sz="2800" u="sng"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892068" y="3069181"/>
            <a:ext cx="8299932" cy="707886"/>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ỨNG DỤNG TIN HỌC</a:t>
            </a:r>
            <a:endParaRPr lang="en-US" sz="40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874846" y="4535843"/>
            <a:ext cx="8317154" cy="523220"/>
          </a:xfrm>
          <a:prstGeom prst="rect">
            <a:avLst/>
          </a:prstGeom>
          <a:noFill/>
        </p:spPr>
        <p:txBody>
          <a:bodyPr wrap="square" rtlCol="0">
            <a:spAutoFit/>
          </a:bodyPr>
          <a:lstStyle/>
          <a:p>
            <a:pPr algn="ctr"/>
            <a:r>
              <a:rPr lang="en-US" sz="2800" u="sng">
                <a:latin typeface="Times New Roman" panose="02020603050405020304" pitchFamily="18" charset="0"/>
                <a:cs typeface="Times New Roman" panose="02020603050405020304" pitchFamily="18" charset="0"/>
              </a:rPr>
              <a:t>BÀI 11:</a:t>
            </a:r>
            <a:endParaRPr lang="en-US" sz="2800" u="sng"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874845" y="5072925"/>
            <a:ext cx="8317154" cy="707886"/>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ĐỊNH DẠNG VĂN BẢN</a:t>
            </a:r>
            <a:endParaRPr lang="en-US" sz="40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3C234F4-8A9E-46DE-8071-EEC5231ADE75}"/>
              </a:ext>
            </a:extLst>
          </p:cNvPr>
          <p:cNvSpPr txBox="1"/>
          <p:nvPr/>
        </p:nvSpPr>
        <p:spPr>
          <a:xfrm>
            <a:off x="10224051" y="0"/>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pic>
        <p:nvPicPr>
          <p:cNvPr id="6" name="Picture 5" descr="A picture containing text, electronics&#10;&#10;Description automatically generated">
            <a:extLst>
              <a:ext uri="{FF2B5EF4-FFF2-40B4-BE49-F238E27FC236}">
                <a16:creationId xmlns:a16="http://schemas.microsoft.com/office/drawing/2014/main" id="{5A714711-1771-471A-BCEB-64EF69CAF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 y="858958"/>
            <a:ext cx="3895781" cy="5374217"/>
          </a:xfrm>
          <a:prstGeom prst="rect">
            <a:avLst/>
          </a:prstGeom>
        </p:spPr>
      </p:pic>
    </p:spTree>
    <p:extLst>
      <p:ext uri="{BB962C8B-B14F-4D97-AF65-F5344CB8AC3E}">
        <p14:creationId xmlns:p14="http://schemas.microsoft.com/office/powerpoint/2010/main" val="196850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53" presetClass="entr" presetSubtype="16" fill="hold" grpId="0" nodeType="after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Effect transition="in" filter="fade">
                                      <p:cBhvr>
                                        <p:cTn id="16" dur="1000"/>
                                        <p:tgtEl>
                                          <p:spTgt spid="5"/>
                                        </p:tgtEl>
                                      </p:cBhvr>
                                    </p:animEffect>
                                  </p:childTnLst>
                                </p:cTn>
                              </p:par>
                            </p:childTnLst>
                          </p:cTn>
                        </p:par>
                        <p:par>
                          <p:cTn id="17" fill="hold">
                            <p:stCondLst>
                              <p:cond delay="2000"/>
                            </p:stCondLst>
                            <p:childTnLst>
                              <p:par>
                                <p:cTn id="18" presetID="16" presetClass="emph" presetSubtype="0" fill="hold" grpId="1" nodeType="afterEffect">
                                  <p:stCondLst>
                                    <p:cond delay="0"/>
                                  </p:stCondLst>
                                  <p:iterate type="lt">
                                    <p:tmPct val="10000"/>
                                  </p:iterate>
                                  <p:childTnLst>
                                    <p:set>
                                      <p:cBhvr override="childStyle">
                                        <p:cTn id="19" dur="1000" fill="hold"/>
                                        <p:tgtEl>
                                          <p:spTgt spid="5"/>
                                        </p:tgtEl>
                                        <p:attrNameLst>
                                          <p:attrName>style.color</p:attrName>
                                        </p:attrNameLst>
                                      </p:cBhvr>
                                      <p:to>
                                        <p:clrVal>
                                          <a:srgbClr val="CC0000"/>
                                        </p:clrVal>
                                      </p:to>
                                    </p:set>
                                    <p:set>
                                      <p:cBhvr>
                                        <p:cTn id="20" dur="1000" fill="hold"/>
                                        <p:tgtEl>
                                          <p:spTgt spid="5"/>
                                        </p:tgtEl>
                                        <p:attrNameLst>
                                          <p:attrName>fillcolor</p:attrName>
                                        </p:attrNameLst>
                                      </p:cBhvr>
                                      <p:to>
                                        <p:clrVal>
                                          <a:srgbClr val="CC0000"/>
                                        </p:clrVal>
                                      </p:to>
                                    </p:set>
                                    <p:set>
                                      <p:cBhvr>
                                        <p:cTn id="21" dur="1000" fill="hold"/>
                                        <p:tgtEl>
                                          <p:spTgt spid="5"/>
                                        </p:tgtEl>
                                        <p:attrNameLst>
                                          <p:attrName>fill.type</p:attrName>
                                        </p:attrNameLst>
                                      </p:cBhvr>
                                      <p:to>
                                        <p:strVal val="solid"/>
                                      </p:to>
                                    </p:set>
                                  </p:childTnLst>
                                </p:cTn>
                              </p:par>
                            </p:childTnLst>
                          </p:cTn>
                        </p:par>
                        <p:par>
                          <p:cTn id="22" fill="hold">
                            <p:stCondLst>
                              <p:cond delay="5000"/>
                            </p:stCondLst>
                            <p:childTnLst>
                              <p:par>
                                <p:cTn id="23" presetID="64" presetClass="path" presetSubtype="0" fill="hold" grpId="2" nodeType="afterEffect">
                                  <p:stCondLst>
                                    <p:cond delay="0"/>
                                  </p:stCondLst>
                                  <p:iterate type="lt">
                                    <p:tmPct val="0"/>
                                  </p:iterate>
                                  <p:childTnLst>
                                    <p:animMotion origin="layout" path="M -4.16667E-6 -1.85185E-6 L -4.16667E-6 -0.25 " pathEditMode="relative" rAng="0" ptsTypes="AA">
                                      <p:cBhvr>
                                        <p:cTn id="24" dur="1000" fill="hold"/>
                                        <p:tgtEl>
                                          <p:spTgt spid="5"/>
                                        </p:tgtEl>
                                        <p:attrNameLst>
                                          <p:attrName>ppt_x</p:attrName>
                                          <p:attrName>ppt_y</p:attrName>
                                        </p:attrNameLst>
                                      </p:cBhvr>
                                      <p:rCtr x="0" y="-12500"/>
                                    </p:animMotion>
                                  </p:childTnLst>
                                </p:cTn>
                              </p:par>
                            </p:childTnLst>
                          </p:cTn>
                        </p:par>
                        <p:par>
                          <p:cTn id="25" fill="hold">
                            <p:stCondLst>
                              <p:cond delay="6000"/>
                            </p:stCondLst>
                            <p:childTnLst>
                              <p:par>
                                <p:cTn id="26" presetID="17" presetClass="entr" presetSubtype="8"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ppt_x</p:attrName>
                                        </p:attrNameLst>
                                      </p:cBhvr>
                                      <p:tavLst>
                                        <p:tav tm="0">
                                          <p:val>
                                            <p:strVal val="#ppt_x-#ppt_w/2"/>
                                          </p:val>
                                        </p:tav>
                                        <p:tav tm="100000">
                                          <p:val>
                                            <p:strVal val="#ppt_x"/>
                                          </p:val>
                                        </p:tav>
                                      </p:tavLst>
                                    </p:anim>
                                    <p:anim calcmode="lin" valueType="num">
                                      <p:cBhvr>
                                        <p:cTn id="29" dur="1000" fill="hold"/>
                                        <p:tgtEl>
                                          <p:spTgt spid="4"/>
                                        </p:tgtEl>
                                        <p:attrNameLst>
                                          <p:attrName>ppt_y</p:attrName>
                                        </p:attrNameLst>
                                      </p:cBhvr>
                                      <p:tavLst>
                                        <p:tav tm="0">
                                          <p:val>
                                            <p:strVal val="#ppt_y"/>
                                          </p:val>
                                        </p:tav>
                                        <p:tav tm="100000">
                                          <p:val>
                                            <p:strVal val="#ppt_y"/>
                                          </p:val>
                                        </p:tav>
                                      </p:tavLst>
                                    </p:anim>
                                    <p:anim calcmode="lin" valueType="num">
                                      <p:cBhvr>
                                        <p:cTn id="30" dur="1000" fill="hold"/>
                                        <p:tgtEl>
                                          <p:spTgt spid="4"/>
                                        </p:tgtEl>
                                        <p:attrNameLst>
                                          <p:attrName>ppt_w</p:attrName>
                                        </p:attrNameLst>
                                      </p:cBhvr>
                                      <p:tavLst>
                                        <p:tav tm="0">
                                          <p:val>
                                            <p:fltVal val="0"/>
                                          </p:val>
                                        </p:tav>
                                        <p:tav tm="100000">
                                          <p:val>
                                            <p:strVal val="#ppt_w"/>
                                          </p:val>
                                        </p:tav>
                                      </p:tavLst>
                                    </p:anim>
                                    <p:anim calcmode="lin" valueType="num">
                                      <p:cBhvr>
                                        <p:cTn id="31" dur="1000" fill="hold"/>
                                        <p:tgtEl>
                                          <p:spTgt spid="4"/>
                                        </p:tgtEl>
                                        <p:attrNameLst>
                                          <p:attrName>ppt_h</p:attrName>
                                        </p:attrNameLst>
                                      </p:cBhvr>
                                      <p:tavLst>
                                        <p:tav tm="0">
                                          <p:val>
                                            <p:strVal val="#ppt_h"/>
                                          </p:val>
                                        </p:tav>
                                        <p:tav tm="100000">
                                          <p:val>
                                            <p:strVal val="#ppt_h"/>
                                          </p:val>
                                        </p:tav>
                                      </p:tavLst>
                                    </p:anim>
                                  </p:childTnLst>
                                </p:cTn>
                              </p:par>
                            </p:childTnLst>
                          </p:cTn>
                        </p:par>
                        <p:par>
                          <p:cTn id="32" fill="hold">
                            <p:stCondLst>
                              <p:cond delay="7000"/>
                            </p:stCondLst>
                            <p:childTnLst>
                              <p:par>
                                <p:cTn id="33" presetID="17" presetClass="entr" presetSubtype="1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strVal val="#ppt_h"/>
                                          </p:val>
                                        </p:tav>
                                        <p:tav tm="100000">
                                          <p:val>
                                            <p:strVal val="#ppt_h"/>
                                          </p:val>
                                        </p:tav>
                                      </p:tavLst>
                                    </p:anim>
                                  </p:childTnLst>
                                </p:cTn>
                              </p:par>
                            </p:childTnLst>
                          </p:cTn>
                        </p:par>
                        <p:par>
                          <p:cTn id="37" fill="hold">
                            <p:stCondLst>
                              <p:cond delay="8000"/>
                            </p:stCondLst>
                            <p:childTnLst>
                              <p:par>
                                <p:cTn id="38" presetID="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1000" fill="hold"/>
                                        <p:tgtEl>
                                          <p:spTgt spid="8"/>
                                        </p:tgtEl>
                                        <p:attrNameLst>
                                          <p:attrName>ppt_x</p:attrName>
                                        </p:attrNameLst>
                                      </p:cBhvr>
                                      <p:tavLst>
                                        <p:tav tm="0">
                                          <p:val>
                                            <p:strVal val="0-#ppt_w/2"/>
                                          </p:val>
                                        </p:tav>
                                        <p:tav tm="100000">
                                          <p:val>
                                            <p:strVal val="#ppt_x"/>
                                          </p:val>
                                        </p:tav>
                                      </p:tavLst>
                                    </p:anim>
                                    <p:anim calcmode="lin" valueType="num">
                                      <p:cBhvr additive="base">
                                        <p:cTn id="41" dur="1000" fill="hold"/>
                                        <p:tgtEl>
                                          <p:spTgt spid="8"/>
                                        </p:tgtEl>
                                        <p:attrNameLst>
                                          <p:attrName>ppt_y</p:attrName>
                                        </p:attrNameLst>
                                      </p:cBhvr>
                                      <p:tavLst>
                                        <p:tav tm="0">
                                          <p:val>
                                            <p:strVal val="#ppt_y"/>
                                          </p:val>
                                        </p:tav>
                                        <p:tav tm="100000">
                                          <p:val>
                                            <p:strVal val="#ppt_y"/>
                                          </p:val>
                                        </p:tav>
                                      </p:tavLst>
                                    </p:anim>
                                  </p:childTnLst>
                                </p:cTn>
                              </p:par>
                            </p:childTnLst>
                          </p:cTn>
                        </p:par>
                        <p:par>
                          <p:cTn id="42" fill="hold">
                            <p:stCondLst>
                              <p:cond delay="9000"/>
                            </p:stCondLst>
                            <p:childTnLst>
                              <p:par>
                                <p:cTn id="43" presetID="2" presetClass="entr" presetSubtype="8" fill="hold" grpId="0" nodeType="afterEffect">
                                  <p:stCondLst>
                                    <p:cond delay="0"/>
                                  </p:stCondLst>
                                  <p:iterate type="lt">
                                    <p:tmPct val="0"/>
                                  </p:iterate>
                                  <p:childTnLst>
                                    <p:set>
                                      <p:cBhvr>
                                        <p:cTn id="44" dur="1" fill="hold">
                                          <p:stCondLst>
                                            <p:cond delay="0"/>
                                          </p:stCondLst>
                                        </p:cTn>
                                        <p:tgtEl>
                                          <p:spTgt spid="9"/>
                                        </p:tgtEl>
                                        <p:attrNameLst>
                                          <p:attrName>style.visibility</p:attrName>
                                        </p:attrNameLst>
                                      </p:cBhvr>
                                      <p:to>
                                        <p:strVal val="visible"/>
                                      </p:to>
                                    </p:set>
                                    <p:anim calcmode="lin" valueType="num">
                                      <p:cBhvr additive="base">
                                        <p:cTn id="45" dur="1000" fill="hold"/>
                                        <p:tgtEl>
                                          <p:spTgt spid="9"/>
                                        </p:tgtEl>
                                        <p:attrNameLst>
                                          <p:attrName>ppt_x</p:attrName>
                                        </p:attrNameLst>
                                      </p:cBhvr>
                                      <p:tavLst>
                                        <p:tav tm="0">
                                          <p:val>
                                            <p:strVal val="0-#ppt_w/2"/>
                                          </p:val>
                                        </p:tav>
                                        <p:tav tm="100000">
                                          <p:val>
                                            <p:strVal val="#ppt_x"/>
                                          </p:val>
                                        </p:tav>
                                      </p:tavLst>
                                    </p:anim>
                                    <p:anim calcmode="lin" valueType="num">
                                      <p:cBhvr additive="base">
                                        <p:cTn id="46" dur="1000" fill="hold"/>
                                        <p:tgtEl>
                                          <p:spTgt spid="9"/>
                                        </p:tgtEl>
                                        <p:attrNameLst>
                                          <p:attrName>ppt_y</p:attrName>
                                        </p:attrNameLst>
                                      </p:cBhvr>
                                      <p:tavLst>
                                        <p:tav tm="0">
                                          <p:val>
                                            <p:strVal val="#ppt_y"/>
                                          </p:val>
                                        </p:tav>
                                        <p:tav tm="100000">
                                          <p:val>
                                            <p:strVal val="#ppt_y"/>
                                          </p:val>
                                        </p:tav>
                                      </p:tavLst>
                                    </p:anim>
                                  </p:childTnLst>
                                </p:cTn>
                              </p:par>
                            </p:childTnLst>
                          </p:cTn>
                        </p:par>
                        <p:par>
                          <p:cTn id="47" fill="hold">
                            <p:stCondLst>
                              <p:cond delay="10000"/>
                            </p:stCondLst>
                            <p:childTnLst>
                              <p:par>
                                <p:cTn id="48" presetID="16" presetClass="emph" presetSubtype="0" fill="hold" grpId="1" nodeType="afterEffect">
                                  <p:stCondLst>
                                    <p:cond delay="0"/>
                                  </p:stCondLst>
                                  <p:iterate type="lt">
                                    <p:tmPct val="10000"/>
                                  </p:iterate>
                                  <p:childTnLst>
                                    <p:set>
                                      <p:cBhvr override="childStyle">
                                        <p:cTn id="49" dur="1000" fill="hold"/>
                                        <p:tgtEl>
                                          <p:spTgt spid="9"/>
                                        </p:tgtEl>
                                        <p:attrNameLst>
                                          <p:attrName>style.color</p:attrName>
                                        </p:attrNameLst>
                                      </p:cBhvr>
                                      <p:to>
                                        <p:clrVal>
                                          <a:srgbClr val="990099"/>
                                        </p:clrVal>
                                      </p:to>
                                    </p:set>
                                    <p:set>
                                      <p:cBhvr>
                                        <p:cTn id="50" dur="1000" fill="hold"/>
                                        <p:tgtEl>
                                          <p:spTgt spid="9"/>
                                        </p:tgtEl>
                                        <p:attrNameLst>
                                          <p:attrName>fillcolor</p:attrName>
                                        </p:attrNameLst>
                                      </p:cBhvr>
                                      <p:to>
                                        <p:clrVal>
                                          <a:srgbClr val="990099"/>
                                        </p:clrVal>
                                      </p:to>
                                    </p:set>
                                    <p:set>
                                      <p:cBhvr>
                                        <p:cTn id="51" dur="10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0"/>
      <p:bldP spid="7" grpId="0"/>
      <p:bldP spid="8" grpId="0"/>
      <p:bldP spid="9" grpId="0"/>
      <p:bldP spid="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
        <p:nvSpPr>
          <p:cNvPr id="16" name="Freeform: Shape 15">
            <a:extLst>
              <a:ext uri="{FF2B5EF4-FFF2-40B4-BE49-F238E27FC236}">
                <a16:creationId xmlns:a16="http://schemas.microsoft.com/office/drawing/2014/main" id="{909AE760-7088-49A7-86F1-985DB60D5E75}"/>
              </a:ext>
            </a:extLst>
          </p:cNvPr>
          <p:cNvSpPr/>
          <p:nvPr/>
        </p:nvSpPr>
        <p:spPr>
          <a:xfrm rot="5400000">
            <a:off x="-1576279" y="3287125"/>
            <a:ext cx="4795759" cy="1049756"/>
          </a:xfrm>
          <a:custGeom>
            <a:avLst/>
            <a:gdLst>
              <a:gd name="connsiteX0" fmla="*/ 0 w 2029791"/>
              <a:gd name="connsiteY0" fmla="*/ 0 h 1353871"/>
              <a:gd name="connsiteX1" fmla="*/ 2029791 w 2029791"/>
              <a:gd name="connsiteY1" fmla="*/ 0 h 1353871"/>
              <a:gd name="connsiteX2" fmla="*/ 2029791 w 2029791"/>
              <a:gd name="connsiteY2" fmla="*/ 1353871 h 1353871"/>
              <a:gd name="connsiteX3" fmla="*/ 0 w 2029791"/>
              <a:gd name="connsiteY3" fmla="*/ 1353871 h 1353871"/>
              <a:gd name="connsiteX4" fmla="*/ 0 w 2029791"/>
              <a:gd name="connsiteY4" fmla="*/ 0 h 135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91" h="1353871">
                <a:moveTo>
                  <a:pt x="0" y="0"/>
                </a:moveTo>
                <a:lnTo>
                  <a:pt x="2029791" y="0"/>
                </a:lnTo>
                <a:lnTo>
                  <a:pt x="2029791" y="1353871"/>
                </a:lnTo>
                <a:lnTo>
                  <a:pt x="0" y="1353871"/>
                </a:lnTo>
                <a:lnTo>
                  <a:pt x="0" y="0"/>
                </a:lnTo>
                <a:close/>
              </a:path>
            </a:pathLst>
          </a:custGeom>
          <a:solidFill>
            <a:srgbClr val="33CC33">
              <a:alpha val="90000"/>
            </a:srgb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vert270" wrap="square" lIns="324767" tIns="142240" rIns="142240" bIns="142240" numCol="1" spcCol="1270" anchor="ctr" anchorCtr="0">
            <a:noAutofit/>
          </a:bodyPr>
          <a:lstStyle/>
          <a:p>
            <a:pPr marL="0" lvl="0" indent="0" algn="ctr" defTabSz="889000">
              <a:lnSpc>
                <a:spcPct val="90000"/>
              </a:lnSpc>
              <a:spcBef>
                <a:spcPct val="0"/>
              </a:spcBef>
              <a:spcAft>
                <a:spcPct val="35000"/>
              </a:spcAft>
              <a:buNone/>
            </a:pPr>
            <a:r>
              <a:rPr lang="en-US" sz="2800">
                <a:latin typeface="Times New Roman" panose="02020603050405020304" pitchFamily="18" charset="0"/>
                <a:cs typeface="Times New Roman" panose="02020603050405020304" pitchFamily="18" charset="0"/>
              </a:rPr>
              <a:t>Chức năngcủa p</a:t>
            </a:r>
            <a:r>
              <a:rPr lang="en-US" sz="2800" kern="1200">
                <a:latin typeface="Times New Roman" panose="02020603050405020304" pitchFamily="18" charset="0"/>
                <a:cs typeface="Times New Roman" panose="02020603050405020304" pitchFamily="18" charset="0"/>
              </a:rPr>
              <a:t>hần mềmsoạn thảo văn bản</a:t>
            </a:r>
          </a:p>
        </p:txBody>
      </p:sp>
      <p:sp>
        <p:nvSpPr>
          <p:cNvPr id="17" name="Freeform: Shape 16">
            <a:extLst>
              <a:ext uri="{FF2B5EF4-FFF2-40B4-BE49-F238E27FC236}">
                <a16:creationId xmlns:a16="http://schemas.microsoft.com/office/drawing/2014/main" id="{8A2A7C1F-5040-44DA-B05A-D1FFC09342CF}"/>
              </a:ext>
            </a:extLst>
          </p:cNvPr>
          <p:cNvSpPr/>
          <p:nvPr/>
        </p:nvSpPr>
        <p:spPr>
          <a:xfrm>
            <a:off x="152207" y="415865"/>
            <a:ext cx="1353194" cy="1353194"/>
          </a:xfrm>
          <a:custGeom>
            <a:avLst/>
            <a:gdLst>
              <a:gd name="connsiteX0" fmla="*/ 0 w 1353194"/>
              <a:gd name="connsiteY0" fmla="*/ 676597 h 1353194"/>
              <a:gd name="connsiteX1" fmla="*/ 676597 w 1353194"/>
              <a:gd name="connsiteY1" fmla="*/ 0 h 1353194"/>
              <a:gd name="connsiteX2" fmla="*/ 1353194 w 1353194"/>
              <a:gd name="connsiteY2" fmla="*/ 676597 h 1353194"/>
              <a:gd name="connsiteX3" fmla="*/ 676597 w 1353194"/>
              <a:gd name="connsiteY3" fmla="*/ 1353194 h 1353194"/>
              <a:gd name="connsiteX4" fmla="*/ 0 w 1353194"/>
              <a:gd name="connsiteY4" fmla="*/ 676597 h 135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194" h="1353194">
                <a:moveTo>
                  <a:pt x="0" y="676597"/>
                </a:moveTo>
                <a:cubicBezTo>
                  <a:pt x="0" y="302923"/>
                  <a:pt x="302923" y="0"/>
                  <a:pt x="676597" y="0"/>
                </a:cubicBezTo>
                <a:cubicBezTo>
                  <a:pt x="1050271" y="0"/>
                  <a:pt x="1353194" y="302923"/>
                  <a:pt x="1353194" y="676597"/>
                </a:cubicBezTo>
                <a:cubicBezTo>
                  <a:pt x="1353194" y="1050271"/>
                  <a:pt x="1050271" y="1353194"/>
                  <a:pt x="676597" y="1353194"/>
                </a:cubicBezTo>
                <a:cubicBezTo>
                  <a:pt x="302923" y="1353194"/>
                  <a:pt x="0" y="1050271"/>
                  <a:pt x="0" y="676597"/>
                </a:cubicBezTo>
                <a:close/>
              </a:path>
            </a:pathLst>
          </a:custGeom>
          <a:solidFill>
            <a:srgbClr val="FF00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8171" tIns="198171" rIns="198171" bIns="198171" numCol="1" spcCol="1270" anchor="ctr" anchorCtr="0">
            <a:noAutofit/>
          </a:bodyPr>
          <a:lstStyle/>
          <a:p>
            <a:pPr marL="0" lvl="0" indent="0" algn="ctr" defTabSz="889000">
              <a:lnSpc>
                <a:spcPct val="90000"/>
              </a:lnSpc>
              <a:spcBef>
                <a:spcPct val="0"/>
              </a:spcBef>
              <a:spcAft>
                <a:spcPct val="35000"/>
              </a:spcAft>
              <a:buNone/>
            </a:pPr>
            <a:r>
              <a:rPr lang="en-US" sz="4400" kern="1200">
                <a:latin typeface="Times New Roman" panose="02020603050405020304" pitchFamily="18" charset="0"/>
                <a:cs typeface="Times New Roman" panose="02020603050405020304" pitchFamily="18" charset="0"/>
              </a:rPr>
              <a:t>3</a:t>
            </a:r>
          </a:p>
        </p:txBody>
      </p:sp>
      <p:grpSp>
        <p:nvGrpSpPr>
          <p:cNvPr id="2" name="Group 1">
            <a:extLst>
              <a:ext uri="{FF2B5EF4-FFF2-40B4-BE49-F238E27FC236}">
                <a16:creationId xmlns:a16="http://schemas.microsoft.com/office/drawing/2014/main" id="{8945A750-D7E4-4F77-8A16-E4799A9921BA}"/>
              </a:ext>
            </a:extLst>
          </p:cNvPr>
          <p:cNvGrpSpPr/>
          <p:nvPr/>
        </p:nvGrpSpPr>
        <p:grpSpPr>
          <a:xfrm>
            <a:off x="3203136" y="687373"/>
            <a:ext cx="7020915" cy="5638123"/>
            <a:chOff x="3163613" y="687373"/>
            <a:chExt cx="7020915" cy="5638123"/>
          </a:xfrm>
        </p:grpSpPr>
        <p:sp>
          <p:nvSpPr>
            <p:cNvPr id="5" name="Freeform: Shape 4">
              <a:extLst>
                <a:ext uri="{FF2B5EF4-FFF2-40B4-BE49-F238E27FC236}">
                  <a16:creationId xmlns:a16="http://schemas.microsoft.com/office/drawing/2014/main" id="{052B4666-033A-4DE9-8647-4676FB16D20F}"/>
                </a:ext>
              </a:extLst>
            </p:cNvPr>
            <p:cNvSpPr/>
            <p:nvPr/>
          </p:nvSpPr>
          <p:spPr>
            <a:xfrm>
              <a:off x="5535605" y="2660571"/>
              <a:ext cx="2276931" cy="1691727"/>
            </a:xfrm>
            <a:custGeom>
              <a:avLst/>
              <a:gdLst>
                <a:gd name="connsiteX0" fmla="*/ 0 w 1691727"/>
                <a:gd name="connsiteY0" fmla="*/ 281960 h 1691727"/>
                <a:gd name="connsiteX1" fmla="*/ 281960 w 1691727"/>
                <a:gd name="connsiteY1" fmla="*/ 0 h 1691727"/>
                <a:gd name="connsiteX2" fmla="*/ 1409767 w 1691727"/>
                <a:gd name="connsiteY2" fmla="*/ 0 h 1691727"/>
                <a:gd name="connsiteX3" fmla="*/ 1691727 w 1691727"/>
                <a:gd name="connsiteY3" fmla="*/ 281960 h 1691727"/>
                <a:gd name="connsiteX4" fmla="*/ 1691727 w 1691727"/>
                <a:gd name="connsiteY4" fmla="*/ 1409767 h 1691727"/>
                <a:gd name="connsiteX5" fmla="*/ 1409767 w 1691727"/>
                <a:gd name="connsiteY5" fmla="*/ 1691727 h 1691727"/>
                <a:gd name="connsiteX6" fmla="*/ 281960 w 1691727"/>
                <a:gd name="connsiteY6" fmla="*/ 1691727 h 1691727"/>
                <a:gd name="connsiteX7" fmla="*/ 0 w 1691727"/>
                <a:gd name="connsiteY7" fmla="*/ 1409767 h 1691727"/>
                <a:gd name="connsiteX8" fmla="*/ 0 w 1691727"/>
                <a:gd name="connsiteY8" fmla="*/ 281960 h 169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727" h="1691727">
                  <a:moveTo>
                    <a:pt x="0" y="281960"/>
                  </a:moveTo>
                  <a:cubicBezTo>
                    <a:pt x="0" y="126238"/>
                    <a:pt x="126238" y="0"/>
                    <a:pt x="281960" y="0"/>
                  </a:cubicBezTo>
                  <a:lnTo>
                    <a:pt x="1409767" y="0"/>
                  </a:lnTo>
                  <a:cubicBezTo>
                    <a:pt x="1565489" y="0"/>
                    <a:pt x="1691727" y="126238"/>
                    <a:pt x="1691727" y="281960"/>
                  </a:cubicBezTo>
                  <a:lnTo>
                    <a:pt x="1691727" y="1409767"/>
                  </a:lnTo>
                  <a:cubicBezTo>
                    <a:pt x="1691727" y="1565489"/>
                    <a:pt x="1565489" y="1691727"/>
                    <a:pt x="1409767" y="1691727"/>
                  </a:cubicBezTo>
                  <a:lnTo>
                    <a:pt x="281960" y="1691727"/>
                  </a:lnTo>
                  <a:cubicBezTo>
                    <a:pt x="126238" y="1691727"/>
                    <a:pt x="0" y="1565489"/>
                    <a:pt x="0" y="1409767"/>
                  </a:cubicBezTo>
                  <a:lnTo>
                    <a:pt x="0" y="281960"/>
                  </a:lnTo>
                  <a:close/>
                </a:path>
              </a:pathLst>
            </a:custGeom>
            <a:solidFill>
              <a:schemeClr val="accent5">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4023" tIns="174023" rIns="174023" bIns="174023" numCol="1" spcCol="1270" anchor="ctr" anchorCtr="0">
              <a:noAutofit/>
            </a:bodyPr>
            <a:lstStyle/>
            <a:p>
              <a:pPr marL="0" lvl="0" indent="0" algn="ctr" defTabSz="1600200">
                <a:lnSpc>
                  <a:spcPct val="90000"/>
                </a:lnSpc>
                <a:spcBef>
                  <a:spcPct val="0"/>
                </a:spcBef>
                <a:spcAft>
                  <a:spcPct val="35000"/>
                </a:spcAft>
                <a:buNone/>
              </a:pPr>
              <a:r>
                <a:rPr lang="en-US" sz="3200" kern="1200">
                  <a:latin typeface="Times New Roman" panose="02020603050405020304" pitchFamily="18" charset="0"/>
                  <a:cs typeface="Times New Roman" panose="02020603050405020304" pitchFamily="18" charset="0"/>
                </a:rPr>
                <a:t>Chức năng cơ bản</a:t>
              </a:r>
            </a:p>
          </p:txBody>
        </p:sp>
        <p:sp>
          <p:nvSpPr>
            <p:cNvPr id="6" name="Freeform: Shape 5">
              <a:extLst>
                <a:ext uri="{FF2B5EF4-FFF2-40B4-BE49-F238E27FC236}">
                  <a16:creationId xmlns:a16="http://schemas.microsoft.com/office/drawing/2014/main" id="{F853BC30-7BC6-4E13-910D-1BF9D565D167}"/>
                </a:ext>
              </a:extLst>
            </p:cNvPr>
            <p:cNvSpPr/>
            <p:nvPr/>
          </p:nvSpPr>
          <p:spPr>
            <a:xfrm rot="16200000">
              <a:off x="6254199" y="2240701"/>
              <a:ext cx="839740"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8" name="Freeform: Shape 17">
              <a:extLst>
                <a:ext uri="{FF2B5EF4-FFF2-40B4-BE49-F238E27FC236}">
                  <a16:creationId xmlns:a16="http://schemas.microsoft.com/office/drawing/2014/main" id="{1BE9A4F4-817F-4DC1-888C-D7BC30B7CF74}"/>
                </a:ext>
              </a:extLst>
            </p:cNvPr>
            <p:cNvSpPr/>
            <p:nvPr/>
          </p:nvSpPr>
          <p:spPr>
            <a:xfrm>
              <a:off x="5911298" y="687373"/>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00CC66"/>
            </a:solidFill>
          </p:spPr>
          <p:style>
            <a:lnRef idx="2">
              <a:schemeClr val="lt1">
                <a:hueOff val="0"/>
                <a:satOff val="0"/>
                <a:lumOff val="0"/>
                <a:alphaOff val="0"/>
              </a:schemeClr>
            </a:lnRef>
            <a:fillRef idx="1">
              <a:schemeClr val="accent5">
                <a:hueOff val="-470678"/>
                <a:satOff val="-6252"/>
                <a:lumOff val="98"/>
                <a:alphaOff val="0"/>
              </a:schemeClr>
            </a:fillRef>
            <a:effectRef idx="0">
              <a:schemeClr val="accent5">
                <a:hueOff val="-470678"/>
                <a:satOff val="-6252"/>
                <a:lumOff val="98"/>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Tạo và định dạng văn bản</a:t>
              </a:r>
            </a:p>
          </p:txBody>
        </p:sp>
        <p:sp>
          <p:nvSpPr>
            <p:cNvPr id="19" name="Freeform: Shape 18">
              <a:extLst>
                <a:ext uri="{FF2B5EF4-FFF2-40B4-BE49-F238E27FC236}">
                  <a16:creationId xmlns:a16="http://schemas.microsoft.com/office/drawing/2014/main" id="{B613A4C9-E5AD-4D2D-9450-96B3CB168497}"/>
                </a:ext>
              </a:extLst>
            </p:cNvPr>
            <p:cNvSpPr/>
            <p:nvPr/>
          </p:nvSpPr>
          <p:spPr>
            <a:xfrm>
              <a:off x="7812535" y="3506435"/>
              <a:ext cx="1130224"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0" name="Freeform: Shape 19">
              <a:extLst>
                <a:ext uri="{FF2B5EF4-FFF2-40B4-BE49-F238E27FC236}">
                  <a16:creationId xmlns:a16="http://schemas.microsoft.com/office/drawing/2014/main" id="{E31503E7-7028-44B5-AA35-4DF7FB129312}"/>
                </a:ext>
              </a:extLst>
            </p:cNvPr>
            <p:cNvSpPr/>
            <p:nvPr/>
          </p:nvSpPr>
          <p:spPr>
            <a:xfrm>
              <a:off x="8658984" y="2939706"/>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FF0000"/>
            </a:solidFill>
          </p:spPr>
          <p:style>
            <a:lnRef idx="2">
              <a:schemeClr val="lt1">
                <a:hueOff val="0"/>
                <a:satOff val="0"/>
                <a:lumOff val="0"/>
                <a:alphaOff val="0"/>
              </a:schemeClr>
            </a:lnRef>
            <a:fillRef idx="1">
              <a:schemeClr val="accent5">
                <a:hueOff val="-941356"/>
                <a:satOff val="-12503"/>
                <a:lumOff val="196"/>
                <a:alphaOff val="0"/>
              </a:schemeClr>
            </a:fillRef>
            <a:effectRef idx="0">
              <a:schemeClr val="accent5">
                <a:hueOff val="-941356"/>
                <a:satOff val="-12503"/>
                <a:lumOff val="196"/>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Biên tập chỉnh sửa văn bản</a:t>
              </a:r>
            </a:p>
          </p:txBody>
        </p:sp>
        <p:sp>
          <p:nvSpPr>
            <p:cNvPr id="21" name="Freeform: Shape 20">
              <a:extLst>
                <a:ext uri="{FF2B5EF4-FFF2-40B4-BE49-F238E27FC236}">
                  <a16:creationId xmlns:a16="http://schemas.microsoft.com/office/drawing/2014/main" id="{DCD1E862-6EC6-4E09-A085-7FB33DADB5A3}"/>
                </a:ext>
              </a:extLst>
            </p:cNvPr>
            <p:cNvSpPr/>
            <p:nvPr/>
          </p:nvSpPr>
          <p:spPr>
            <a:xfrm rot="5400000">
              <a:off x="6254199" y="4772169"/>
              <a:ext cx="839740"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8508444D-5A01-462F-B639-D0DFFB22611E}"/>
                </a:ext>
              </a:extLst>
            </p:cNvPr>
            <p:cNvSpPr/>
            <p:nvPr/>
          </p:nvSpPr>
          <p:spPr>
            <a:xfrm>
              <a:off x="5911298" y="5192039"/>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7030A0"/>
            </a:solidFill>
          </p:spPr>
          <p:style>
            <a:lnRef idx="2">
              <a:schemeClr val="lt1">
                <a:hueOff val="0"/>
                <a:satOff val="0"/>
                <a:lumOff val="0"/>
                <a:alphaOff val="0"/>
              </a:schemeClr>
            </a:lnRef>
            <a:fillRef idx="1">
              <a:schemeClr val="accent5">
                <a:hueOff val="-1412034"/>
                <a:satOff val="-18755"/>
                <a:lumOff val="295"/>
                <a:alphaOff val="0"/>
              </a:schemeClr>
            </a:fillRef>
            <a:effectRef idx="0">
              <a:schemeClr val="accent5">
                <a:hueOff val="-1412034"/>
                <a:satOff val="-18755"/>
                <a:lumOff val="295"/>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Lưu trữ văn bản</a:t>
              </a:r>
            </a:p>
          </p:txBody>
        </p:sp>
        <p:sp>
          <p:nvSpPr>
            <p:cNvPr id="23" name="Freeform: Shape 22">
              <a:extLst>
                <a:ext uri="{FF2B5EF4-FFF2-40B4-BE49-F238E27FC236}">
                  <a16:creationId xmlns:a16="http://schemas.microsoft.com/office/drawing/2014/main" id="{1C881CFC-7A51-447E-A7C4-D756C969FADA}"/>
                </a:ext>
              </a:extLst>
            </p:cNvPr>
            <p:cNvSpPr/>
            <p:nvPr/>
          </p:nvSpPr>
          <p:spPr>
            <a:xfrm rot="10800000">
              <a:off x="4405380" y="3506435"/>
              <a:ext cx="1130224"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4" name="Freeform: Shape 23">
              <a:extLst>
                <a:ext uri="{FF2B5EF4-FFF2-40B4-BE49-F238E27FC236}">
                  <a16:creationId xmlns:a16="http://schemas.microsoft.com/office/drawing/2014/main" id="{D4EB2D06-D3B2-44DD-A863-25FF12DF8CE2}"/>
                </a:ext>
              </a:extLst>
            </p:cNvPr>
            <p:cNvSpPr/>
            <p:nvPr/>
          </p:nvSpPr>
          <p:spPr>
            <a:xfrm>
              <a:off x="3163613" y="2939706"/>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FFC000"/>
            </a:solidFill>
          </p:spPr>
          <p:style>
            <a:lnRef idx="2">
              <a:schemeClr val="lt1">
                <a:hueOff val="0"/>
                <a:satOff val="0"/>
                <a:lumOff val="0"/>
                <a:alphaOff val="0"/>
              </a:schemeClr>
            </a:lnRef>
            <a:fillRef idx="1">
              <a:schemeClr val="accent5">
                <a:hueOff val="-1882712"/>
                <a:satOff val="-25007"/>
                <a:lumOff val="393"/>
                <a:alphaOff val="0"/>
              </a:schemeClr>
            </a:fillRef>
            <a:effectRef idx="0">
              <a:schemeClr val="accent5">
                <a:hueOff val="-1882712"/>
                <a:satOff val="-25007"/>
                <a:lumOff val="393"/>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In văn bản</a:t>
              </a:r>
            </a:p>
          </p:txBody>
        </p:sp>
      </p:grpSp>
      <p:pic>
        <p:nvPicPr>
          <p:cNvPr id="31" name="Picture 30" descr="Graphical user interface, application, Word&#10;&#10;Description automatically generated">
            <a:extLst>
              <a:ext uri="{FF2B5EF4-FFF2-40B4-BE49-F238E27FC236}">
                <a16:creationId xmlns:a16="http://schemas.microsoft.com/office/drawing/2014/main" id="{F25C48F3-7141-42EA-91B6-5D57A141788C}"/>
              </a:ext>
            </a:extLst>
          </p:cNvPr>
          <p:cNvPicPr>
            <a:picLocks noChangeAspect="1"/>
          </p:cNvPicPr>
          <p:nvPr/>
        </p:nvPicPr>
        <p:blipFill>
          <a:blip r:embed="rId2"/>
          <a:stretch>
            <a:fillRect/>
          </a:stretch>
        </p:blipFill>
        <p:spPr>
          <a:xfrm>
            <a:off x="2070146" y="480510"/>
            <a:ext cx="6538224" cy="3774773"/>
          </a:xfrm>
          <a:prstGeom prst="rect">
            <a:avLst/>
          </a:prstGeom>
        </p:spPr>
      </p:pic>
      <p:sp>
        <p:nvSpPr>
          <p:cNvPr id="32" name="Rectangle 31">
            <a:extLst>
              <a:ext uri="{FF2B5EF4-FFF2-40B4-BE49-F238E27FC236}">
                <a16:creationId xmlns:a16="http://schemas.microsoft.com/office/drawing/2014/main" id="{09D50D7A-0027-42B4-91F2-FB2F680B97FE}"/>
              </a:ext>
            </a:extLst>
          </p:cNvPr>
          <p:cNvSpPr/>
          <p:nvPr/>
        </p:nvSpPr>
        <p:spPr>
          <a:xfrm>
            <a:off x="2972452" y="953313"/>
            <a:ext cx="495964" cy="5496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5C80913A-8DA4-4C30-B5B2-4FDB4E41688F}"/>
              </a:ext>
            </a:extLst>
          </p:cNvPr>
          <p:cNvGrpSpPr/>
          <p:nvPr/>
        </p:nvGrpSpPr>
        <p:grpSpPr>
          <a:xfrm>
            <a:off x="2471699" y="5030785"/>
            <a:ext cx="1026367" cy="1343608"/>
            <a:chOff x="2215600" y="-38695"/>
            <a:chExt cx="4893469" cy="6858000"/>
          </a:xfrm>
        </p:grpSpPr>
        <p:sp>
          <p:nvSpPr>
            <p:cNvPr id="34" name="Rectangle 33">
              <a:extLst>
                <a:ext uri="{FF2B5EF4-FFF2-40B4-BE49-F238E27FC236}">
                  <a16:creationId xmlns:a16="http://schemas.microsoft.com/office/drawing/2014/main" id="{5B054B6D-7742-49FC-9D3F-7B5A7325719E}"/>
                </a:ext>
              </a:extLst>
            </p:cNvPr>
            <p:cNvSpPr/>
            <p:nvPr/>
          </p:nvSpPr>
          <p:spPr>
            <a:xfrm>
              <a:off x="2215600" y="-38695"/>
              <a:ext cx="4893469"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solidFill>
                  <a:schemeClr val="bg1"/>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5E3C8C92-6DB8-4F27-9A0D-15C871E73AA8}"/>
                </a:ext>
              </a:extLst>
            </p:cNvPr>
            <p:cNvSpPr txBox="1"/>
            <p:nvPr/>
          </p:nvSpPr>
          <p:spPr>
            <a:xfrm>
              <a:off x="2567198" y="196102"/>
              <a:ext cx="4190263" cy="6440867"/>
            </a:xfrm>
            <a:prstGeom prst="rect">
              <a:avLst/>
            </a:prstGeom>
            <a:noFill/>
          </p:spPr>
          <p:txBody>
            <a:bodyPr wrap="square" rtlCol="0">
              <a:spAutoFit/>
            </a:bodyPr>
            <a:lstStyle/>
            <a:p>
              <a:pPr algn="ctr"/>
              <a:r>
                <a:rPr lang="en-US" sz="400">
                  <a:solidFill>
                    <a:schemeClr val="bg1"/>
                  </a:solidFill>
                  <a:latin typeface="Times New Roman" panose="02020603050405020304" pitchFamily="18" charset="0"/>
                  <a:cs typeface="Times New Roman" panose="02020603050405020304" pitchFamily="18" charset="0"/>
                </a:rPr>
                <a:t>Không Đề</a:t>
              </a:r>
            </a:p>
            <a:p>
              <a:endParaRPr lang="en-US" sz="400">
                <a:solidFill>
                  <a:schemeClr val="bg1"/>
                </a:solidFill>
                <a:latin typeface="Harrington" panose="04040505050A02020702" pitchFamily="82" charset="0"/>
              </a:endParaRPr>
            </a:p>
            <a:p>
              <a:r>
                <a:rPr lang="en-US" sz="400">
                  <a:solidFill>
                    <a:schemeClr val="bg1"/>
                  </a:solidFill>
                  <a:latin typeface="Harrington" panose="04040505050A02020702" pitchFamily="82" charset="0"/>
                </a:rPr>
                <a:t>“Mãi mãi bên con tiếng của thầy vang vọng</a:t>
              </a:r>
            </a:p>
            <a:p>
              <a:r>
                <a:rPr lang="en-US" sz="400">
                  <a:solidFill>
                    <a:schemeClr val="bg1"/>
                  </a:solidFill>
                  <a:latin typeface="Harrington" panose="04040505050A02020702" pitchFamily="82" charset="0"/>
                </a:rPr>
                <a:t>Đã xa rồi mà con ngỡ hôm qua</a:t>
              </a:r>
            </a:p>
            <a:p>
              <a:r>
                <a:rPr lang="en-US" sz="400">
                  <a:solidFill>
                    <a:schemeClr val="bg1"/>
                  </a:solidFill>
                  <a:latin typeface="Harrington" panose="04040505050A02020702" pitchFamily="82" charset="0"/>
                </a:rPr>
                <a:t>Bài giảng của thầy như chắp cánh ước mơ</a:t>
              </a:r>
            </a:p>
            <a:p>
              <a:r>
                <a:rPr lang="en-US" sz="400">
                  <a:solidFill>
                    <a:schemeClr val="bg1"/>
                  </a:solidFill>
                  <a:latin typeface="Harrington" panose="04040505050A02020702" pitchFamily="82" charset="0"/>
                </a:rPr>
                <a:t>Cho con bay khỏi vùng trời cổ tích</a:t>
              </a:r>
            </a:p>
            <a:p>
              <a:r>
                <a:rPr lang="en-US" sz="400">
                  <a:solidFill>
                    <a:schemeClr val="bg1"/>
                  </a:solidFill>
                  <a:latin typeface="Harrington" panose="04040505050A02020702" pitchFamily="82" charset="0"/>
                </a:rPr>
                <a:t>Có những lúc thầm lặng con ngắm</a:t>
              </a:r>
            </a:p>
            <a:p>
              <a:r>
                <a:rPr lang="en-US" sz="400">
                  <a:solidFill>
                    <a:schemeClr val="bg1"/>
                  </a:solidFill>
                  <a:latin typeface="Harrington" panose="04040505050A02020702" pitchFamily="82" charset="0"/>
                </a:rPr>
                <a:t>Vầng trán thầy đọng lại những nép nhăn</a:t>
              </a:r>
            </a:p>
            <a:p>
              <a:r>
                <a:rPr lang="en-US" sz="400">
                  <a:solidFill>
                    <a:schemeClr val="bg1"/>
                  </a:solidFill>
                  <a:latin typeface="Harrington" panose="04040505050A02020702" pitchFamily="82" charset="0"/>
                </a:rPr>
                <a:t>Tuổi thơ con như những ánh trăng rằm</a:t>
              </a:r>
            </a:p>
            <a:p>
              <a:r>
                <a:rPr lang="en-US" sz="400">
                  <a:solidFill>
                    <a:schemeClr val="bg1"/>
                  </a:solidFill>
                  <a:latin typeface="Harrington" panose="04040505050A02020702" pitchFamily="82" charset="0"/>
                </a:rPr>
                <a:t>Sao thấy được nỗi long thầy cùng năm tháng</a:t>
              </a:r>
            </a:p>
            <a:p>
              <a:r>
                <a:rPr lang="en-US" sz="400">
                  <a:solidFill>
                    <a:schemeClr val="bg1"/>
                  </a:solidFill>
                  <a:latin typeface="Harrington" panose="04040505050A02020702" pitchFamily="82" charset="0"/>
                </a:rPr>
                <a:t>Đã qua rồi một thời con đã lớn</a:t>
              </a:r>
            </a:p>
            <a:p>
              <a:endParaRPr lang="en-US" sz="400">
                <a:solidFill>
                  <a:schemeClr val="bg1"/>
                </a:solidFill>
                <a:latin typeface="Harrington" panose="04040505050A02020702" pitchFamily="82" charset="0"/>
              </a:endParaRPr>
            </a:p>
          </p:txBody>
        </p:sp>
      </p:grpSp>
      <p:pic>
        <p:nvPicPr>
          <p:cNvPr id="36" name="Graphic 35" descr="Computer with solid fill">
            <a:extLst>
              <a:ext uri="{FF2B5EF4-FFF2-40B4-BE49-F238E27FC236}">
                <a16:creationId xmlns:a16="http://schemas.microsoft.com/office/drawing/2014/main" id="{D84C506A-7CDA-4427-B9EE-B1B82BD75D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77477" y="4706649"/>
            <a:ext cx="2329543" cy="2329543"/>
          </a:xfrm>
          <a:prstGeom prst="rect">
            <a:avLst/>
          </a:prstGeom>
        </p:spPr>
      </p:pic>
      <p:pic>
        <p:nvPicPr>
          <p:cNvPr id="37" name="Graphic 36" descr="Fax with solid fill">
            <a:extLst>
              <a:ext uri="{FF2B5EF4-FFF2-40B4-BE49-F238E27FC236}">
                <a16:creationId xmlns:a16="http://schemas.microsoft.com/office/drawing/2014/main" id="{2767895F-37E9-4514-847F-0A6E0504AE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01800" y="4706649"/>
            <a:ext cx="1991881" cy="1991881"/>
          </a:xfrm>
          <a:prstGeom prst="rect">
            <a:avLst/>
          </a:prstGeom>
        </p:spPr>
      </p:pic>
      <p:cxnSp>
        <p:nvCxnSpPr>
          <p:cNvPr id="38" name="Straight Connector 37">
            <a:extLst>
              <a:ext uri="{FF2B5EF4-FFF2-40B4-BE49-F238E27FC236}">
                <a16:creationId xmlns:a16="http://schemas.microsoft.com/office/drawing/2014/main" id="{BF14701A-1E3E-4356-9670-A0D00A62BDCA}"/>
              </a:ext>
            </a:extLst>
          </p:cNvPr>
          <p:cNvCxnSpPr>
            <a:stCxn id="36" idx="3"/>
          </p:cNvCxnSpPr>
          <p:nvPr/>
        </p:nvCxnSpPr>
        <p:spPr>
          <a:xfrm flipV="1">
            <a:off x="4507020" y="5871420"/>
            <a:ext cx="2103349"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18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04167E-6 -2.59259E-6 L 0.44935 -2.59259E-6 " pathEditMode="relative" rAng="0" ptsTypes="AA">
                                      <p:cBhvr>
                                        <p:cTn id="6" dur="1000" fill="hold"/>
                                        <p:tgtEl>
                                          <p:spTgt spid="2"/>
                                        </p:tgtEl>
                                        <p:attrNameLst>
                                          <p:attrName>ppt_x</p:attrName>
                                          <p:attrName>ppt_y</p:attrName>
                                        </p:attrNameLst>
                                      </p:cBhvr>
                                      <p:rCtr x="22461" y="0"/>
                                    </p:animMotion>
                                  </p:childTnLst>
                                </p:cTn>
                              </p:par>
                              <p:par>
                                <p:cTn id="7" presetID="6" presetClass="emph" presetSubtype="0" fill="hold" nodeType="withEffect">
                                  <p:stCondLst>
                                    <p:cond delay="0"/>
                                  </p:stCondLst>
                                  <p:childTnLst>
                                    <p:animScale>
                                      <p:cBhvr>
                                        <p:cTn id="8" dur="1000" fill="hold"/>
                                        <p:tgtEl>
                                          <p:spTgt spid="2"/>
                                        </p:tgtEl>
                                      </p:cBhvr>
                                      <p:by x="200000" y="200000"/>
                                    </p:animScale>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heel(1)">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circle(in)">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63" presetClass="path" presetSubtype="0" accel="50000" decel="50000" fill="hold" nodeType="clickEffect">
                                  <p:stCondLst>
                                    <p:cond delay="0"/>
                                  </p:stCondLst>
                                  <p:childTnLst>
                                    <p:animMotion origin="layout" path="M -1.66667E-6 -1.48148E-6 L 0.37839 -1.48148E-6 " pathEditMode="relative" rAng="0" ptsTypes="AA">
                                      <p:cBhvr>
                                        <p:cTn id="42" dur="1000" fill="hold"/>
                                        <p:tgtEl>
                                          <p:spTgt spid="33"/>
                                        </p:tgtEl>
                                        <p:attrNameLst>
                                          <p:attrName>ppt_x</p:attrName>
                                          <p:attrName>ppt_y</p:attrName>
                                        </p:attrNameLst>
                                      </p:cBhvr>
                                      <p:rCtr x="18919" y="0"/>
                                    </p:animMotion>
                                  </p:childTnLst>
                                </p:cTn>
                              </p:par>
                            </p:childTnLst>
                          </p:cTn>
                        </p:par>
                      </p:childTnLst>
                    </p:cTn>
                  </p:par>
                  <p:par>
                    <p:cTn id="43" fill="hold">
                      <p:stCondLst>
                        <p:cond delay="indefinite"/>
                      </p:stCondLst>
                      <p:childTnLst>
                        <p:par>
                          <p:cTn id="44" fill="hold">
                            <p:stCondLst>
                              <p:cond delay="0"/>
                            </p:stCondLst>
                            <p:childTnLst>
                              <p:par>
                                <p:cTn id="45" presetID="64" presetClass="path" presetSubtype="0" accel="50000" decel="50000" fill="hold" nodeType="clickEffect">
                                  <p:stCondLst>
                                    <p:cond delay="0"/>
                                  </p:stCondLst>
                                  <p:childTnLst>
                                    <p:animMotion origin="layout" path="M 0.37839 -1.48148E-6 L 0.37813 -0.16967 " pathEditMode="relative" rAng="0" ptsTypes="AA">
                                      <p:cBhvr>
                                        <p:cTn id="46" dur="2000" fill="hold"/>
                                        <p:tgtEl>
                                          <p:spTgt spid="33"/>
                                        </p:tgtEl>
                                        <p:attrNameLst>
                                          <p:attrName>ppt_x</p:attrName>
                                          <p:attrName>ppt_y</p:attrName>
                                        </p:attrNameLst>
                                      </p:cBhvr>
                                      <p:rCtr x="-13" y="-8495"/>
                                    </p:animMotion>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2"/>
                                        </p:tgtEl>
                                      </p:cBhvr>
                                    </p:animEffect>
                                    <p:set>
                                      <p:cBhvr>
                                        <p:cTn id="54" dur="1" fill="hold">
                                          <p:stCondLst>
                                            <p:cond delay="499"/>
                                          </p:stCondLst>
                                        </p:cTn>
                                        <p:tgtEl>
                                          <p:spTgt spid="3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7"/>
                                        </p:tgtEl>
                                      </p:cBhvr>
                                    </p:animEffect>
                                    <p:set>
                                      <p:cBhvr>
                                        <p:cTn id="60" dur="1" fill="hold">
                                          <p:stCondLst>
                                            <p:cond delay="499"/>
                                          </p:stCondLst>
                                        </p:cTn>
                                        <p:tgtEl>
                                          <p:spTgt spid="37"/>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38"/>
                                        </p:tgtEl>
                                      </p:cBhvr>
                                    </p:animEffect>
                                    <p:set>
                                      <p:cBhvr>
                                        <p:cTn id="63" dur="1" fill="hold">
                                          <p:stCondLst>
                                            <p:cond delay="499"/>
                                          </p:stCondLst>
                                        </p:cTn>
                                        <p:tgtEl>
                                          <p:spTgt spid="38"/>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33"/>
                                        </p:tgtEl>
                                      </p:cBhvr>
                                    </p:animEffect>
                                    <p:set>
                                      <p:cBhvr>
                                        <p:cTn id="66" dur="1" fill="hold">
                                          <p:stCondLst>
                                            <p:cond delay="499"/>
                                          </p:stCondLst>
                                        </p:cTn>
                                        <p:tgtEl>
                                          <p:spTgt spid="3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5" presetClass="path" presetSubtype="0" accel="50000" decel="50000" fill="hold" nodeType="clickEffect">
                                  <p:stCondLst>
                                    <p:cond delay="0"/>
                                  </p:stCondLst>
                                  <p:childTnLst>
                                    <p:animMotion origin="layout" path="M 0.44935 -2.59259E-6 L -1.04167E-6 3.33333E-6 " pathEditMode="relative" rAng="0" ptsTypes="AA">
                                      <p:cBhvr>
                                        <p:cTn id="70" dur="1000" fill="hold"/>
                                        <p:tgtEl>
                                          <p:spTgt spid="2"/>
                                        </p:tgtEl>
                                        <p:attrNameLst>
                                          <p:attrName>ppt_x</p:attrName>
                                          <p:attrName>ppt_y</p:attrName>
                                        </p:attrNameLst>
                                      </p:cBhvr>
                                      <p:rCtr x="-22474" y="-46"/>
                                    </p:animMotion>
                                  </p:childTnLst>
                                </p:cTn>
                              </p:par>
                              <p:par>
                                <p:cTn id="71" presetID="6" presetClass="emph" presetSubtype="0" fill="hold" nodeType="withEffect">
                                  <p:stCondLst>
                                    <p:cond delay="0"/>
                                  </p:stCondLst>
                                  <p:childTnLst>
                                    <p:animScale>
                                      <p:cBhvr>
                                        <p:cTn id="72" dur="1000" fill="hold"/>
                                        <p:tgtEl>
                                          <p:spTgt spid="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
        <p:nvSpPr>
          <p:cNvPr id="16" name="Freeform: Shape 15">
            <a:extLst>
              <a:ext uri="{FF2B5EF4-FFF2-40B4-BE49-F238E27FC236}">
                <a16:creationId xmlns:a16="http://schemas.microsoft.com/office/drawing/2014/main" id="{909AE760-7088-49A7-86F1-985DB60D5E75}"/>
              </a:ext>
            </a:extLst>
          </p:cNvPr>
          <p:cNvSpPr/>
          <p:nvPr/>
        </p:nvSpPr>
        <p:spPr>
          <a:xfrm rot="5400000">
            <a:off x="-1576279" y="3287125"/>
            <a:ext cx="4795759" cy="1049756"/>
          </a:xfrm>
          <a:custGeom>
            <a:avLst/>
            <a:gdLst>
              <a:gd name="connsiteX0" fmla="*/ 0 w 2029791"/>
              <a:gd name="connsiteY0" fmla="*/ 0 h 1353871"/>
              <a:gd name="connsiteX1" fmla="*/ 2029791 w 2029791"/>
              <a:gd name="connsiteY1" fmla="*/ 0 h 1353871"/>
              <a:gd name="connsiteX2" fmla="*/ 2029791 w 2029791"/>
              <a:gd name="connsiteY2" fmla="*/ 1353871 h 1353871"/>
              <a:gd name="connsiteX3" fmla="*/ 0 w 2029791"/>
              <a:gd name="connsiteY3" fmla="*/ 1353871 h 1353871"/>
              <a:gd name="connsiteX4" fmla="*/ 0 w 2029791"/>
              <a:gd name="connsiteY4" fmla="*/ 0 h 135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91" h="1353871">
                <a:moveTo>
                  <a:pt x="0" y="0"/>
                </a:moveTo>
                <a:lnTo>
                  <a:pt x="2029791" y="0"/>
                </a:lnTo>
                <a:lnTo>
                  <a:pt x="2029791" y="1353871"/>
                </a:lnTo>
                <a:lnTo>
                  <a:pt x="0" y="1353871"/>
                </a:lnTo>
                <a:lnTo>
                  <a:pt x="0" y="0"/>
                </a:lnTo>
                <a:close/>
              </a:path>
            </a:pathLst>
          </a:custGeom>
          <a:solidFill>
            <a:srgbClr val="33CC33">
              <a:alpha val="90000"/>
            </a:srgb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vert270" wrap="square" lIns="324767" tIns="142240" rIns="142240" bIns="142240" numCol="1" spcCol="1270" anchor="ctr" anchorCtr="0">
            <a:noAutofit/>
          </a:bodyPr>
          <a:lstStyle/>
          <a:p>
            <a:pPr marL="0" lvl="0" indent="0" algn="ctr" defTabSz="889000">
              <a:lnSpc>
                <a:spcPct val="90000"/>
              </a:lnSpc>
              <a:spcBef>
                <a:spcPct val="0"/>
              </a:spcBef>
              <a:spcAft>
                <a:spcPct val="35000"/>
              </a:spcAft>
              <a:buNone/>
            </a:pPr>
            <a:r>
              <a:rPr lang="en-US" sz="2800">
                <a:latin typeface="Times New Roman" panose="02020603050405020304" pitchFamily="18" charset="0"/>
                <a:cs typeface="Times New Roman" panose="02020603050405020304" pitchFamily="18" charset="0"/>
              </a:rPr>
              <a:t>Chức năngcủa p</a:t>
            </a:r>
            <a:r>
              <a:rPr lang="en-US" sz="2800" kern="1200">
                <a:latin typeface="Times New Roman" panose="02020603050405020304" pitchFamily="18" charset="0"/>
                <a:cs typeface="Times New Roman" panose="02020603050405020304" pitchFamily="18" charset="0"/>
              </a:rPr>
              <a:t>hần mềmsoạn thảo văn bản</a:t>
            </a:r>
          </a:p>
        </p:txBody>
      </p:sp>
      <p:sp>
        <p:nvSpPr>
          <p:cNvPr id="17" name="Freeform: Shape 16">
            <a:extLst>
              <a:ext uri="{FF2B5EF4-FFF2-40B4-BE49-F238E27FC236}">
                <a16:creationId xmlns:a16="http://schemas.microsoft.com/office/drawing/2014/main" id="{8A2A7C1F-5040-44DA-B05A-D1FFC09342CF}"/>
              </a:ext>
            </a:extLst>
          </p:cNvPr>
          <p:cNvSpPr/>
          <p:nvPr/>
        </p:nvSpPr>
        <p:spPr>
          <a:xfrm>
            <a:off x="152207" y="415865"/>
            <a:ext cx="1353194" cy="1353194"/>
          </a:xfrm>
          <a:custGeom>
            <a:avLst/>
            <a:gdLst>
              <a:gd name="connsiteX0" fmla="*/ 0 w 1353194"/>
              <a:gd name="connsiteY0" fmla="*/ 676597 h 1353194"/>
              <a:gd name="connsiteX1" fmla="*/ 676597 w 1353194"/>
              <a:gd name="connsiteY1" fmla="*/ 0 h 1353194"/>
              <a:gd name="connsiteX2" fmla="*/ 1353194 w 1353194"/>
              <a:gd name="connsiteY2" fmla="*/ 676597 h 1353194"/>
              <a:gd name="connsiteX3" fmla="*/ 676597 w 1353194"/>
              <a:gd name="connsiteY3" fmla="*/ 1353194 h 1353194"/>
              <a:gd name="connsiteX4" fmla="*/ 0 w 1353194"/>
              <a:gd name="connsiteY4" fmla="*/ 676597 h 135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194" h="1353194">
                <a:moveTo>
                  <a:pt x="0" y="676597"/>
                </a:moveTo>
                <a:cubicBezTo>
                  <a:pt x="0" y="302923"/>
                  <a:pt x="302923" y="0"/>
                  <a:pt x="676597" y="0"/>
                </a:cubicBezTo>
                <a:cubicBezTo>
                  <a:pt x="1050271" y="0"/>
                  <a:pt x="1353194" y="302923"/>
                  <a:pt x="1353194" y="676597"/>
                </a:cubicBezTo>
                <a:cubicBezTo>
                  <a:pt x="1353194" y="1050271"/>
                  <a:pt x="1050271" y="1353194"/>
                  <a:pt x="676597" y="1353194"/>
                </a:cubicBezTo>
                <a:cubicBezTo>
                  <a:pt x="302923" y="1353194"/>
                  <a:pt x="0" y="1050271"/>
                  <a:pt x="0" y="676597"/>
                </a:cubicBezTo>
                <a:close/>
              </a:path>
            </a:pathLst>
          </a:custGeom>
          <a:solidFill>
            <a:srgbClr val="FF00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8171" tIns="198171" rIns="198171" bIns="198171" numCol="1" spcCol="1270" anchor="ctr" anchorCtr="0">
            <a:noAutofit/>
          </a:bodyPr>
          <a:lstStyle/>
          <a:p>
            <a:pPr marL="0" lvl="0" indent="0" algn="ctr" defTabSz="889000">
              <a:lnSpc>
                <a:spcPct val="90000"/>
              </a:lnSpc>
              <a:spcBef>
                <a:spcPct val="0"/>
              </a:spcBef>
              <a:spcAft>
                <a:spcPct val="35000"/>
              </a:spcAft>
              <a:buNone/>
            </a:pPr>
            <a:r>
              <a:rPr lang="en-US" sz="4400" kern="1200">
                <a:latin typeface="Times New Roman" panose="02020603050405020304" pitchFamily="18" charset="0"/>
                <a:cs typeface="Times New Roman" panose="02020603050405020304" pitchFamily="18" charset="0"/>
              </a:rPr>
              <a:t>3</a:t>
            </a:r>
          </a:p>
        </p:txBody>
      </p:sp>
      <p:sp>
        <p:nvSpPr>
          <p:cNvPr id="5" name="Freeform: Shape 4">
            <a:extLst>
              <a:ext uri="{FF2B5EF4-FFF2-40B4-BE49-F238E27FC236}">
                <a16:creationId xmlns:a16="http://schemas.microsoft.com/office/drawing/2014/main" id="{DBAB9E3F-0E57-491C-95DA-1FB5467B08EB}"/>
              </a:ext>
            </a:extLst>
          </p:cNvPr>
          <p:cNvSpPr/>
          <p:nvPr/>
        </p:nvSpPr>
        <p:spPr>
          <a:xfrm>
            <a:off x="5174815" y="3413339"/>
            <a:ext cx="2735534" cy="1869958"/>
          </a:xfrm>
          <a:custGeom>
            <a:avLst/>
            <a:gdLst>
              <a:gd name="connsiteX0" fmla="*/ 0 w 1625600"/>
              <a:gd name="connsiteY0" fmla="*/ 270939 h 1625600"/>
              <a:gd name="connsiteX1" fmla="*/ 270939 w 1625600"/>
              <a:gd name="connsiteY1" fmla="*/ 0 h 1625600"/>
              <a:gd name="connsiteX2" fmla="*/ 1354661 w 1625600"/>
              <a:gd name="connsiteY2" fmla="*/ 0 h 1625600"/>
              <a:gd name="connsiteX3" fmla="*/ 1625600 w 1625600"/>
              <a:gd name="connsiteY3" fmla="*/ 270939 h 1625600"/>
              <a:gd name="connsiteX4" fmla="*/ 1625600 w 1625600"/>
              <a:gd name="connsiteY4" fmla="*/ 1354661 h 1625600"/>
              <a:gd name="connsiteX5" fmla="*/ 1354661 w 1625600"/>
              <a:gd name="connsiteY5" fmla="*/ 1625600 h 1625600"/>
              <a:gd name="connsiteX6" fmla="*/ 270939 w 1625600"/>
              <a:gd name="connsiteY6" fmla="*/ 1625600 h 1625600"/>
              <a:gd name="connsiteX7" fmla="*/ 0 w 1625600"/>
              <a:gd name="connsiteY7" fmla="*/ 1354661 h 1625600"/>
              <a:gd name="connsiteX8" fmla="*/ 0 w 1625600"/>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600" h="1625600">
                <a:moveTo>
                  <a:pt x="0" y="270939"/>
                </a:moveTo>
                <a:cubicBezTo>
                  <a:pt x="0" y="121304"/>
                  <a:pt x="121304" y="0"/>
                  <a:pt x="270939" y="0"/>
                </a:cubicBezTo>
                <a:lnTo>
                  <a:pt x="1354661" y="0"/>
                </a:lnTo>
                <a:cubicBezTo>
                  <a:pt x="1504296" y="0"/>
                  <a:pt x="1625600" y="121304"/>
                  <a:pt x="1625600" y="270939"/>
                </a:cubicBezTo>
                <a:lnTo>
                  <a:pt x="1625600" y="1354661"/>
                </a:lnTo>
                <a:cubicBezTo>
                  <a:pt x="1625600" y="1504296"/>
                  <a:pt x="1504296" y="1625600"/>
                  <a:pt x="1354661" y="1625600"/>
                </a:cubicBezTo>
                <a:lnTo>
                  <a:pt x="270939" y="1625600"/>
                </a:lnTo>
                <a:cubicBezTo>
                  <a:pt x="121304" y="1625600"/>
                  <a:pt x="0" y="1504296"/>
                  <a:pt x="0" y="1354661"/>
                </a:cubicBezTo>
                <a:lnTo>
                  <a:pt x="0" y="270939"/>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795" tIns="170795" rIns="170795" bIns="170795" numCol="1" spcCol="1270" anchor="ctr" anchorCtr="0">
            <a:noAutofit/>
          </a:bodyPr>
          <a:lstStyle/>
          <a:p>
            <a:pPr marL="0" lvl="0" indent="0" algn="ctr" defTabSz="1600200">
              <a:lnSpc>
                <a:spcPct val="90000"/>
              </a:lnSpc>
              <a:spcBef>
                <a:spcPct val="0"/>
              </a:spcBef>
              <a:spcAft>
                <a:spcPct val="35000"/>
              </a:spcAft>
              <a:buNone/>
            </a:pPr>
            <a:r>
              <a:rPr lang="en-US" sz="3200" kern="1200">
                <a:latin typeface="Times New Roman" panose="02020603050405020304" pitchFamily="18" charset="0"/>
                <a:cs typeface="Times New Roman" panose="02020603050405020304" pitchFamily="18" charset="0"/>
              </a:rPr>
              <a:t>Chức năng nâng cao</a:t>
            </a:r>
          </a:p>
        </p:txBody>
      </p:sp>
      <p:sp>
        <p:nvSpPr>
          <p:cNvPr id="6" name="Freeform: Shape 5">
            <a:extLst>
              <a:ext uri="{FF2B5EF4-FFF2-40B4-BE49-F238E27FC236}">
                <a16:creationId xmlns:a16="http://schemas.microsoft.com/office/drawing/2014/main" id="{955FDD8A-BB66-443C-A663-E8CF9C917DC8}"/>
              </a:ext>
            </a:extLst>
          </p:cNvPr>
          <p:cNvSpPr/>
          <p:nvPr/>
        </p:nvSpPr>
        <p:spPr>
          <a:xfrm rot="16200000">
            <a:off x="5886734" y="2757490"/>
            <a:ext cx="1311697" cy="0"/>
          </a:xfrm>
          <a:custGeom>
            <a:avLst/>
            <a:gdLst/>
            <a:ahLst/>
            <a:cxnLst/>
            <a:rect l="0" t="0" r="0" b="0"/>
            <a:pathLst>
              <a:path>
                <a:moveTo>
                  <a:pt x="0" y="0"/>
                </a:moveTo>
                <a:lnTo>
                  <a:pt x="1140290" y="0"/>
                </a:lnTo>
              </a:path>
            </a:pathLst>
          </a:custGeom>
          <a:noFill/>
          <a:ln w="38100">
            <a:solidFill>
              <a:srgbClr val="FFFF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Shape 17">
            <a:extLst>
              <a:ext uri="{FF2B5EF4-FFF2-40B4-BE49-F238E27FC236}">
                <a16:creationId xmlns:a16="http://schemas.microsoft.com/office/drawing/2014/main" id="{1073B522-EFFE-4F42-8364-C907165C3317}"/>
              </a:ext>
            </a:extLst>
          </p:cNvPr>
          <p:cNvSpPr/>
          <p:nvPr/>
        </p:nvSpPr>
        <p:spPr>
          <a:xfrm>
            <a:off x="5615667" y="1143054"/>
            <a:ext cx="1832808" cy="1252872"/>
          </a:xfrm>
          <a:custGeom>
            <a:avLst/>
            <a:gdLst>
              <a:gd name="connsiteX0" fmla="*/ 0 w 1089152"/>
              <a:gd name="connsiteY0" fmla="*/ 181529 h 1089152"/>
              <a:gd name="connsiteX1" fmla="*/ 181529 w 1089152"/>
              <a:gd name="connsiteY1" fmla="*/ 0 h 1089152"/>
              <a:gd name="connsiteX2" fmla="*/ 907623 w 1089152"/>
              <a:gd name="connsiteY2" fmla="*/ 0 h 1089152"/>
              <a:gd name="connsiteX3" fmla="*/ 1089152 w 1089152"/>
              <a:gd name="connsiteY3" fmla="*/ 181529 h 1089152"/>
              <a:gd name="connsiteX4" fmla="*/ 1089152 w 1089152"/>
              <a:gd name="connsiteY4" fmla="*/ 907623 h 1089152"/>
              <a:gd name="connsiteX5" fmla="*/ 907623 w 1089152"/>
              <a:gd name="connsiteY5" fmla="*/ 1089152 h 1089152"/>
              <a:gd name="connsiteX6" fmla="*/ 181529 w 1089152"/>
              <a:gd name="connsiteY6" fmla="*/ 1089152 h 1089152"/>
              <a:gd name="connsiteX7" fmla="*/ 0 w 1089152"/>
              <a:gd name="connsiteY7" fmla="*/ 907623 h 1089152"/>
              <a:gd name="connsiteX8" fmla="*/ 0 w 1089152"/>
              <a:gd name="connsiteY8" fmla="*/ 181529 h 10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152" h="1089152">
                <a:moveTo>
                  <a:pt x="0" y="181529"/>
                </a:moveTo>
                <a:cubicBezTo>
                  <a:pt x="0" y="81273"/>
                  <a:pt x="81273" y="0"/>
                  <a:pt x="181529" y="0"/>
                </a:cubicBezTo>
                <a:lnTo>
                  <a:pt x="907623" y="0"/>
                </a:lnTo>
                <a:cubicBezTo>
                  <a:pt x="1007879" y="0"/>
                  <a:pt x="1089152" y="81273"/>
                  <a:pt x="1089152" y="181529"/>
                </a:cubicBezTo>
                <a:lnTo>
                  <a:pt x="1089152" y="907623"/>
                </a:lnTo>
                <a:cubicBezTo>
                  <a:pt x="1089152" y="1007879"/>
                  <a:pt x="1007879" y="1089152"/>
                  <a:pt x="907623" y="1089152"/>
                </a:cubicBezTo>
                <a:lnTo>
                  <a:pt x="181529" y="1089152"/>
                </a:lnTo>
                <a:cubicBezTo>
                  <a:pt x="81273" y="1089152"/>
                  <a:pt x="0" y="1007879"/>
                  <a:pt x="0" y="907623"/>
                </a:cubicBezTo>
                <a:lnTo>
                  <a:pt x="0" y="181529"/>
                </a:lnTo>
                <a:close/>
              </a:path>
            </a:pathLst>
          </a:custGeom>
          <a:solidFill>
            <a:srgbClr val="00C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748" tIns="121748" rIns="121748" bIns="121748" numCol="1" spcCol="1270" anchor="ctr" anchorCtr="0">
            <a:noAutofit/>
          </a:bodyPr>
          <a:lstStyle/>
          <a:p>
            <a:pPr marL="0" lvl="0" indent="0" algn="ctr" defTabSz="1200150">
              <a:lnSpc>
                <a:spcPct val="90000"/>
              </a:lnSpc>
              <a:spcBef>
                <a:spcPct val="0"/>
              </a:spcBef>
              <a:spcAft>
                <a:spcPct val="35000"/>
              </a:spcAft>
              <a:buNone/>
            </a:pPr>
            <a:r>
              <a:rPr lang="en-US" sz="2400">
                <a:latin typeface="Times New Roman" panose="02020603050405020304" pitchFamily="18" charset="0"/>
                <a:cs typeface="Times New Roman" panose="02020603050405020304" pitchFamily="18" charset="0"/>
              </a:rPr>
              <a:t>Lưu trữ văn bản trên đám mây</a:t>
            </a:r>
            <a:endParaRPr lang="en-US" sz="2400" kern="120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5A53B386-F84D-4D77-988D-D1B071DA9669}"/>
              </a:ext>
            </a:extLst>
          </p:cNvPr>
          <p:cNvSpPr/>
          <p:nvPr/>
        </p:nvSpPr>
        <p:spPr>
          <a:xfrm rot="1800000">
            <a:off x="7805482" y="5155665"/>
            <a:ext cx="1565499" cy="0"/>
          </a:xfrm>
          <a:custGeom>
            <a:avLst/>
            <a:gdLst/>
            <a:ahLst/>
            <a:cxnLst/>
            <a:rect l="0" t="0" r="0" b="0"/>
            <a:pathLst>
              <a:path>
                <a:moveTo>
                  <a:pt x="0" y="0"/>
                </a:moveTo>
                <a:lnTo>
                  <a:pt x="930303" y="0"/>
                </a:lnTo>
              </a:path>
            </a:pathLst>
          </a:custGeom>
          <a:noFill/>
          <a:ln w="38100">
            <a:solidFill>
              <a:srgbClr val="FFFF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Shape 19">
            <a:extLst>
              <a:ext uri="{FF2B5EF4-FFF2-40B4-BE49-F238E27FC236}">
                <a16:creationId xmlns:a16="http://schemas.microsoft.com/office/drawing/2014/main" id="{79048F77-EDDB-4842-A23C-1BD0FB506B0D}"/>
              </a:ext>
            </a:extLst>
          </p:cNvPr>
          <p:cNvSpPr/>
          <p:nvPr/>
        </p:nvSpPr>
        <p:spPr>
          <a:xfrm>
            <a:off x="8679613" y="4567868"/>
            <a:ext cx="1832808" cy="1252872"/>
          </a:xfrm>
          <a:custGeom>
            <a:avLst/>
            <a:gdLst>
              <a:gd name="connsiteX0" fmla="*/ 0 w 1089152"/>
              <a:gd name="connsiteY0" fmla="*/ 181529 h 1089152"/>
              <a:gd name="connsiteX1" fmla="*/ 181529 w 1089152"/>
              <a:gd name="connsiteY1" fmla="*/ 0 h 1089152"/>
              <a:gd name="connsiteX2" fmla="*/ 907623 w 1089152"/>
              <a:gd name="connsiteY2" fmla="*/ 0 h 1089152"/>
              <a:gd name="connsiteX3" fmla="*/ 1089152 w 1089152"/>
              <a:gd name="connsiteY3" fmla="*/ 181529 h 1089152"/>
              <a:gd name="connsiteX4" fmla="*/ 1089152 w 1089152"/>
              <a:gd name="connsiteY4" fmla="*/ 907623 h 1089152"/>
              <a:gd name="connsiteX5" fmla="*/ 907623 w 1089152"/>
              <a:gd name="connsiteY5" fmla="*/ 1089152 h 1089152"/>
              <a:gd name="connsiteX6" fmla="*/ 181529 w 1089152"/>
              <a:gd name="connsiteY6" fmla="*/ 1089152 h 1089152"/>
              <a:gd name="connsiteX7" fmla="*/ 0 w 1089152"/>
              <a:gd name="connsiteY7" fmla="*/ 907623 h 1089152"/>
              <a:gd name="connsiteX8" fmla="*/ 0 w 1089152"/>
              <a:gd name="connsiteY8" fmla="*/ 181529 h 10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152" h="1089152">
                <a:moveTo>
                  <a:pt x="0" y="181529"/>
                </a:moveTo>
                <a:cubicBezTo>
                  <a:pt x="0" y="81273"/>
                  <a:pt x="81273" y="0"/>
                  <a:pt x="181529" y="0"/>
                </a:cubicBezTo>
                <a:lnTo>
                  <a:pt x="907623" y="0"/>
                </a:lnTo>
                <a:cubicBezTo>
                  <a:pt x="1007879" y="0"/>
                  <a:pt x="1089152" y="81273"/>
                  <a:pt x="1089152" y="181529"/>
                </a:cubicBezTo>
                <a:lnTo>
                  <a:pt x="1089152" y="907623"/>
                </a:lnTo>
                <a:cubicBezTo>
                  <a:pt x="1089152" y="1007879"/>
                  <a:pt x="1007879" y="1089152"/>
                  <a:pt x="907623" y="1089152"/>
                </a:cubicBezTo>
                <a:lnTo>
                  <a:pt x="181529" y="1089152"/>
                </a:lnTo>
                <a:cubicBezTo>
                  <a:pt x="81273" y="1089152"/>
                  <a:pt x="0" y="1007879"/>
                  <a:pt x="0" y="907623"/>
                </a:cubicBezTo>
                <a:lnTo>
                  <a:pt x="0" y="181529"/>
                </a:lnTo>
                <a:close/>
              </a:path>
            </a:pathLst>
          </a:cu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748" tIns="121748" rIns="121748" bIns="121748" numCol="1" spcCol="1270" anchor="ctr" anchorCtr="0">
            <a:noAutofit/>
          </a:bodyPr>
          <a:lstStyle/>
          <a:p>
            <a:pPr marL="0" lvl="0" indent="0" algn="ctr" defTabSz="12001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Nhiều người soạn thảo cùng một văn bản</a:t>
            </a:r>
          </a:p>
        </p:txBody>
      </p:sp>
      <p:sp>
        <p:nvSpPr>
          <p:cNvPr id="21" name="Freeform: Shape 20">
            <a:extLst>
              <a:ext uri="{FF2B5EF4-FFF2-40B4-BE49-F238E27FC236}">
                <a16:creationId xmlns:a16="http://schemas.microsoft.com/office/drawing/2014/main" id="{AF2C02CB-777A-4410-9987-78797490A44A}"/>
              </a:ext>
            </a:extLst>
          </p:cNvPr>
          <p:cNvSpPr/>
          <p:nvPr/>
        </p:nvSpPr>
        <p:spPr>
          <a:xfrm rot="9000000">
            <a:off x="3714183" y="5155665"/>
            <a:ext cx="1565499" cy="0"/>
          </a:xfrm>
          <a:custGeom>
            <a:avLst/>
            <a:gdLst/>
            <a:ahLst/>
            <a:cxnLst/>
            <a:rect l="0" t="0" r="0" b="0"/>
            <a:pathLst>
              <a:path>
                <a:moveTo>
                  <a:pt x="0" y="0"/>
                </a:moveTo>
                <a:lnTo>
                  <a:pt x="930303" y="0"/>
                </a:lnTo>
              </a:path>
            </a:pathLst>
          </a:custGeom>
          <a:noFill/>
          <a:ln w="38100">
            <a:solidFill>
              <a:srgbClr val="FFFF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9552A07F-BE10-4F01-9001-2A90E901E5F1}"/>
              </a:ext>
            </a:extLst>
          </p:cNvPr>
          <p:cNvSpPr/>
          <p:nvPr/>
        </p:nvSpPr>
        <p:spPr>
          <a:xfrm>
            <a:off x="2532923" y="4599398"/>
            <a:ext cx="1832808" cy="1252872"/>
          </a:xfrm>
          <a:custGeom>
            <a:avLst/>
            <a:gdLst>
              <a:gd name="connsiteX0" fmla="*/ 0 w 1089152"/>
              <a:gd name="connsiteY0" fmla="*/ 181529 h 1089152"/>
              <a:gd name="connsiteX1" fmla="*/ 181529 w 1089152"/>
              <a:gd name="connsiteY1" fmla="*/ 0 h 1089152"/>
              <a:gd name="connsiteX2" fmla="*/ 907623 w 1089152"/>
              <a:gd name="connsiteY2" fmla="*/ 0 h 1089152"/>
              <a:gd name="connsiteX3" fmla="*/ 1089152 w 1089152"/>
              <a:gd name="connsiteY3" fmla="*/ 181529 h 1089152"/>
              <a:gd name="connsiteX4" fmla="*/ 1089152 w 1089152"/>
              <a:gd name="connsiteY4" fmla="*/ 907623 h 1089152"/>
              <a:gd name="connsiteX5" fmla="*/ 907623 w 1089152"/>
              <a:gd name="connsiteY5" fmla="*/ 1089152 h 1089152"/>
              <a:gd name="connsiteX6" fmla="*/ 181529 w 1089152"/>
              <a:gd name="connsiteY6" fmla="*/ 1089152 h 1089152"/>
              <a:gd name="connsiteX7" fmla="*/ 0 w 1089152"/>
              <a:gd name="connsiteY7" fmla="*/ 907623 h 1089152"/>
              <a:gd name="connsiteX8" fmla="*/ 0 w 1089152"/>
              <a:gd name="connsiteY8" fmla="*/ 181529 h 10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152" h="1089152">
                <a:moveTo>
                  <a:pt x="0" y="181529"/>
                </a:moveTo>
                <a:cubicBezTo>
                  <a:pt x="0" y="81273"/>
                  <a:pt x="81273" y="0"/>
                  <a:pt x="181529" y="0"/>
                </a:cubicBezTo>
                <a:lnTo>
                  <a:pt x="907623" y="0"/>
                </a:lnTo>
                <a:cubicBezTo>
                  <a:pt x="1007879" y="0"/>
                  <a:pt x="1089152" y="81273"/>
                  <a:pt x="1089152" y="181529"/>
                </a:cubicBezTo>
                <a:lnTo>
                  <a:pt x="1089152" y="907623"/>
                </a:lnTo>
                <a:cubicBezTo>
                  <a:pt x="1089152" y="1007879"/>
                  <a:pt x="1007879" y="1089152"/>
                  <a:pt x="907623" y="1089152"/>
                </a:cubicBezTo>
                <a:lnTo>
                  <a:pt x="181529" y="1089152"/>
                </a:lnTo>
                <a:cubicBezTo>
                  <a:pt x="81273" y="1089152"/>
                  <a:pt x="0" y="1007879"/>
                  <a:pt x="0" y="907623"/>
                </a:cubicBezTo>
                <a:lnTo>
                  <a:pt x="0" y="181529"/>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748" tIns="121748" rIns="121748" bIns="121748" numCol="1" spcCol="1270" anchor="ctr" anchorCtr="0">
            <a:noAutofit/>
          </a:bodyPr>
          <a:lstStyle/>
          <a:p>
            <a:pPr marL="0" lvl="0" indent="0" algn="ctr" defTabSz="12001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Soạn thảo văn bản mọi lúc mọi nơi</a:t>
            </a:r>
          </a:p>
        </p:txBody>
      </p:sp>
    </p:spTree>
    <p:extLst>
      <p:ext uri="{BB962C8B-B14F-4D97-AF65-F5344CB8AC3E}">
        <p14:creationId xmlns:p14="http://schemas.microsoft.com/office/powerpoint/2010/main" val="109119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ppt_h/2"/>
                                          </p:val>
                                        </p:tav>
                                        <p:tav tm="100000">
                                          <p:val>
                                            <p:strVal val="#ppt_y"/>
                                          </p:val>
                                        </p:tav>
                                      </p:tavLst>
                                    </p:anim>
                                    <p:anim calcmode="lin" valueType="num">
                                      <p:cBhvr>
                                        <p:cTn id="16" dur="500" fill="hold"/>
                                        <p:tgtEl>
                                          <p:spTgt spid="16"/>
                                        </p:tgtEl>
                                        <p:attrNameLst>
                                          <p:attrName>ppt_w</p:attrName>
                                        </p:attrNameLst>
                                      </p:cBhvr>
                                      <p:tavLst>
                                        <p:tav tm="0">
                                          <p:val>
                                            <p:strVal val="#ppt_w"/>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right)">
                                      <p:cBhvr>
                                        <p:cTn id="47" dur="500"/>
                                        <p:tgtEl>
                                          <p:spTgt spid="21"/>
                                        </p:tgtEl>
                                      </p:cBhvr>
                                    </p:animEffect>
                                  </p:childTnLst>
                                </p:cTn>
                              </p:par>
                            </p:childTnLst>
                          </p:cTn>
                        </p:par>
                        <p:par>
                          <p:cTn id="48" fill="hold">
                            <p:stCondLst>
                              <p:cond delay="500"/>
                            </p:stCondLst>
                            <p:childTnLst>
                              <p:par>
                                <p:cTn id="49" presetID="22" presetClass="entr" presetSubtype="2"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right)">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5" grpId="0" animBg="1"/>
      <p:bldP spid="18"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
        <p:nvSpPr>
          <p:cNvPr id="16" name="Freeform: Shape 15">
            <a:extLst>
              <a:ext uri="{FF2B5EF4-FFF2-40B4-BE49-F238E27FC236}">
                <a16:creationId xmlns:a16="http://schemas.microsoft.com/office/drawing/2014/main" id="{909AE760-7088-49A7-86F1-985DB60D5E75}"/>
              </a:ext>
            </a:extLst>
          </p:cNvPr>
          <p:cNvSpPr/>
          <p:nvPr/>
        </p:nvSpPr>
        <p:spPr>
          <a:xfrm rot="5400000">
            <a:off x="-1576279" y="3287125"/>
            <a:ext cx="4795759" cy="1049756"/>
          </a:xfrm>
          <a:custGeom>
            <a:avLst/>
            <a:gdLst>
              <a:gd name="connsiteX0" fmla="*/ 0 w 2029791"/>
              <a:gd name="connsiteY0" fmla="*/ 0 h 1353871"/>
              <a:gd name="connsiteX1" fmla="*/ 2029791 w 2029791"/>
              <a:gd name="connsiteY1" fmla="*/ 0 h 1353871"/>
              <a:gd name="connsiteX2" fmla="*/ 2029791 w 2029791"/>
              <a:gd name="connsiteY2" fmla="*/ 1353871 h 1353871"/>
              <a:gd name="connsiteX3" fmla="*/ 0 w 2029791"/>
              <a:gd name="connsiteY3" fmla="*/ 1353871 h 1353871"/>
              <a:gd name="connsiteX4" fmla="*/ 0 w 2029791"/>
              <a:gd name="connsiteY4" fmla="*/ 0 h 135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91" h="1353871">
                <a:moveTo>
                  <a:pt x="0" y="0"/>
                </a:moveTo>
                <a:lnTo>
                  <a:pt x="2029791" y="0"/>
                </a:lnTo>
                <a:lnTo>
                  <a:pt x="2029791" y="1353871"/>
                </a:lnTo>
                <a:lnTo>
                  <a:pt x="0" y="1353871"/>
                </a:lnTo>
                <a:lnTo>
                  <a:pt x="0" y="0"/>
                </a:lnTo>
                <a:close/>
              </a:path>
            </a:pathLst>
          </a:custGeom>
          <a:solidFill>
            <a:srgbClr val="33CC33">
              <a:alpha val="90000"/>
            </a:srgb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vert270" wrap="square" lIns="324767" tIns="142240" rIns="142240" bIns="142240" numCol="1" spcCol="1270" anchor="ctr" anchorCtr="0">
            <a:noAutofit/>
          </a:bodyPr>
          <a:lstStyle/>
          <a:p>
            <a:pPr marL="0" lvl="0" indent="0" algn="ctr" defTabSz="889000">
              <a:lnSpc>
                <a:spcPct val="90000"/>
              </a:lnSpc>
              <a:spcBef>
                <a:spcPct val="0"/>
              </a:spcBef>
              <a:spcAft>
                <a:spcPct val="35000"/>
              </a:spcAft>
              <a:buNone/>
            </a:pPr>
            <a:r>
              <a:rPr lang="en-US" sz="2800">
                <a:latin typeface="Times New Roman" panose="02020603050405020304" pitchFamily="18" charset="0"/>
                <a:cs typeface="Times New Roman" panose="02020603050405020304" pitchFamily="18" charset="0"/>
              </a:rPr>
              <a:t>Chức năngcủa p</a:t>
            </a:r>
            <a:r>
              <a:rPr lang="en-US" sz="2800" kern="1200">
                <a:latin typeface="Times New Roman" panose="02020603050405020304" pitchFamily="18" charset="0"/>
                <a:cs typeface="Times New Roman" panose="02020603050405020304" pitchFamily="18" charset="0"/>
              </a:rPr>
              <a:t>hần mềmsoạn thảo văn bản</a:t>
            </a:r>
          </a:p>
        </p:txBody>
      </p:sp>
      <p:sp>
        <p:nvSpPr>
          <p:cNvPr id="17" name="Freeform: Shape 16">
            <a:extLst>
              <a:ext uri="{FF2B5EF4-FFF2-40B4-BE49-F238E27FC236}">
                <a16:creationId xmlns:a16="http://schemas.microsoft.com/office/drawing/2014/main" id="{8A2A7C1F-5040-44DA-B05A-D1FFC09342CF}"/>
              </a:ext>
            </a:extLst>
          </p:cNvPr>
          <p:cNvSpPr/>
          <p:nvPr/>
        </p:nvSpPr>
        <p:spPr>
          <a:xfrm>
            <a:off x="152207" y="415865"/>
            <a:ext cx="1353194" cy="1353194"/>
          </a:xfrm>
          <a:custGeom>
            <a:avLst/>
            <a:gdLst>
              <a:gd name="connsiteX0" fmla="*/ 0 w 1353194"/>
              <a:gd name="connsiteY0" fmla="*/ 676597 h 1353194"/>
              <a:gd name="connsiteX1" fmla="*/ 676597 w 1353194"/>
              <a:gd name="connsiteY1" fmla="*/ 0 h 1353194"/>
              <a:gd name="connsiteX2" fmla="*/ 1353194 w 1353194"/>
              <a:gd name="connsiteY2" fmla="*/ 676597 h 1353194"/>
              <a:gd name="connsiteX3" fmla="*/ 676597 w 1353194"/>
              <a:gd name="connsiteY3" fmla="*/ 1353194 h 1353194"/>
              <a:gd name="connsiteX4" fmla="*/ 0 w 1353194"/>
              <a:gd name="connsiteY4" fmla="*/ 676597 h 135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194" h="1353194">
                <a:moveTo>
                  <a:pt x="0" y="676597"/>
                </a:moveTo>
                <a:cubicBezTo>
                  <a:pt x="0" y="302923"/>
                  <a:pt x="302923" y="0"/>
                  <a:pt x="676597" y="0"/>
                </a:cubicBezTo>
                <a:cubicBezTo>
                  <a:pt x="1050271" y="0"/>
                  <a:pt x="1353194" y="302923"/>
                  <a:pt x="1353194" y="676597"/>
                </a:cubicBezTo>
                <a:cubicBezTo>
                  <a:pt x="1353194" y="1050271"/>
                  <a:pt x="1050271" y="1353194"/>
                  <a:pt x="676597" y="1353194"/>
                </a:cubicBezTo>
                <a:cubicBezTo>
                  <a:pt x="302923" y="1353194"/>
                  <a:pt x="0" y="1050271"/>
                  <a:pt x="0" y="676597"/>
                </a:cubicBezTo>
                <a:close/>
              </a:path>
            </a:pathLst>
          </a:custGeom>
          <a:solidFill>
            <a:srgbClr val="FF00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8171" tIns="198171" rIns="198171" bIns="198171" numCol="1" spcCol="1270" anchor="ctr" anchorCtr="0">
            <a:noAutofit/>
          </a:bodyPr>
          <a:lstStyle/>
          <a:p>
            <a:pPr marL="0" lvl="0" indent="0" algn="ctr" defTabSz="889000">
              <a:lnSpc>
                <a:spcPct val="90000"/>
              </a:lnSpc>
              <a:spcBef>
                <a:spcPct val="0"/>
              </a:spcBef>
              <a:spcAft>
                <a:spcPct val="35000"/>
              </a:spcAft>
              <a:buNone/>
            </a:pPr>
            <a:r>
              <a:rPr lang="en-US" sz="4400" kern="1200">
                <a:latin typeface="Times New Roman" panose="02020603050405020304" pitchFamily="18" charset="0"/>
                <a:cs typeface="Times New Roman" panose="02020603050405020304" pitchFamily="18" charset="0"/>
              </a:rPr>
              <a:t>3</a:t>
            </a:r>
          </a:p>
        </p:txBody>
      </p:sp>
      <p:grpSp>
        <p:nvGrpSpPr>
          <p:cNvPr id="2" name="Group 1">
            <a:extLst>
              <a:ext uri="{FF2B5EF4-FFF2-40B4-BE49-F238E27FC236}">
                <a16:creationId xmlns:a16="http://schemas.microsoft.com/office/drawing/2014/main" id="{DB88FE52-F772-472A-949A-352F629D043D}"/>
              </a:ext>
            </a:extLst>
          </p:cNvPr>
          <p:cNvGrpSpPr/>
          <p:nvPr/>
        </p:nvGrpSpPr>
        <p:grpSpPr>
          <a:xfrm>
            <a:off x="2532923" y="1143054"/>
            <a:ext cx="7979498" cy="4709216"/>
            <a:chOff x="2532923" y="1143054"/>
            <a:chExt cx="7979498" cy="4709216"/>
          </a:xfrm>
        </p:grpSpPr>
        <p:sp>
          <p:nvSpPr>
            <p:cNvPr id="5" name="Freeform: Shape 4">
              <a:extLst>
                <a:ext uri="{FF2B5EF4-FFF2-40B4-BE49-F238E27FC236}">
                  <a16:creationId xmlns:a16="http://schemas.microsoft.com/office/drawing/2014/main" id="{DBAB9E3F-0E57-491C-95DA-1FB5467B08EB}"/>
                </a:ext>
              </a:extLst>
            </p:cNvPr>
            <p:cNvSpPr/>
            <p:nvPr/>
          </p:nvSpPr>
          <p:spPr>
            <a:xfrm>
              <a:off x="5174815" y="3413339"/>
              <a:ext cx="2735534" cy="1869958"/>
            </a:xfrm>
            <a:custGeom>
              <a:avLst/>
              <a:gdLst>
                <a:gd name="connsiteX0" fmla="*/ 0 w 1625600"/>
                <a:gd name="connsiteY0" fmla="*/ 270939 h 1625600"/>
                <a:gd name="connsiteX1" fmla="*/ 270939 w 1625600"/>
                <a:gd name="connsiteY1" fmla="*/ 0 h 1625600"/>
                <a:gd name="connsiteX2" fmla="*/ 1354661 w 1625600"/>
                <a:gd name="connsiteY2" fmla="*/ 0 h 1625600"/>
                <a:gd name="connsiteX3" fmla="*/ 1625600 w 1625600"/>
                <a:gd name="connsiteY3" fmla="*/ 270939 h 1625600"/>
                <a:gd name="connsiteX4" fmla="*/ 1625600 w 1625600"/>
                <a:gd name="connsiteY4" fmla="*/ 1354661 h 1625600"/>
                <a:gd name="connsiteX5" fmla="*/ 1354661 w 1625600"/>
                <a:gd name="connsiteY5" fmla="*/ 1625600 h 1625600"/>
                <a:gd name="connsiteX6" fmla="*/ 270939 w 1625600"/>
                <a:gd name="connsiteY6" fmla="*/ 1625600 h 1625600"/>
                <a:gd name="connsiteX7" fmla="*/ 0 w 1625600"/>
                <a:gd name="connsiteY7" fmla="*/ 1354661 h 1625600"/>
                <a:gd name="connsiteX8" fmla="*/ 0 w 1625600"/>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600" h="1625600">
                  <a:moveTo>
                    <a:pt x="0" y="270939"/>
                  </a:moveTo>
                  <a:cubicBezTo>
                    <a:pt x="0" y="121304"/>
                    <a:pt x="121304" y="0"/>
                    <a:pt x="270939" y="0"/>
                  </a:cubicBezTo>
                  <a:lnTo>
                    <a:pt x="1354661" y="0"/>
                  </a:lnTo>
                  <a:cubicBezTo>
                    <a:pt x="1504296" y="0"/>
                    <a:pt x="1625600" y="121304"/>
                    <a:pt x="1625600" y="270939"/>
                  </a:cubicBezTo>
                  <a:lnTo>
                    <a:pt x="1625600" y="1354661"/>
                  </a:lnTo>
                  <a:cubicBezTo>
                    <a:pt x="1625600" y="1504296"/>
                    <a:pt x="1504296" y="1625600"/>
                    <a:pt x="1354661" y="1625600"/>
                  </a:cubicBezTo>
                  <a:lnTo>
                    <a:pt x="270939" y="1625600"/>
                  </a:lnTo>
                  <a:cubicBezTo>
                    <a:pt x="121304" y="1625600"/>
                    <a:pt x="0" y="1504296"/>
                    <a:pt x="0" y="1354661"/>
                  </a:cubicBezTo>
                  <a:lnTo>
                    <a:pt x="0" y="270939"/>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795" tIns="170795" rIns="170795" bIns="170795" numCol="1" spcCol="1270" anchor="ctr" anchorCtr="0">
              <a:noAutofit/>
            </a:bodyPr>
            <a:lstStyle/>
            <a:p>
              <a:pPr marL="0" lvl="0" indent="0" algn="ctr" defTabSz="1600200">
                <a:lnSpc>
                  <a:spcPct val="90000"/>
                </a:lnSpc>
                <a:spcBef>
                  <a:spcPct val="0"/>
                </a:spcBef>
                <a:spcAft>
                  <a:spcPct val="35000"/>
                </a:spcAft>
                <a:buNone/>
              </a:pPr>
              <a:r>
                <a:rPr lang="en-US" sz="3200" kern="1200">
                  <a:latin typeface="Times New Roman" panose="02020603050405020304" pitchFamily="18" charset="0"/>
                  <a:cs typeface="Times New Roman" panose="02020603050405020304" pitchFamily="18" charset="0"/>
                </a:rPr>
                <a:t>Chức năng nâng cao</a:t>
              </a:r>
            </a:p>
          </p:txBody>
        </p:sp>
        <p:sp>
          <p:nvSpPr>
            <p:cNvPr id="6" name="Freeform: Shape 5">
              <a:extLst>
                <a:ext uri="{FF2B5EF4-FFF2-40B4-BE49-F238E27FC236}">
                  <a16:creationId xmlns:a16="http://schemas.microsoft.com/office/drawing/2014/main" id="{955FDD8A-BB66-443C-A663-E8CF9C917DC8}"/>
                </a:ext>
              </a:extLst>
            </p:cNvPr>
            <p:cNvSpPr/>
            <p:nvPr/>
          </p:nvSpPr>
          <p:spPr>
            <a:xfrm rot="16200000">
              <a:off x="5886734" y="2757490"/>
              <a:ext cx="1311697" cy="0"/>
            </a:xfrm>
            <a:custGeom>
              <a:avLst/>
              <a:gdLst/>
              <a:ahLst/>
              <a:cxnLst/>
              <a:rect l="0" t="0" r="0" b="0"/>
              <a:pathLst>
                <a:path>
                  <a:moveTo>
                    <a:pt x="0" y="0"/>
                  </a:moveTo>
                  <a:lnTo>
                    <a:pt x="1140290" y="0"/>
                  </a:lnTo>
                </a:path>
              </a:pathLst>
            </a:custGeom>
            <a:noFill/>
            <a:ln w="38100">
              <a:solidFill>
                <a:srgbClr val="FFFF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Shape 17">
              <a:extLst>
                <a:ext uri="{FF2B5EF4-FFF2-40B4-BE49-F238E27FC236}">
                  <a16:creationId xmlns:a16="http://schemas.microsoft.com/office/drawing/2014/main" id="{1073B522-EFFE-4F42-8364-C907165C3317}"/>
                </a:ext>
              </a:extLst>
            </p:cNvPr>
            <p:cNvSpPr/>
            <p:nvPr/>
          </p:nvSpPr>
          <p:spPr>
            <a:xfrm>
              <a:off x="5615667" y="1143054"/>
              <a:ext cx="1832808" cy="1252872"/>
            </a:xfrm>
            <a:custGeom>
              <a:avLst/>
              <a:gdLst>
                <a:gd name="connsiteX0" fmla="*/ 0 w 1089152"/>
                <a:gd name="connsiteY0" fmla="*/ 181529 h 1089152"/>
                <a:gd name="connsiteX1" fmla="*/ 181529 w 1089152"/>
                <a:gd name="connsiteY1" fmla="*/ 0 h 1089152"/>
                <a:gd name="connsiteX2" fmla="*/ 907623 w 1089152"/>
                <a:gd name="connsiteY2" fmla="*/ 0 h 1089152"/>
                <a:gd name="connsiteX3" fmla="*/ 1089152 w 1089152"/>
                <a:gd name="connsiteY3" fmla="*/ 181529 h 1089152"/>
                <a:gd name="connsiteX4" fmla="*/ 1089152 w 1089152"/>
                <a:gd name="connsiteY4" fmla="*/ 907623 h 1089152"/>
                <a:gd name="connsiteX5" fmla="*/ 907623 w 1089152"/>
                <a:gd name="connsiteY5" fmla="*/ 1089152 h 1089152"/>
                <a:gd name="connsiteX6" fmla="*/ 181529 w 1089152"/>
                <a:gd name="connsiteY6" fmla="*/ 1089152 h 1089152"/>
                <a:gd name="connsiteX7" fmla="*/ 0 w 1089152"/>
                <a:gd name="connsiteY7" fmla="*/ 907623 h 1089152"/>
                <a:gd name="connsiteX8" fmla="*/ 0 w 1089152"/>
                <a:gd name="connsiteY8" fmla="*/ 181529 h 10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152" h="1089152">
                  <a:moveTo>
                    <a:pt x="0" y="181529"/>
                  </a:moveTo>
                  <a:cubicBezTo>
                    <a:pt x="0" y="81273"/>
                    <a:pt x="81273" y="0"/>
                    <a:pt x="181529" y="0"/>
                  </a:cubicBezTo>
                  <a:lnTo>
                    <a:pt x="907623" y="0"/>
                  </a:lnTo>
                  <a:cubicBezTo>
                    <a:pt x="1007879" y="0"/>
                    <a:pt x="1089152" y="81273"/>
                    <a:pt x="1089152" y="181529"/>
                  </a:cubicBezTo>
                  <a:lnTo>
                    <a:pt x="1089152" y="907623"/>
                  </a:lnTo>
                  <a:cubicBezTo>
                    <a:pt x="1089152" y="1007879"/>
                    <a:pt x="1007879" y="1089152"/>
                    <a:pt x="907623" y="1089152"/>
                  </a:cubicBezTo>
                  <a:lnTo>
                    <a:pt x="181529" y="1089152"/>
                  </a:lnTo>
                  <a:cubicBezTo>
                    <a:pt x="81273" y="1089152"/>
                    <a:pt x="0" y="1007879"/>
                    <a:pt x="0" y="907623"/>
                  </a:cubicBezTo>
                  <a:lnTo>
                    <a:pt x="0" y="181529"/>
                  </a:lnTo>
                  <a:close/>
                </a:path>
              </a:pathLst>
            </a:custGeom>
            <a:solidFill>
              <a:srgbClr val="00C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748" tIns="121748" rIns="121748" bIns="121748" numCol="1" spcCol="1270" anchor="ctr" anchorCtr="0">
              <a:noAutofit/>
            </a:bodyPr>
            <a:lstStyle/>
            <a:p>
              <a:pPr marL="0" lvl="0" indent="0" algn="ctr" defTabSz="1200150">
                <a:lnSpc>
                  <a:spcPct val="90000"/>
                </a:lnSpc>
                <a:spcBef>
                  <a:spcPct val="0"/>
                </a:spcBef>
                <a:spcAft>
                  <a:spcPct val="35000"/>
                </a:spcAft>
                <a:buNone/>
              </a:pPr>
              <a:r>
                <a:rPr lang="en-US" sz="2400">
                  <a:latin typeface="Times New Roman" panose="02020603050405020304" pitchFamily="18" charset="0"/>
                  <a:cs typeface="Times New Roman" panose="02020603050405020304" pitchFamily="18" charset="0"/>
                </a:rPr>
                <a:t>Lưu trữ văn bản trên đám mây</a:t>
              </a:r>
              <a:endParaRPr lang="en-US" sz="2400" kern="120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5A53B386-F84D-4D77-988D-D1B071DA9669}"/>
                </a:ext>
              </a:extLst>
            </p:cNvPr>
            <p:cNvSpPr/>
            <p:nvPr/>
          </p:nvSpPr>
          <p:spPr>
            <a:xfrm rot="1800000">
              <a:off x="7805482" y="5155665"/>
              <a:ext cx="1565499" cy="0"/>
            </a:xfrm>
            <a:custGeom>
              <a:avLst/>
              <a:gdLst/>
              <a:ahLst/>
              <a:cxnLst/>
              <a:rect l="0" t="0" r="0" b="0"/>
              <a:pathLst>
                <a:path>
                  <a:moveTo>
                    <a:pt x="0" y="0"/>
                  </a:moveTo>
                  <a:lnTo>
                    <a:pt x="930303" y="0"/>
                  </a:lnTo>
                </a:path>
              </a:pathLst>
            </a:custGeom>
            <a:noFill/>
            <a:ln w="38100">
              <a:solidFill>
                <a:srgbClr val="FFFF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Shape 19">
              <a:extLst>
                <a:ext uri="{FF2B5EF4-FFF2-40B4-BE49-F238E27FC236}">
                  <a16:creationId xmlns:a16="http://schemas.microsoft.com/office/drawing/2014/main" id="{79048F77-EDDB-4842-A23C-1BD0FB506B0D}"/>
                </a:ext>
              </a:extLst>
            </p:cNvPr>
            <p:cNvSpPr/>
            <p:nvPr/>
          </p:nvSpPr>
          <p:spPr>
            <a:xfrm>
              <a:off x="8679613" y="4567868"/>
              <a:ext cx="1832808" cy="1252872"/>
            </a:xfrm>
            <a:custGeom>
              <a:avLst/>
              <a:gdLst>
                <a:gd name="connsiteX0" fmla="*/ 0 w 1089152"/>
                <a:gd name="connsiteY0" fmla="*/ 181529 h 1089152"/>
                <a:gd name="connsiteX1" fmla="*/ 181529 w 1089152"/>
                <a:gd name="connsiteY1" fmla="*/ 0 h 1089152"/>
                <a:gd name="connsiteX2" fmla="*/ 907623 w 1089152"/>
                <a:gd name="connsiteY2" fmla="*/ 0 h 1089152"/>
                <a:gd name="connsiteX3" fmla="*/ 1089152 w 1089152"/>
                <a:gd name="connsiteY3" fmla="*/ 181529 h 1089152"/>
                <a:gd name="connsiteX4" fmla="*/ 1089152 w 1089152"/>
                <a:gd name="connsiteY4" fmla="*/ 907623 h 1089152"/>
                <a:gd name="connsiteX5" fmla="*/ 907623 w 1089152"/>
                <a:gd name="connsiteY5" fmla="*/ 1089152 h 1089152"/>
                <a:gd name="connsiteX6" fmla="*/ 181529 w 1089152"/>
                <a:gd name="connsiteY6" fmla="*/ 1089152 h 1089152"/>
                <a:gd name="connsiteX7" fmla="*/ 0 w 1089152"/>
                <a:gd name="connsiteY7" fmla="*/ 907623 h 1089152"/>
                <a:gd name="connsiteX8" fmla="*/ 0 w 1089152"/>
                <a:gd name="connsiteY8" fmla="*/ 181529 h 10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152" h="1089152">
                  <a:moveTo>
                    <a:pt x="0" y="181529"/>
                  </a:moveTo>
                  <a:cubicBezTo>
                    <a:pt x="0" y="81273"/>
                    <a:pt x="81273" y="0"/>
                    <a:pt x="181529" y="0"/>
                  </a:cubicBezTo>
                  <a:lnTo>
                    <a:pt x="907623" y="0"/>
                  </a:lnTo>
                  <a:cubicBezTo>
                    <a:pt x="1007879" y="0"/>
                    <a:pt x="1089152" y="81273"/>
                    <a:pt x="1089152" y="181529"/>
                  </a:cubicBezTo>
                  <a:lnTo>
                    <a:pt x="1089152" y="907623"/>
                  </a:lnTo>
                  <a:cubicBezTo>
                    <a:pt x="1089152" y="1007879"/>
                    <a:pt x="1007879" y="1089152"/>
                    <a:pt x="907623" y="1089152"/>
                  </a:cubicBezTo>
                  <a:lnTo>
                    <a:pt x="181529" y="1089152"/>
                  </a:lnTo>
                  <a:cubicBezTo>
                    <a:pt x="81273" y="1089152"/>
                    <a:pt x="0" y="1007879"/>
                    <a:pt x="0" y="907623"/>
                  </a:cubicBezTo>
                  <a:lnTo>
                    <a:pt x="0" y="181529"/>
                  </a:lnTo>
                  <a:close/>
                </a:path>
              </a:pathLst>
            </a:cu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748" tIns="121748" rIns="121748" bIns="121748" numCol="1" spcCol="1270" anchor="ctr" anchorCtr="0">
              <a:noAutofit/>
            </a:bodyPr>
            <a:lstStyle/>
            <a:p>
              <a:pPr marL="0" lvl="0" indent="0" algn="ctr" defTabSz="12001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Nhiều người soạn thảo cùng một văn bản</a:t>
              </a:r>
            </a:p>
          </p:txBody>
        </p:sp>
        <p:sp>
          <p:nvSpPr>
            <p:cNvPr id="21" name="Freeform: Shape 20">
              <a:extLst>
                <a:ext uri="{FF2B5EF4-FFF2-40B4-BE49-F238E27FC236}">
                  <a16:creationId xmlns:a16="http://schemas.microsoft.com/office/drawing/2014/main" id="{AF2C02CB-777A-4410-9987-78797490A44A}"/>
                </a:ext>
              </a:extLst>
            </p:cNvPr>
            <p:cNvSpPr/>
            <p:nvPr/>
          </p:nvSpPr>
          <p:spPr>
            <a:xfrm rot="9000000">
              <a:off x="3714183" y="5155665"/>
              <a:ext cx="1565499" cy="0"/>
            </a:xfrm>
            <a:custGeom>
              <a:avLst/>
              <a:gdLst/>
              <a:ahLst/>
              <a:cxnLst/>
              <a:rect l="0" t="0" r="0" b="0"/>
              <a:pathLst>
                <a:path>
                  <a:moveTo>
                    <a:pt x="0" y="0"/>
                  </a:moveTo>
                  <a:lnTo>
                    <a:pt x="930303" y="0"/>
                  </a:lnTo>
                </a:path>
              </a:pathLst>
            </a:custGeom>
            <a:noFill/>
            <a:ln w="38100">
              <a:solidFill>
                <a:srgbClr val="FFFF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9552A07F-BE10-4F01-9001-2A90E901E5F1}"/>
                </a:ext>
              </a:extLst>
            </p:cNvPr>
            <p:cNvSpPr/>
            <p:nvPr/>
          </p:nvSpPr>
          <p:spPr>
            <a:xfrm>
              <a:off x="2532923" y="4599398"/>
              <a:ext cx="1832808" cy="1252872"/>
            </a:xfrm>
            <a:custGeom>
              <a:avLst/>
              <a:gdLst>
                <a:gd name="connsiteX0" fmla="*/ 0 w 1089152"/>
                <a:gd name="connsiteY0" fmla="*/ 181529 h 1089152"/>
                <a:gd name="connsiteX1" fmla="*/ 181529 w 1089152"/>
                <a:gd name="connsiteY1" fmla="*/ 0 h 1089152"/>
                <a:gd name="connsiteX2" fmla="*/ 907623 w 1089152"/>
                <a:gd name="connsiteY2" fmla="*/ 0 h 1089152"/>
                <a:gd name="connsiteX3" fmla="*/ 1089152 w 1089152"/>
                <a:gd name="connsiteY3" fmla="*/ 181529 h 1089152"/>
                <a:gd name="connsiteX4" fmla="*/ 1089152 w 1089152"/>
                <a:gd name="connsiteY4" fmla="*/ 907623 h 1089152"/>
                <a:gd name="connsiteX5" fmla="*/ 907623 w 1089152"/>
                <a:gd name="connsiteY5" fmla="*/ 1089152 h 1089152"/>
                <a:gd name="connsiteX6" fmla="*/ 181529 w 1089152"/>
                <a:gd name="connsiteY6" fmla="*/ 1089152 h 1089152"/>
                <a:gd name="connsiteX7" fmla="*/ 0 w 1089152"/>
                <a:gd name="connsiteY7" fmla="*/ 907623 h 1089152"/>
                <a:gd name="connsiteX8" fmla="*/ 0 w 1089152"/>
                <a:gd name="connsiteY8" fmla="*/ 181529 h 10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152" h="1089152">
                  <a:moveTo>
                    <a:pt x="0" y="181529"/>
                  </a:moveTo>
                  <a:cubicBezTo>
                    <a:pt x="0" y="81273"/>
                    <a:pt x="81273" y="0"/>
                    <a:pt x="181529" y="0"/>
                  </a:cubicBezTo>
                  <a:lnTo>
                    <a:pt x="907623" y="0"/>
                  </a:lnTo>
                  <a:cubicBezTo>
                    <a:pt x="1007879" y="0"/>
                    <a:pt x="1089152" y="81273"/>
                    <a:pt x="1089152" y="181529"/>
                  </a:cubicBezTo>
                  <a:lnTo>
                    <a:pt x="1089152" y="907623"/>
                  </a:lnTo>
                  <a:cubicBezTo>
                    <a:pt x="1089152" y="1007879"/>
                    <a:pt x="1007879" y="1089152"/>
                    <a:pt x="907623" y="1089152"/>
                  </a:cubicBezTo>
                  <a:lnTo>
                    <a:pt x="181529" y="1089152"/>
                  </a:lnTo>
                  <a:cubicBezTo>
                    <a:pt x="81273" y="1089152"/>
                    <a:pt x="0" y="1007879"/>
                    <a:pt x="0" y="907623"/>
                  </a:cubicBezTo>
                  <a:lnTo>
                    <a:pt x="0" y="181529"/>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748" tIns="121748" rIns="121748" bIns="121748" numCol="1" spcCol="1270" anchor="ctr" anchorCtr="0">
              <a:noAutofit/>
            </a:bodyPr>
            <a:lstStyle/>
            <a:p>
              <a:pPr marL="0" lvl="0" indent="0" algn="ctr" defTabSz="12001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Soạn thảo văn bản mọi lúc mọi nơi</a:t>
              </a:r>
            </a:p>
          </p:txBody>
        </p:sp>
      </p:grpSp>
      <p:pic>
        <p:nvPicPr>
          <p:cNvPr id="28" name="Graphic 27" descr="Cloud outline">
            <a:extLst>
              <a:ext uri="{FF2B5EF4-FFF2-40B4-BE49-F238E27FC236}">
                <a16:creationId xmlns:a16="http://schemas.microsoft.com/office/drawing/2014/main" id="{1FFE71E7-CF51-4C5E-B62F-BF8CB6651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1283" y="-291890"/>
            <a:ext cx="4514190" cy="3999150"/>
          </a:xfrm>
          <a:prstGeom prst="rect">
            <a:avLst/>
          </a:prstGeom>
        </p:spPr>
      </p:pic>
      <p:pic>
        <p:nvPicPr>
          <p:cNvPr id="29" name="Picture 28" descr="Logo, company name&#10;&#10;Description automatically generated">
            <a:extLst>
              <a:ext uri="{FF2B5EF4-FFF2-40B4-BE49-F238E27FC236}">
                <a16:creationId xmlns:a16="http://schemas.microsoft.com/office/drawing/2014/main" id="{A6400DD0-2971-4138-B9D9-4542F5A5B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035" y="201011"/>
            <a:ext cx="3204453" cy="3204453"/>
          </a:xfrm>
          <a:prstGeom prst="rect">
            <a:avLst/>
          </a:prstGeom>
        </p:spPr>
      </p:pic>
      <p:pic>
        <p:nvPicPr>
          <p:cNvPr id="30" name="Graphic 29" descr="Computer with solid fill">
            <a:extLst>
              <a:ext uri="{FF2B5EF4-FFF2-40B4-BE49-F238E27FC236}">
                <a16:creationId xmlns:a16="http://schemas.microsoft.com/office/drawing/2014/main" id="{4BA192AF-D56B-4ECE-BA6E-BB6A54641E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82292" y="1063355"/>
            <a:ext cx="592143" cy="592143"/>
          </a:xfrm>
          <a:prstGeom prst="rect">
            <a:avLst/>
          </a:prstGeom>
        </p:spPr>
      </p:pic>
      <p:pic>
        <p:nvPicPr>
          <p:cNvPr id="31" name="Graphic 30" descr="Computer with solid fill">
            <a:extLst>
              <a:ext uri="{FF2B5EF4-FFF2-40B4-BE49-F238E27FC236}">
                <a16:creationId xmlns:a16="http://schemas.microsoft.com/office/drawing/2014/main" id="{3FD026CB-1914-455C-B2FB-0CCC6EC7C2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14182" y="837254"/>
            <a:ext cx="592143" cy="592143"/>
          </a:xfrm>
          <a:prstGeom prst="rect">
            <a:avLst/>
          </a:prstGeom>
        </p:spPr>
      </p:pic>
      <p:pic>
        <p:nvPicPr>
          <p:cNvPr id="32" name="Graphic 31" descr="Computer with solid fill">
            <a:extLst>
              <a:ext uri="{FF2B5EF4-FFF2-40B4-BE49-F238E27FC236}">
                <a16:creationId xmlns:a16="http://schemas.microsoft.com/office/drawing/2014/main" id="{9898A332-64E7-4055-B050-40ACBE16E76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22431" y="1396484"/>
            <a:ext cx="651242" cy="651242"/>
          </a:xfrm>
          <a:prstGeom prst="rect">
            <a:avLst/>
          </a:prstGeom>
        </p:spPr>
      </p:pic>
      <p:pic>
        <p:nvPicPr>
          <p:cNvPr id="33" name="Graphic 32" descr="Computer with solid fill">
            <a:extLst>
              <a:ext uri="{FF2B5EF4-FFF2-40B4-BE49-F238E27FC236}">
                <a16:creationId xmlns:a16="http://schemas.microsoft.com/office/drawing/2014/main" id="{CFE952D1-0E60-48C5-ABA1-0B817B55AB6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65231" y="2165780"/>
            <a:ext cx="651242" cy="651242"/>
          </a:xfrm>
          <a:prstGeom prst="rect">
            <a:avLst/>
          </a:prstGeom>
        </p:spPr>
      </p:pic>
      <p:pic>
        <p:nvPicPr>
          <p:cNvPr id="34" name="Graphic 33" descr="Computer with solid fill">
            <a:extLst>
              <a:ext uri="{FF2B5EF4-FFF2-40B4-BE49-F238E27FC236}">
                <a16:creationId xmlns:a16="http://schemas.microsoft.com/office/drawing/2014/main" id="{D0DC7372-DFBC-4B71-A00E-12C2760B672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23193" y="2026858"/>
            <a:ext cx="651242" cy="651242"/>
          </a:xfrm>
          <a:prstGeom prst="rect">
            <a:avLst/>
          </a:prstGeom>
        </p:spPr>
      </p:pic>
      <p:sp>
        <p:nvSpPr>
          <p:cNvPr id="35" name="TextBox 34">
            <a:extLst>
              <a:ext uri="{FF2B5EF4-FFF2-40B4-BE49-F238E27FC236}">
                <a16:creationId xmlns:a16="http://schemas.microsoft.com/office/drawing/2014/main" id="{3D7AF1B1-9003-4A42-A20D-C415ED13B728}"/>
              </a:ext>
            </a:extLst>
          </p:cNvPr>
          <p:cNvSpPr txBox="1"/>
          <p:nvPr/>
        </p:nvSpPr>
        <p:spPr>
          <a:xfrm>
            <a:off x="2181289" y="1613819"/>
            <a:ext cx="1963726"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INTERNET</a:t>
            </a:r>
          </a:p>
        </p:txBody>
      </p:sp>
      <p:pic>
        <p:nvPicPr>
          <p:cNvPr id="36" name="Graphic 35" descr="Cloud outline">
            <a:extLst>
              <a:ext uri="{FF2B5EF4-FFF2-40B4-BE49-F238E27FC236}">
                <a16:creationId xmlns:a16="http://schemas.microsoft.com/office/drawing/2014/main" id="{3A2EF425-8D3A-4A66-8EFE-E47B152C5E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60207" y="779855"/>
            <a:ext cx="3329354" cy="3329354"/>
          </a:xfrm>
          <a:prstGeom prst="rect">
            <a:avLst/>
          </a:prstGeom>
        </p:spPr>
      </p:pic>
      <p:pic>
        <p:nvPicPr>
          <p:cNvPr id="37" name="Graphic 36" descr="Programmer male with solid fill">
            <a:extLst>
              <a:ext uri="{FF2B5EF4-FFF2-40B4-BE49-F238E27FC236}">
                <a16:creationId xmlns:a16="http://schemas.microsoft.com/office/drawing/2014/main" id="{069996FA-8D2B-4C4C-A476-E3434112BCA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777576" y="4683641"/>
            <a:ext cx="1990710" cy="1990710"/>
          </a:xfrm>
          <a:prstGeom prst="rect">
            <a:avLst/>
          </a:prstGeom>
        </p:spPr>
      </p:pic>
      <p:cxnSp>
        <p:nvCxnSpPr>
          <p:cNvPr id="38" name="Straight Connector 37">
            <a:extLst>
              <a:ext uri="{FF2B5EF4-FFF2-40B4-BE49-F238E27FC236}">
                <a16:creationId xmlns:a16="http://schemas.microsoft.com/office/drawing/2014/main" id="{E9AA0453-ACC6-4F64-AB2E-07C7C40DB4A0}"/>
              </a:ext>
            </a:extLst>
          </p:cNvPr>
          <p:cNvCxnSpPr/>
          <p:nvPr/>
        </p:nvCxnSpPr>
        <p:spPr>
          <a:xfrm flipV="1">
            <a:off x="7115143" y="3209810"/>
            <a:ext cx="2381460" cy="291402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4EA550FF-D4F2-4BB3-8850-8F496382D3FC}"/>
              </a:ext>
            </a:extLst>
          </p:cNvPr>
          <p:cNvSpPr/>
          <p:nvPr/>
        </p:nvSpPr>
        <p:spPr>
          <a:xfrm>
            <a:off x="6274133" y="5212303"/>
            <a:ext cx="1026367" cy="13436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solidFill>
                <a:schemeClr val="bg1"/>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84C02A5E-FCF2-42CA-A404-FBFEDA8FC908}"/>
              </a:ext>
            </a:extLst>
          </p:cNvPr>
          <p:cNvSpPr txBox="1"/>
          <p:nvPr/>
        </p:nvSpPr>
        <p:spPr>
          <a:xfrm>
            <a:off x="6301795" y="5235415"/>
            <a:ext cx="971042" cy="1323439"/>
          </a:xfrm>
          <a:prstGeom prst="rect">
            <a:avLst/>
          </a:prstGeom>
          <a:noFill/>
        </p:spPr>
        <p:txBody>
          <a:bodyPr wrap="square" rtlCol="0">
            <a:spAutoFit/>
          </a:bodyPr>
          <a:lstStyle/>
          <a:p>
            <a:pPr algn="just"/>
            <a:r>
              <a:rPr lang="vi-VN" sz="800">
                <a:solidFill>
                  <a:schemeClr val="bg1"/>
                </a:solidFill>
                <a:latin typeface="Times New Roman" panose="02020603050405020304" pitchFamily="18" charset="0"/>
                <a:cs typeface="Times New Roman" panose="02020603050405020304" pitchFamily="18" charset="0"/>
              </a:rPr>
              <a:t>Cho đến nay, Trái đất đã nóng lên khoảng 1,1 độ C so với thời kỳ tiền công nghiệp. Khối lượng khí ô nhiễm thải ra trong suốt cuộc đời của trung bình 3 công dân Mỹ bị cho là sẽ g</a:t>
            </a:r>
            <a:endParaRPr lang="en-US" sz="800"/>
          </a:p>
        </p:txBody>
      </p:sp>
    </p:spTree>
    <p:extLst>
      <p:ext uri="{BB962C8B-B14F-4D97-AF65-F5344CB8AC3E}">
        <p14:creationId xmlns:p14="http://schemas.microsoft.com/office/powerpoint/2010/main" val="162709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5833E-6 -3.7037E-6 L 0.00156 0.37732 " pathEditMode="relative" rAng="0" ptsTypes="AA">
                                      <p:cBhvr>
                                        <p:cTn id="6" dur="1000" fill="hold"/>
                                        <p:tgtEl>
                                          <p:spTgt spid="2"/>
                                        </p:tgtEl>
                                        <p:attrNameLst>
                                          <p:attrName>ppt_x</p:attrName>
                                          <p:attrName>ppt_y</p:attrName>
                                        </p:attrNameLst>
                                      </p:cBhvr>
                                      <p:rCtr x="78" y="18866"/>
                                    </p:animMotion>
                                  </p:childTnLst>
                                </p:cTn>
                              </p:par>
                              <p:par>
                                <p:cTn id="7" presetID="6" presetClass="emph" presetSubtype="0" fill="hold" nodeType="withEffect">
                                  <p:stCondLst>
                                    <p:cond delay="0"/>
                                  </p:stCondLst>
                                  <p:childTnLst>
                                    <p:animScale>
                                      <p:cBhvr>
                                        <p:cTn id="8" dur="1000" fill="hold"/>
                                        <p:tgtEl>
                                          <p:spTgt spid="2"/>
                                        </p:tgtEl>
                                      </p:cBhvr>
                                      <p:by x="200000" y="200000"/>
                                    </p:animScale>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35"/>
                                        </p:tgtEl>
                                      </p:cBhvr>
                                    </p:animEffect>
                                    <p:set>
                                      <p:cBhvr>
                                        <p:cTn id="59" dur="1" fill="hold">
                                          <p:stCondLst>
                                            <p:cond delay="499"/>
                                          </p:stCondLst>
                                        </p:cTn>
                                        <p:tgtEl>
                                          <p:spTgt spid="35"/>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30"/>
                                        </p:tgtEl>
                                      </p:cBhvr>
                                    </p:animEffect>
                                    <p:set>
                                      <p:cBhvr>
                                        <p:cTn id="62" dur="1" fill="hold">
                                          <p:stCondLst>
                                            <p:cond delay="499"/>
                                          </p:stCondLst>
                                        </p:cTn>
                                        <p:tgtEl>
                                          <p:spTgt spid="3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1"/>
                                        </p:tgtEl>
                                      </p:cBhvr>
                                    </p:animEffect>
                                    <p:set>
                                      <p:cBhvr>
                                        <p:cTn id="65" dur="1" fill="hold">
                                          <p:stCondLst>
                                            <p:cond delay="499"/>
                                          </p:stCondLst>
                                        </p:cTn>
                                        <p:tgtEl>
                                          <p:spTgt spid="31"/>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2"/>
                                        </p:tgtEl>
                                      </p:cBhvr>
                                    </p:animEffect>
                                    <p:set>
                                      <p:cBhvr>
                                        <p:cTn id="68" dur="1" fill="hold">
                                          <p:stCondLst>
                                            <p:cond delay="499"/>
                                          </p:stCondLst>
                                        </p:cTn>
                                        <p:tgtEl>
                                          <p:spTgt spid="32"/>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34"/>
                                        </p:tgtEl>
                                      </p:cBhvr>
                                    </p:animEffect>
                                    <p:set>
                                      <p:cBhvr>
                                        <p:cTn id="74" dur="1" fill="hold">
                                          <p:stCondLst>
                                            <p:cond delay="499"/>
                                          </p:stCondLst>
                                        </p:cTn>
                                        <p:tgtEl>
                                          <p:spTgt spid="34"/>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8"/>
                                        </p:tgtEl>
                                      </p:cBhvr>
                                    </p:animEffect>
                                    <p:set>
                                      <p:cBhvr>
                                        <p:cTn id="77" dur="1" fill="hold">
                                          <p:stCondLst>
                                            <p:cond delay="499"/>
                                          </p:stCondLst>
                                        </p:cTn>
                                        <p:tgtEl>
                                          <p:spTgt spid="2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 calcmode="lin" valueType="num">
                                      <p:cBhvr>
                                        <p:cTn id="87" dur="500" fill="hold"/>
                                        <p:tgtEl>
                                          <p:spTgt spid="39"/>
                                        </p:tgtEl>
                                        <p:attrNameLst>
                                          <p:attrName>ppt_w</p:attrName>
                                        </p:attrNameLst>
                                      </p:cBhvr>
                                      <p:tavLst>
                                        <p:tav tm="0">
                                          <p:val>
                                            <p:fltVal val="0"/>
                                          </p:val>
                                        </p:tav>
                                        <p:tav tm="100000">
                                          <p:val>
                                            <p:strVal val="#ppt_w"/>
                                          </p:val>
                                        </p:tav>
                                      </p:tavLst>
                                    </p:anim>
                                    <p:anim calcmode="lin" valueType="num">
                                      <p:cBhvr>
                                        <p:cTn id="88" dur="500" fill="hold"/>
                                        <p:tgtEl>
                                          <p:spTgt spid="39"/>
                                        </p:tgtEl>
                                        <p:attrNameLst>
                                          <p:attrName>ppt_h</p:attrName>
                                        </p:attrNameLst>
                                      </p:cBhvr>
                                      <p:tavLst>
                                        <p:tav tm="0">
                                          <p:val>
                                            <p:fltVal val="0"/>
                                          </p:val>
                                        </p:tav>
                                        <p:tav tm="100000">
                                          <p:val>
                                            <p:strVal val="#ppt_h"/>
                                          </p:val>
                                        </p:tav>
                                      </p:tavLst>
                                    </p:anim>
                                    <p:animEffect transition="in" filter="fade">
                                      <p:cBhvr>
                                        <p:cTn id="89" dur="500"/>
                                        <p:tgtEl>
                                          <p:spTgt spid="39"/>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iterate type="lt">
                                    <p:tmPct val="10000"/>
                                  </p:iterate>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wipe(down)">
                                      <p:cBhvr>
                                        <p:cTn id="99" dur="500"/>
                                        <p:tgtEl>
                                          <p:spTgt spid="38"/>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fade">
                                      <p:cBhvr>
                                        <p:cTn id="104" dur="500"/>
                                        <p:tgtEl>
                                          <p:spTgt spid="36"/>
                                        </p:tgtEl>
                                      </p:cBhvr>
                                    </p:animEffect>
                                  </p:childTnLst>
                                </p:cTn>
                              </p:par>
                            </p:childTnLst>
                          </p:cTn>
                        </p:par>
                      </p:childTnLst>
                    </p:cTn>
                  </p:par>
                  <p:par>
                    <p:cTn id="105" fill="hold">
                      <p:stCondLst>
                        <p:cond delay="indefinite"/>
                      </p:stCondLst>
                      <p:childTnLst>
                        <p:par>
                          <p:cTn id="106" fill="hold">
                            <p:stCondLst>
                              <p:cond delay="0"/>
                            </p:stCondLst>
                            <p:childTnLst>
                              <p:par>
                                <p:cTn id="107" presetID="56" presetClass="path" presetSubtype="0" accel="50000" decel="50000" fill="hold" grpId="1" nodeType="clickEffect">
                                  <p:stCondLst>
                                    <p:cond delay="0"/>
                                  </p:stCondLst>
                                  <p:childTnLst>
                                    <p:animMotion origin="layout" path="M -6.25E-7 -3.7037E-7 L 0.25195 -0.47014 " pathEditMode="relative" rAng="0" ptsTypes="AA">
                                      <p:cBhvr>
                                        <p:cTn id="108" dur="500" fill="hold"/>
                                        <p:tgtEl>
                                          <p:spTgt spid="39"/>
                                        </p:tgtEl>
                                        <p:attrNameLst>
                                          <p:attrName>ppt_x</p:attrName>
                                          <p:attrName>ppt_y</p:attrName>
                                        </p:attrNameLst>
                                      </p:cBhvr>
                                      <p:rCtr x="12591" y="-23519"/>
                                    </p:animMotion>
                                  </p:childTnLst>
                                </p:cTn>
                              </p:par>
                              <p:par>
                                <p:cTn id="109" presetID="56" presetClass="path" presetSubtype="0" accel="50000" decel="50000" fill="hold" grpId="1" nodeType="withEffect">
                                  <p:stCondLst>
                                    <p:cond delay="0"/>
                                  </p:stCondLst>
                                  <p:iterate type="lt">
                                    <p:tmPct val="0"/>
                                  </p:iterate>
                                  <p:childTnLst>
                                    <p:animMotion origin="layout" path="M -6.25E-7 -3.7037E-6 L 0.25026 -0.47222 " pathEditMode="relative" rAng="0" ptsTypes="AA">
                                      <p:cBhvr>
                                        <p:cTn id="110" dur="500" fill="hold"/>
                                        <p:tgtEl>
                                          <p:spTgt spid="40"/>
                                        </p:tgtEl>
                                        <p:attrNameLst>
                                          <p:attrName>ppt_x</p:attrName>
                                          <p:attrName>ppt_y</p:attrName>
                                        </p:attrNameLst>
                                      </p:cBhvr>
                                      <p:rCtr x="12513" y="-23611"/>
                                    </p:animMotion>
                                  </p:childTnLst>
                                </p:cTn>
                              </p:par>
                            </p:childTnLst>
                          </p:cTn>
                        </p:par>
                      </p:childTnLst>
                    </p:cTn>
                  </p:par>
                  <p:par>
                    <p:cTn id="111" fill="hold">
                      <p:stCondLst>
                        <p:cond delay="indefinite"/>
                      </p:stCondLst>
                      <p:childTnLst>
                        <p:par>
                          <p:cTn id="112" fill="hold">
                            <p:stCondLst>
                              <p:cond delay="0"/>
                            </p:stCondLst>
                            <p:childTnLst>
                              <p:par>
                                <p:cTn id="113" presetID="53" presetClass="exit" presetSubtype="32" fill="hold" grpId="2" nodeType="clickEffect">
                                  <p:stCondLst>
                                    <p:cond delay="0"/>
                                  </p:stCondLst>
                                  <p:childTnLst>
                                    <p:anim calcmode="lin" valueType="num">
                                      <p:cBhvr>
                                        <p:cTn id="114" dur="500"/>
                                        <p:tgtEl>
                                          <p:spTgt spid="39"/>
                                        </p:tgtEl>
                                        <p:attrNameLst>
                                          <p:attrName>ppt_w</p:attrName>
                                        </p:attrNameLst>
                                      </p:cBhvr>
                                      <p:tavLst>
                                        <p:tav tm="0">
                                          <p:val>
                                            <p:strVal val="ppt_w"/>
                                          </p:val>
                                        </p:tav>
                                        <p:tav tm="100000">
                                          <p:val>
                                            <p:fltVal val="0"/>
                                          </p:val>
                                        </p:tav>
                                      </p:tavLst>
                                    </p:anim>
                                    <p:anim calcmode="lin" valueType="num">
                                      <p:cBhvr>
                                        <p:cTn id="115" dur="500"/>
                                        <p:tgtEl>
                                          <p:spTgt spid="39"/>
                                        </p:tgtEl>
                                        <p:attrNameLst>
                                          <p:attrName>ppt_h</p:attrName>
                                        </p:attrNameLst>
                                      </p:cBhvr>
                                      <p:tavLst>
                                        <p:tav tm="0">
                                          <p:val>
                                            <p:strVal val="ppt_h"/>
                                          </p:val>
                                        </p:tav>
                                        <p:tav tm="100000">
                                          <p:val>
                                            <p:fltVal val="0"/>
                                          </p:val>
                                        </p:tav>
                                      </p:tavLst>
                                    </p:anim>
                                    <p:animEffect transition="out" filter="fade">
                                      <p:cBhvr>
                                        <p:cTn id="116" dur="500"/>
                                        <p:tgtEl>
                                          <p:spTgt spid="39"/>
                                        </p:tgtEl>
                                      </p:cBhvr>
                                    </p:animEffect>
                                    <p:set>
                                      <p:cBhvr>
                                        <p:cTn id="117" dur="1" fill="hold">
                                          <p:stCondLst>
                                            <p:cond delay="499"/>
                                          </p:stCondLst>
                                        </p:cTn>
                                        <p:tgtEl>
                                          <p:spTgt spid="39"/>
                                        </p:tgtEl>
                                        <p:attrNameLst>
                                          <p:attrName>style.visibility</p:attrName>
                                        </p:attrNameLst>
                                      </p:cBhvr>
                                      <p:to>
                                        <p:strVal val="hidden"/>
                                      </p:to>
                                    </p:set>
                                  </p:childTnLst>
                                </p:cTn>
                              </p:par>
                              <p:par>
                                <p:cTn id="118" presetID="53" presetClass="exit" presetSubtype="32" fill="hold" grpId="2" nodeType="withEffect">
                                  <p:stCondLst>
                                    <p:cond delay="0"/>
                                  </p:stCondLst>
                                  <p:iterate type="lt">
                                    <p:tmPct val="0"/>
                                  </p:iterate>
                                  <p:childTnLst>
                                    <p:anim calcmode="lin" valueType="num">
                                      <p:cBhvr>
                                        <p:cTn id="119" dur="500"/>
                                        <p:tgtEl>
                                          <p:spTgt spid="40"/>
                                        </p:tgtEl>
                                        <p:attrNameLst>
                                          <p:attrName>ppt_w</p:attrName>
                                        </p:attrNameLst>
                                      </p:cBhvr>
                                      <p:tavLst>
                                        <p:tav tm="0">
                                          <p:val>
                                            <p:strVal val="ppt_w"/>
                                          </p:val>
                                        </p:tav>
                                        <p:tav tm="100000">
                                          <p:val>
                                            <p:fltVal val="0"/>
                                          </p:val>
                                        </p:tav>
                                      </p:tavLst>
                                    </p:anim>
                                    <p:anim calcmode="lin" valueType="num">
                                      <p:cBhvr>
                                        <p:cTn id="120" dur="500"/>
                                        <p:tgtEl>
                                          <p:spTgt spid="40"/>
                                        </p:tgtEl>
                                        <p:attrNameLst>
                                          <p:attrName>ppt_h</p:attrName>
                                        </p:attrNameLst>
                                      </p:cBhvr>
                                      <p:tavLst>
                                        <p:tav tm="0">
                                          <p:val>
                                            <p:strVal val="ppt_h"/>
                                          </p:val>
                                        </p:tav>
                                        <p:tav tm="100000">
                                          <p:val>
                                            <p:fltVal val="0"/>
                                          </p:val>
                                        </p:tav>
                                      </p:tavLst>
                                    </p:anim>
                                    <p:animEffect transition="out" filter="fade">
                                      <p:cBhvr>
                                        <p:cTn id="121" dur="500"/>
                                        <p:tgtEl>
                                          <p:spTgt spid="40"/>
                                        </p:tgtEl>
                                      </p:cBhvr>
                                    </p:animEffect>
                                    <p:set>
                                      <p:cBhvr>
                                        <p:cTn id="122" dur="1" fill="hold">
                                          <p:stCondLst>
                                            <p:cond delay="499"/>
                                          </p:stCondLst>
                                        </p:cTn>
                                        <p:tgtEl>
                                          <p:spTgt spid="4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37"/>
                                        </p:tgtEl>
                                      </p:cBhvr>
                                    </p:animEffect>
                                    <p:set>
                                      <p:cBhvr>
                                        <p:cTn id="127" dur="1" fill="hold">
                                          <p:stCondLst>
                                            <p:cond delay="499"/>
                                          </p:stCondLst>
                                        </p:cTn>
                                        <p:tgtEl>
                                          <p:spTgt spid="37"/>
                                        </p:tgtEl>
                                        <p:attrNameLst>
                                          <p:attrName>style.visibility</p:attrName>
                                        </p:attrNameLst>
                                      </p:cBhvr>
                                      <p:to>
                                        <p:strVal val="hidden"/>
                                      </p:to>
                                    </p:set>
                                  </p:childTnLst>
                                </p:cTn>
                              </p:par>
                              <p:par>
                                <p:cTn id="128" presetID="10" presetClass="exit" presetSubtype="0" fill="hold" grpId="3" nodeType="withEffect">
                                  <p:stCondLst>
                                    <p:cond delay="0"/>
                                  </p:stCondLst>
                                  <p:childTnLst>
                                    <p:animEffect transition="out" filter="fade">
                                      <p:cBhvr>
                                        <p:cTn id="129" dur="500"/>
                                        <p:tgtEl>
                                          <p:spTgt spid="39"/>
                                        </p:tgtEl>
                                      </p:cBhvr>
                                    </p:animEffect>
                                    <p:set>
                                      <p:cBhvr>
                                        <p:cTn id="130" dur="1" fill="hold">
                                          <p:stCondLst>
                                            <p:cond delay="499"/>
                                          </p:stCondLst>
                                        </p:cTn>
                                        <p:tgtEl>
                                          <p:spTgt spid="39"/>
                                        </p:tgtEl>
                                        <p:attrNameLst>
                                          <p:attrName>style.visibility</p:attrName>
                                        </p:attrNameLst>
                                      </p:cBhvr>
                                      <p:to>
                                        <p:strVal val="hidden"/>
                                      </p:to>
                                    </p:set>
                                  </p:childTnLst>
                                </p:cTn>
                              </p:par>
                              <p:par>
                                <p:cTn id="131" presetID="10" presetClass="exit" presetSubtype="0" fill="hold" grpId="3" nodeType="withEffect">
                                  <p:stCondLst>
                                    <p:cond delay="0"/>
                                  </p:stCondLst>
                                  <p:iterate type="lt">
                                    <p:tmPct val="0"/>
                                  </p:iterate>
                                  <p:childTnLst>
                                    <p:animEffect transition="out" filter="fade">
                                      <p:cBhvr>
                                        <p:cTn id="132" dur="500"/>
                                        <p:tgtEl>
                                          <p:spTgt spid="40"/>
                                        </p:tgtEl>
                                      </p:cBhvr>
                                    </p:animEffect>
                                    <p:set>
                                      <p:cBhvr>
                                        <p:cTn id="133" dur="1" fill="hold">
                                          <p:stCondLst>
                                            <p:cond delay="499"/>
                                          </p:stCondLst>
                                        </p:cTn>
                                        <p:tgtEl>
                                          <p:spTgt spid="40"/>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38"/>
                                        </p:tgtEl>
                                      </p:cBhvr>
                                    </p:animEffect>
                                    <p:set>
                                      <p:cBhvr>
                                        <p:cTn id="136" dur="1" fill="hold">
                                          <p:stCondLst>
                                            <p:cond delay="499"/>
                                          </p:stCondLst>
                                        </p:cTn>
                                        <p:tgtEl>
                                          <p:spTgt spid="38"/>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36"/>
                                        </p:tgtEl>
                                      </p:cBhvr>
                                    </p:animEffect>
                                    <p:set>
                                      <p:cBhvr>
                                        <p:cTn id="139" dur="1" fill="hold">
                                          <p:stCondLst>
                                            <p:cond delay="499"/>
                                          </p:stCondLst>
                                        </p:cTn>
                                        <p:tgtEl>
                                          <p:spTgt spid="36"/>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64" presetClass="path" presetSubtype="0" accel="50000" decel="50000" fill="hold" nodeType="clickEffect">
                                  <p:stCondLst>
                                    <p:cond delay="0"/>
                                  </p:stCondLst>
                                  <p:childTnLst>
                                    <p:animMotion origin="layout" path="M 0.00156 0.37732 L 2.91667E-6 4.44444E-6 " pathEditMode="relative" rAng="0" ptsTypes="AA">
                                      <p:cBhvr>
                                        <p:cTn id="143" dur="1000" fill="hold"/>
                                        <p:tgtEl>
                                          <p:spTgt spid="2"/>
                                        </p:tgtEl>
                                        <p:attrNameLst>
                                          <p:attrName>ppt_x</p:attrName>
                                          <p:attrName>ppt_y</p:attrName>
                                        </p:attrNameLst>
                                      </p:cBhvr>
                                      <p:rCtr x="-52" y="-18773"/>
                                    </p:animMotion>
                                  </p:childTnLst>
                                </p:cTn>
                              </p:par>
                              <p:par>
                                <p:cTn id="144" presetID="6" presetClass="emph" presetSubtype="0" fill="hold" nodeType="withEffect">
                                  <p:stCondLst>
                                    <p:cond delay="0"/>
                                  </p:stCondLst>
                                  <p:childTnLst>
                                    <p:animScale>
                                      <p:cBhvr>
                                        <p:cTn id="145" dur="1000" fill="hold"/>
                                        <p:tgtEl>
                                          <p:spTgt spid="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39" grpId="0" animBg="1"/>
      <p:bldP spid="39" grpId="1" animBg="1"/>
      <p:bldP spid="39" grpId="2" animBg="1"/>
      <p:bldP spid="39" grpId="3" animBg="1"/>
      <p:bldP spid="40" grpId="0"/>
      <p:bldP spid="40" grpId="1"/>
      <p:bldP spid="40" grpId="2"/>
      <p:bldP spid="40" grpId="3"/>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
        <p:nvSpPr>
          <p:cNvPr id="16" name="Freeform: Shape 15">
            <a:extLst>
              <a:ext uri="{FF2B5EF4-FFF2-40B4-BE49-F238E27FC236}">
                <a16:creationId xmlns:a16="http://schemas.microsoft.com/office/drawing/2014/main" id="{909AE760-7088-49A7-86F1-985DB60D5E75}"/>
              </a:ext>
            </a:extLst>
          </p:cNvPr>
          <p:cNvSpPr/>
          <p:nvPr/>
        </p:nvSpPr>
        <p:spPr>
          <a:xfrm rot="5400000">
            <a:off x="-1576279" y="3287125"/>
            <a:ext cx="4795759" cy="1049756"/>
          </a:xfrm>
          <a:custGeom>
            <a:avLst/>
            <a:gdLst>
              <a:gd name="connsiteX0" fmla="*/ 0 w 2029791"/>
              <a:gd name="connsiteY0" fmla="*/ 0 h 1353871"/>
              <a:gd name="connsiteX1" fmla="*/ 2029791 w 2029791"/>
              <a:gd name="connsiteY1" fmla="*/ 0 h 1353871"/>
              <a:gd name="connsiteX2" fmla="*/ 2029791 w 2029791"/>
              <a:gd name="connsiteY2" fmla="*/ 1353871 h 1353871"/>
              <a:gd name="connsiteX3" fmla="*/ 0 w 2029791"/>
              <a:gd name="connsiteY3" fmla="*/ 1353871 h 1353871"/>
              <a:gd name="connsiteX4" fmla="*/ 0 w 2029791"/>
              <a:gd name="connsiteY4" fmla="*/ 0 h 135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91" h="1353871">
                <a:moveTo>
                  <a:pt x="0" y="0"/>
                </a:moveTo>
                <a:lnTo>
                  <a:pt x="2029791" y="0"/>
                </a:lnTo>
                <a:lnTo>
                  <a:pt x="2029791" y="1353871"/>
                </a:lnTo>
                <a:lnTo>
                  <a:pt x="0" y="1353871"/>
                </a:lnTo>
                <a:lnTo>
                  <a:pt x="0" y="0"/>
                </a:lnTo>
                <a:close/>
              </a:path>
            </a:pathLst>
          </a:custGeom>
          <a:solidFill>
            <a:srgbClr val="33CC33">
              <a:alpha val="90000"/>
            </a:srgb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vert270" wrap="square" lIns="324767" tIns="142240" rIns="142240" bIns="142240" numCol="1" spcCol="1270" anchor="ctr" anchorCtr="0">
            <a:noAutofit/>
          </a:bodyPr>
          <a:lstStyle/>
          <a:p>
            <a:pPr marL="0" lvl="0" indent="0" algn="ctr" defTabSz="889000">
              <a:lnSpc>
                <a:spcPct val="90000"/>
              </a:lnSpc>
              <a:spcBef>
                <a:spcPct val="0"/>
              </a:spcBef>
              <a:spcAft>
                <a:spcPct val="35000"/>
              </a:spcAft>
              <a:buNone/>
            </a:pPr>
            <a:r>
              <a:rPr lang="en-US" sz="2800">
                <a:latin typeface="Times New Roman" panose="02020603050405020304" pitchFamily="18" charset="0"/>
                <a:cs typeface="Times New Roman" panose="02020603050405020304" pitchFamily="18" charset="0"/>
              </a:rPr>
              <a:t>Chức năngcủa p</a:t>
            </a:r>
            <a:r>
              <a:rPr lang="en-US" sz="2800" kern="1200">
                <a:latin typeface="Times New Roman" panose="02020603050405020304" pitchFamily="18" charset="0"/>
                <a:cs typeface="Times New Roman" panose="02020603050405020304" pitchFamily="18" charset="0"/>
              </a:rPr>
              <a:t>hần mềmsoạn thảo văn bản</a:t>
            </a:r>
          </a:p>
        </p:txBody>
      </p:sp>
      <p:sp>
        <p:nvSpPr>
          <p:cNvPr id="17" name="Freeform: Shape 16">
            <a:extLst>
              <a:ext uri="{FF2B5EF4-FFF2-40B4-BE49-F238E27FC236}">
                <a16:creationId xmlns:a16="http://schemas.microsoft.com/office/drawing/2014/main" id="{8A2A7C1F-5040-44DA-B05A-D1FFC09342CF}"/>
              </a:ext>
            </a:extLst>
          </p:cNvPr>
          <p:cNvSpPr/>
          <p:nvPr/>
        </p:nvSpPr>
        <p:spPr>
          <a:xfrm>
            <a:off x="152207" y="415865"/>
            <a:ext cx="1353194" cy="1353194"/>
          </a:xfrm>
          <a:custGeom>
            <a:avLst/>
            <a:gdLst>
              <a:gd name="connsiteX0" fmla="*/ 0 w 1353194"/>
              <a:gd name="connsiteY0" fmla="*/ 676597 h 1353194"/>
              <a:gd name="connsiteX1" fmla="*/ 676597 w 1353194"/>
              <a:gd name="connsiteY1" fmla="*/ 0 h 1353194"/>
              <a:gd name="connsiteX2" fmla="*/ 1353194 w 1353194"/>
              <a:gd name="connsiteY2" fmla="*/ 676597 h 1353194"/>
              <a:gd name="connsiteX3" fmla="*/ 676597 w 1353194"/>
              <a:gd name="connsiteY3" fmla="*/ 1353194 h 1353194"/>
              <a:gd name="connsiteX4" fmla="*/ 0 w 1353194"/>
              <a:gd name="connsiteY4" fmla="*/ 676597 h 135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194" h="1353194">
                <a:moveTo>
                  <a:pt x="0" y="676597"/>
                </a:moveTo>
                <a:cubicBezTo>
                  <a:pt x="0" y="302923"/>
                  <a:pt x="302923" y="0"/>
                  <a:pt x="676597" y="0"/>
                </a:cubicBezTo>
                <a:cubicBezTo>
                  <a:pt x="1050271" y="0"/>
                  <a:pt x="1353194" y="302923"/>
                  <a:pt x="1353194" y="676597"/>
                </a:cubicBezTo>
                <a:cubicBezTo>
                  <a:pt x="1353194" y="1050271"/>
                  <a:pt x="1050271" y="1353194"/>
                  <a:pt x="676597" y="1353194"/>
                </a:cubicBezTo>
                <a:cubicBezTo>
                  <a:pt x="302923" y="1353194"/>
                  <a:pt x="0" y="1050271"/>
                  <a:pt x="0" y="676597"/>
                </a:cubicBezTo>
                <a:close/>
              </a:path>
            </a:pathLst>
          </a:custGeom>
          <a:solidFill>
            <a:srgbClr val="FF00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8171" tIns="198171" rIns="198171" bIns="198171" numCol="1" spcCol="1270" anchor="ctr" anchorCtr="0">
            <a:noAutofit/>
          </a:bodyPr>
          <a:lstStyle/>
          <a:p>
            <a:pPr marL="0" lvl="0" indent="0" algn="ctr" defTabSz="889000">
              <a:lnSpc>
                <a:spcPct val="90000"/>
              </a:lnSpc>
              <a:spcBef>
                <a:spcPct val="0"/>
              </a:spcBef>
              <a:spcAft>
                <a:spcPct val="35000"/>
              </a:spcAft>
              <a:buNone/>
            </a:pPr>
            <a:r>
              <a:rPr lang="en-US" sz="4400" kern="1200">
                <a:latin typeface="Times New Roman" panose="02020603050405020304" pitchFamily="18" charset="0"/>
                <a:cs typeface="Times New Roman" panose="02020603050405020304" pitchFamily="18" charset="0"/>
              </a:rPr>
              <a:t>3</a:t>
            </a:r>
          </a:p>
        </p:txBody>
      </p:sp>
      <p:grpSp>
        <p:nvGrpSpPr>
          <p:cNvPr id="2" name="Group 1">
            <a:extLst>
              <a:ext uri="{FF2B5EF4-FFF2-40B4-BE49-F238E27FC236}">
                <a16:creationId xmlns:a16="http://schemas.microsoft.com/office/drawing/2014/main" id="{DB88FE52-F772-472A-949A-352F629D043D}"/>
              </a:ext>
            </a:extLst>
          </p:cNvPr>
          <p:cNvGrpSpPr/>
          <p:nvPr/>
        </p:nvGrpSpPr>
        <p:grpSpPr>
          <a:xfrm>
            <a:off x="2532923" y="1143054"/>
            <a:ext cx="7979498" cy="4709216"/>
            <a:chOff x="2532923" y="1143054"/>
            <a:chExt cx="7979498" cy="4709216"/>
          </a:xfrm>
        </p:grpSpPr>
        <p:sp>
          <p:nvSpPr>
            <p:cNvPr id="5" name="Freeform: Shape 4">
              <a:extLst>
                <a:ext uri="{FF2B5EF4-FFF2-40B4-BE49-F238E27FC236}">
                  <a16:creationId xmlns:a16="http://schemas.microsoft.com/office/drawing/2014/main" id="{DBAB9E3F-0E57-491C-95DA-1FB5467B08EB}"/>
                </a:ext>
              </a:extLst>
            </p:cNvPr>
            <p:cNvSpPr/>
            <p:nvPr/>
          </p:nvSpPr>
          <p:spPr>
            <a:xfrm>
              <a:off x="5174815" y="3413339"/>
              <a:ext cx="2735534" cy="1869958"/>
            </a:xfrm>
            <a:custGeom>
              <a:avLst/>
              <a:gdLst>
                <a:gd name="connsiteX0" fmla="*/ 0 w 1625600"/>
                <a:gd name="connsiteY0" fmla="*/ 270939 h 1625600"/>
                <a:gd name="connsiteX1" fmla="*/ 270939 w 1625600"/>
                <a:gd name="connsiteY1" fmla="*/ 0 h 1625600"/>
                <a:gd name="connsiteX2" fmla="*/ 1354661 w 1625600"/>
                <a:gd name="connsiteY2" fmla="*/ 0 h 1625600"/>
                <a:gd name="connsiteX3" fmla="*/ 1625600 w 1625600"/>
                <a:gd name="connsiteY3" fmla="*/ 270939 h 1625600"/>
                <a:gd name="connsiteX4" fmla="*/ 1625600 w 1625600"/>
                <a:gd name="connsiteY4" fmla="*/ 1354661 h 1625600"/>
                <a:gd name="connsiteX5" fmla="*/ 1354661 w 1625600"/>
                <a:gd name="connsiteY5" fmla="*/ 1625600 h 1625600"/>
                <a:gd name="connsiteX6" fmla="*/ 270939 w 1625600"/>
                <a:gd name="connsiteY6" fmla="*/ 1625600 h 1625600"/>
                <a:gd name="connsiteX7" fmla="*/ 0 w 1625600"/>
                <a:gd name="connsiteY7" fmla="*/ 1354661 h 1625600"/>
                <a:gd name="connsiteX8" fmla="*/ 0 w 1625600"/>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600" h="1625600">
                  <a:moveTo>
                    <a:pt x="0" y="270939"/>
                  </a:moveTo>
                  <a:cubicBezTo>
                    <a:pt x="0" y="121304"/>
                    <a:pt x="121304" y="0"/>
                    <a:pt x="270939" y="0"/>
                  </a:cubicBezTo>
                  <a:lnTo>
                    <a:pt x="1354661" y="0"/>
                  </a:lnTo>
                  <a:cubicBezTo>
                    <a:pt x="1504296" y="0"/>
                    <a:pt x="1625600" y="121304"/>
                    <a:pt x="1625600" y="270939"/>
                  </a:cubicBezTo>
                  <a:lnTo>
                    <a:pt x="1625600" y="1354661"/>
                  </a:lnTo>
                  <a:cubicBezTo>
                    <a:pt x="1625600" y="1504296"/>
                    <a:pt x="1504296" y="1625600"/>
                    <a:pt x="1354661" y="1625600"/>
                  </a:cubicBezTo>
                  <a:lnTo>
                    <a:pt x="270939" y="1625600"/>
                  </a:lnTo>
                  <a:cubicBezTo>
                    <a:pt x="121304" y="1625600"/>
                    <a:pt x="0" y="1504296"/>
                    <a:pt x="0" y="1354661"/>
                  </a:cubicBezTo>
                  <a:lnTo>
                    <a:pt x="0" y="270939"/>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795" tIns="170795" rIns="170795" bIns="170795" numCol="1" spcCol="1270" anchor="ctr" anchorCtr="0">
              <a:noAutofit/>
            </a:bodyPr>
            <a:lstStyle/>
            <a:p>
              <a:pPr marL="0" lvl="0" indent="0" algn="ctr" defTabSz="1600200">
                <a:lnSpc>
                  <a:spcPct val="90000"/>
                </a:lnSpc>
                <a:spcBef>
                  <a:spcPct val="0"/>
                </a:spcBef>
                <a:spcAft>
                  <a:spcPct val="35000"/>
                </a:spcAft>
                <a:buNone/>
              </a:pPr>
              <a:r>
                <a:rPr lang="en-US" sz="3200" kern="1200">
                  <a:latin typeface="Times New Roman" panose="02020603050405020304" pitchFamily="18" charset="0"/>
                  <a:cs typeface="Times New Roman" panose="02020603050405020304" pitchFamily="18" charset="0"/>
                </a:rPr>
                <a:t>Chức năng nâng cao</a:t>
              </a:r>
            </a:p>
          </p:txBody>
        </p:sp>
        <p:sp>
          <p:nvSpPr>
            <p:cNvPr id="6" name="Freeform: Shape 5">
              <a:extLst>
                <a:ext uri="{FF2B5EF4-FFF2-40B4-BE49-F238E27FC236}">
                  <a16:creationId xmlns:a16="http://schemas.microsoft.com/office/drawing/2014/main" id="{955FDD8A-BB66-443C-A663-E8CF9C917DC8}"/>
                </a:ext>
              </a:extLst>
            </p:cNvPr>
            <p:cNvSpPr/>
            <p:nvPr/>
          </p:nvSpPr>
          <p:spPr>
            <a:xfrm rot="16200000">
              <a:off x="5886734" y="2757490"/>
              <a:ext cx="1311697" cy="0"/>
            </a:xfrm>
            <a:custGeom>
              <a:avLst/>
              <a:gdLst/>
              <a:ahLst/>
              <a:cxnLst/>
              <a:rect l="0" t="0" r="0" b="0"/>
              <a:pathLst>
                <a:path>
                  <a:moveTo>
                    <a:pt x="0" y="0"/>
                  </a:moveTo>
                  <a:lnTo>
                    <a:pt x="1140290" y="0"/>
                  </a:lnTo>
                </a:path>
              </a:pathLst>
            </a:custGeom>
            <a:noFill/>
            <a:ln w="38100">
              <a:solidFill>
                <a:srgbClr val="FFFF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Shape 17">
              <a:extLst>
                <a:ext uri="{FF2B5EF4-FFF2-40B4-BE49-F238E27FC236}">
                  <a16:creationId xmlns:a16="http://schemas.microsoft.com/office/drawing/2014/main" id="{1073B522-EFFE-4F42-8364-C907165C3317}"/>
                </a:ext>
              </a:extLst>
            </p:cNvPr>
            <p:cNvSpPr/>
            <p:nvPr/>
          </p:nvSpPr>
          <p:spPr>
            <a:xfrm>
              <a:off x="5615667" y="1143054"/>
              <a:ext cx="1832808" cy="1252872"/>
            </a:xfrm>
            <a:custGeom>
              <a:avLst/>
              <a:gdLst>
                <a:gd name="connsiteX0" fmla="*/ 0 w 1089152"/>
                <a:gd name="connsiteY0" fmla="*/ 181529 h 1089152"/>
                <a:gd name="connsiteX1" fmla="*/ 181529 w 1089152"/>
                <a:gd name="connsiteY1" fmla="*/ 0 h 1089152"/>
                <a:gd name="connsiteX2" fmla="*/ 907623 w 1089152"/>
                <a:gd name="connsiteY2" fmla="*/ 0 h 1089152"/>
                <a:gd name="connsiteX3" fmla="*/ 1089152 w 1089152"/>
                <a:gd name="connsiteY3" fmla="*/ 181529 h 1089152"/>
                <a:gd name="connsiteX4" fmla="*/ 1089152 w 1089152"/>
                <a:gd name="connsiteY4" fmla="*/ 907623 h 1089152"/>
                <a:gd name="connsiteX5" fmla="*/ 907623 w 1089152"/>
                <a:gd name="connsiteY5" fmla="*/ 1089152 h 1089152"/>
                <a:gd name="connsiteX6" fmla="*/ 181529 w 1089152"/>
                <a:gd name="connsiteY6" fmla="*/ 1089152 h 1089152"/>
                <a:gd name="connsiteX7" fmla="*/ 0 w 1089152"/>
                <a:gd name="connsiteY7" fmla="*/ 907623 h 1089152"/>
                <a:gd name="connsiteX8" fmla="*/ 0 w 1089152"/>
                <a:gd name="connsiteY8" fmla="*/ 181529 h 10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152" h="1089152">
                  <a:moveTo>
                    <a:pt x="0" y="181529"/>
                  </a:moveTo>
                  <a:cubicBezTo>
                    <a:pt x="0" y="81273"/>
                    <a:pt x="81273" y="0"/>
                    <a:pt x="181529" y="0"/>
                  </a:cubicBezTo>
                  <a:lnTo>
                    <a:pt x="907623" y="0"/>
                  </a:lnTo>
                  <a:cubicBezTo>
                    <a:pt x="1007879" y="0"/>
                    <a:pt x="1089152" y="81273"/>
                    <a:pt x="1089152" y="181529"/>
                  </a:cubicBezTo>
                  <a:lnTo>
                    <a:pt x="1089152" y="907623"/>
                  </a:lnTo>
                  <a:cubicBezTo>
                    <a:pt x="1089152" y="1007879"/>
                    <a:pt x="1007879" y="1089152"/>
                    <a:pt x="907623" y="1089152"/>
                  </a:cubicBezTo>
                  <a:lnTo>
                    <a:pt x="181529" y="1089152"/>
                  </a:lnTo>
                  <a:cubicBezTo>
                    <a:pt x="81273" y="1089152"/>
                    <a:pt x="0" y="1007879"/>
                    <a:pt x="0" y="907623"/>
                  </a:cubicBezTo>
                  <a:lnTo>
                    <a:pt x="0" y="181529"/>
                  </a:lnTo>
                  <a:close/>
                </a:path>
              </a:pathLst>
            </a:custGeom>
            <a:solidFill>
              <a:srgbClr val="00C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748" tIns="121748" rIns="121748" bIns="121748" numCol="1" spcCol="1270" anchor="ctr" anchorCtr="0">
              <a:noAutofit/>
            </a:bodyPr>
            <a:lstStyle/>
            <a:p>
              <a:pPr marL="0" lvl="0" indent="0" algn="ctr" defTabSz="1200150">
                <a:lnSpc>
                  <a:spcPct val="90000"/>
                </a:lnSpc>
                <a:spcBef>
                  <a:spcPct val="0"/>
                </a:spcBef>
                <a:spcAft>
                  <a:spcPct val="35000"/>
                </a:spcAft>
                <a:buNone/>
              </a:pPr>
              <a:r>
                <a:rPr lang="en-US" sz="2400">
                  <a:latin typeface="Times New Roman" panose="02020603050405020304" pitchFamily="18" charset="0"/>
                  <a:cs typeface="Times New Roman" panose="02020603050405020304" pitchFamily="18" charset="0"/>
                </a:rPr>
                <a:t>Lưu trữ văn bản trên đám mây</a:t>
              </a:r>
              <a:endParaRPr lang="en-US" sz="2400" kern="120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5A53B386-F84D-4D77-988D-D1B071DA9669}"/>
                </a:ext>
              </a:extLst>
            </p:cNvPr>
            <p:cNvSpPr/>
            <p:nvPr/>
          </p:nvSpPr>
          <p:spPr>
            <a:xfrm rot="1800000">
              <a:off x="7805482" y="5155665"/>
              <a:ext cx="1565499" cy="0"/>
            </a:xfrm>
            <a:custGeom>
              <a:avLst/>
              <a:gdLst/>
              <a:ahLst/>
              <a:cxnLst/>
              <a:rect l="0" t="0" r="0" b="0"/>
              <a:pathLst>
                <a:path>
                  <a:moveTo>
                    <a:pt x="0" y="0"/>
                  </a:moveTo>
                  <a:lnTo>
                    <a:pt x="930303" y="0"/>
                  </a:lnTo>
                </a:path>
              </a:pathLst>
            </a:custGeom>
            <a:noFill/>
            <a:ln w="38100">
              <a:solidFill>
                <a:srgbClr val="FFFF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Shape 19">
              <a:extLst>
                <a:ext uri="{FF2B5EF4-FFF2-40B4-BE49-F238E27FC236}">
                  <a16:creationId xmlns:a16="http://schemas.microsoft.com/office/drawing/2014/main" id="{79048F77-EDDB-4842-A23C-1BD0FB506B0D}"/>
                </a:ext>
              </a:extLst>
            </p:cNvPr>
            <p:cNvSpPr/>
            <p:nvPr/>
          </p:nvSpPr>
          <p:spPr>
            <a:xfrm>
              <a:off x="8679613" y="4567868"/>
              <a:ext cx="1832808" cy="1252872"/>
            </a:xfrm>
            <a:custGeom>
              <a:avLst/>
              <a:gdLst>
                <a:gd name="connsiteX0" fmla="*/ 0 w 1089152"/>
                <a:gd name="connsiteY0" fmla="*/ 181529 h 1089152"/>
                <a:gd name="connsiteX1" fmla="*/ 181529 w 1089152"/>
                <a:gd name="connsiteY1" fmla="*/ 0 h 1089152"/>
                <a:gd name="connsiteX2" fmla="*/ 907623 w 1089152"/>
                <a:gd name="connsiteY2" fmla="*/ 0 h 1089152"/>
                <a:gd name="connsiteX3" fmla="*/ 1089152 w 1089152"/>
                <a:gd name="connsiteY3" fmla="*/ 181529 h 1089152"/>
                <a:gd name="connsiteX4" fmla="*/ 1089152 w 1089152"/>
                <a:gd name="connsiteY4" fmla="*/ 907623 h 1089152"/>
                <a:gd name="connsiteX5" fmla="*/ 907623 w 1089152"/>
                <a:gd name="connsiteY5" fmla="*/ 1089152 h 1089152"/>
                <a:gd name="connsiteX6" fmla="*/ 181529 w 1089152"/>
                <a:gd name="connsiteY6" fmla="*/ 1089152 h 1089152"/>
                <a:gd name="connsiteX7" fmla="*/ 0 w 1089152"/>
                <a:gd name="connsiteY7" fmla="*/ 907623 h 1089152"/>
                <a:gd name="connsiteX8" fmla="*/ 0 w 1089152"/>
                <a:gd name="connsiteY8" fmla="*/ 181529 h 10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152" h="1089152">
                  <a:moveTo>
                    <a:pt x="0" y="181529"/>
                  </a:moveTo>
                  <a:cubicBezTo>
                    <a:pt x="0" y="81273"/>
                    <a:pt x="81273" y="0"/>
                    <a:pt x="181529" y="0"/>
                  </a:cubicBezTo>
                  <a:lnTo>
                    <a:pt x="907623" y="0"/>
                  </a:lnTo>
                  <a:cubicBezTo>
                    <a:pt x="1007879" y="0"/>
                    <a:pt x="1089152" y="81273"/>
                    <a:pt x="1089152" y="181529"/>
                  </a:cubicBezTo>
                  <a:lnTo>
                    <a:pt x="1089152" y="907623"/>
                  </a:lnTo>
                  <a:cubicBezTo>
                    <a:pt x="1089152" y="1007879"/>
                    <a:pt x="1007879" y="1089152"/>
                    <a:pt x="907623" y="1089152"/>
                  </a:cubicBezTo>
                  <a:lnTo>
                    <a:pt x="181529" y="1089152"/>
                  </a:lnTo>
                  <a:cubicBezTo>
                    <a:pt x="81273" y="1089152"/>
                    <a:pt x="0" y="1007879"/>
                    <a:pt x="0" y="907623"/>
                  </a:cubicBezTo>
                  <a:lnTo>
                    <a:pt x="0" y="181529"/>
                  </a:lnTo>
                  <a:close/>
                </a:path>
              </a:pathLst>
            </a:cu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748" tIns="121748" rIns="121748" bIns="121748" numCol="1" spcCol="1270" anchor="ctr" anchorCtr="0">
              <a:noAutofit/>
            </a:bodyPr>
            <a:lstStyle/>
            <a:p>
              <a:pPr marL="0" lvl="0" indent="0" algn="ctr" defTabSz="12001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Nhiều người soạn thảo cùng một văn bản</a:t>
              </a:r>
            </a:p>
          </p:txBody>
        </p:sp>
        <p:sp>
          <p:nvSpPr>
            <p:cNvPr id="21" name="Freeform: Shape 20">
              <a:extLst>
                <a:ext uri="{FF2B5EF4-FFF2-40B4-BE49-F238E27FC236}">
                  <a16:creationId xmlns:a16="http://schemas.microsoft.com/office/drawing/2014/main" id="{AF2C02CB-777A-4410-9987-78797490A44A}"/>
                </a:ext>
              </a:extLst>
            </p:cNvPr>
            <p:cNvSpPr/>
            <p:nvPr/>
          </p:nvSpPr>
          <p:spPr>
            <a:xfrm rot="9000000">
              <a:off x="3714183" y="5155665"/>
              <a:ext cx="1565499" cy="0"/>
            </a:xfrm>
            <a:custGeom>
              <a:avLst/>
              <a:gdLst/>
              <a:ahLst/>
              <a:cxnLst/>
              <a:rect l="0" t="0" r="0" b="0"/>
              <a:pathLst>
                <a:path>
                  <a:moveTo>
                    <a:pt x="0" y="0"/>
                  </a:moveTo>
                  <a:lnTo>
                    <a:pt x="930303" y="0"/>
                  </a:lnTo>
                </a:path>
              </a:pathLst>
            </a:custGeom>
            <a:noFill/>
            <a:ln w="38100">
              <a:solidFill>
                <a:srgbClr val="FFFF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9552A07F-BE10-4F01-9001-2A90E901E5F1}"/>
                </a:ext>
              </a:extLst>
            </p:cNvPr>
            <p:cNvSpPr/>
            <p:nvPr/>
          </p:nvSpPr>
          <p:spPr>
            <a:xfrm>
              <a:off x="2532923" y="4599398"/>
              <a:ext cx="1832808" cy="1252872"/>
            </a:xfrm>
            <a:custGeom>
              <a:avLst/>
              <a:gdLst>
                <a:gd name="connsiteX0" fmla="*/ 0 w 1089152"/>
                <a:gd name="connsiteY0" fmla="*/ 181529 h 1089152"/>
                <a:gd name="connsiteX1" fmla="*/ 181529 w 1089152"/>
                <a:gd name="connsiteY1" fmla="*/ 0 h 1089152"/>
                <a:gd name="connsiteX2" fmla="*/ 907623 w 1089152"/>
                <a:gd name="connsiteY2" fmla="*/ 0 h 1089152"/>
                <a:gd name="connsiteX3" fmla="*/ 1089152 w 1089152"/>
                <a:gd name="connsiteY3" fmla="*/ 181529 h 1089152"/>
                <a:gd name="connsiteX4" fmla="*/ 1089152 w 1089152"/>
                <a:gd name="connsiteY4" fmla="*/ 907623 h 1089152"/>
                <a:gd name="connsiteX5" fmla="*/ 907623 w 1089152"/>
                <a:gd name="connsiteY5" fmla="*/ 1089152 h 1089152"/>
                <a:gd name="connsiteX6" fmla="*/ 181529 w 1089152"/>
                <a:gd name="connsiteY6" fmla="*/ 1089152 h 1089152"/>
                <a:gd name="connsiteX7" fmla="*/ 0 w 1089152"/>
                <a:gd name="connsiteY7" fmla="*/ 907623 h 1089152"/>
                <a:gd name="connsiteX8" fmla="*/ 0 w 1089152"/>
                <a:gd name="connsiteY8" fmla="*/ 181529 h 10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152" h="1089152">
                  <a:moveTo>
                    <a:pt x="0" y="181529"/>
                  </a:moveTo>
                  <a:cubicBezTo>
                    <a:pt x="0" y="81273"/>
                    <a:pt x="81273" y="0"/>
                    <a:pt x="181529" y="0"/>
                  </a:cubicBezTo>
                  <a:lnTo>
                    <a:pt x="907623" y="0"/>
                  </a:lnTo>
                  <a:cubicBezTo>
                    <a:pt x="1007879" y="0"/>
                    <a:pt x="1089152" y="81273"/>
                    <a:pt x="1089152" y="181529"/>
                  </a:cubicBezTo>
                  <a:lnTo>
                    <a:pt x="1089152" y="907623"/>
                  </a:lnTo>
                  <a:cubicBezTo>
                    <a:pt x="1089152" y="1007879"/>
                    <a:pt x="1007879" y="1089152"/>
                    <a:pt x="907623" y="1089152"/>
                  </a:cubicBezTo>
                  <a:lnTo>
                    <a:pt x="181529" y="1089152"/>
                  </a:lnTo>
                  <a:cubicBezTo>
                    <a:pt x="81273" y="1089152"/>
                    <a:pt x="0" y="1007879"/>
                    <a:pt x="0" y="907623"/>
                  </a:cubicBezTo>
                  <a:lnTo>
                    <a:pt x="0" y="181529"/>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748" tIns="121748" rIns="121748" bIns="121748" numCol="1" spcCol="1270" anchor="ctr" anchorCtr="0">
              <a:noAutofit/>
            </a:bodyPr>
            <a:lstStyle/>
            <a:p>
              <a:pPr marL="0" lvl="0" indent="0" algn="ctr" defTabSz="12001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Soạn thảo văn bản mọi lúc mọi nơi</a:t>
              </a:r>
            </a:p>
          </p:txBody>
        </p:sp>
      </p:grpSp>
      <p:pic>
        <p:nvPicPr>
          <p:cNvPr id="13" name="Graphic 12" descr="Programmer male with solid fill">
            <a:extLst>
              <a:ext uri="{FF2B5EF4-FFF2-40B4-BE49-F238E27FC236}">
                <a16:creationId xmlns:a16="http://schemas.microsoft.com/office/drawing/2014/main" id="{F93AAC5D-89D2-4FC2-BF70-7A3D9695EE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1463" y="4584460"/>
            <a:ext cx="1990710" cy="1990710"/>
          </a:xfrm>
          <a:prstGeom prst="rect">
            <a:avLst/>
          </a:prstGeom>
        </p:spPr>
      </p:pic>
      <p:cxnSp>
        <p:nvCxnSpPr>
          <p:cNvPr id="14" name="Straight Connector 13">
            <a:extLst>
              <a:ext uri="{FF2B5EF4-FFF2-40B4-BE49-F238E27FC236}">
                <a16:creationId xmlns:a16="http://schemas.microsoft.com/office/drawing/2014/main" id="{B4F4E9CB-2D6C-44AC-A8AA-4B1CB47AC4FD}"/>
              </a:ext>
            </a:extLst>
          </p:cNvPr>
          <p:cNvCxnSpPr>
            <a:cxnSpLocks/>
          </p:cNvCxnSpPr>
          <p:nvPr/>
        </p:nvCxnSpPr>
        <p:spPr>
          <a:xfrm flipV="1">
            <a:off x="3166748" y="2412368"/>
            <a:ext cx="3427572" cy="429126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2034FDC-9C5B-4C60-8941-77E825856321}"/>
              </a:ext>
            </a:extLst>
          </p:cNvPr>
          <p:cNvSpPr/>
          <p:nvPr/>
        </p:nvSpPr>
        <p:spPr>
          <a:xfrm>
            <a:off x="6516022" y="1068760"/>
            <a:ext cx="1026367" cy="13436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EEC6581E-9DBF-4EED-BB27-200A26BBF49B}"/>
              </a:ext>
            </a:extLst>
          </p:cNvPr>
          <p:cNvSpPr txBox="1"/>
          <p:nvPr/>
        </p:nvSpPr>
        <p:spPr>
          <a:xfrm>
            <a:off x="6533636" y="1109025"/>
            <a:ext cx="971042" cy="1323439"/>
          </a:xfrm>
          <a:prstGeom prst="rect">
            <a:avLst/>
          </a:prstGeom>
          <a:noFill/>
        </p:spPr>
        <p:txBody>
          <a:bodyPr wrap="square" rtlCol="0">
            <a:spAutoFit/>
          </a:bodyPr>
          <a:lstStyle/>
          <a:p>
            <a:pPr algn="just"/>
            <a:r>
              <a:rPr lang="vi-VN" sz="800">
                <a:solidFill>
                  <a:schemeClr val="bg1"/>
                </a:solidFill>
                <a:latin typeface="Times New Roman" panose="02020603050405020304" pitchFamily="18" charset="0"/>
                <a:cs typeface="Times New Roman" panose="02020603050405020304" pitchFamily="18" charset="0"/>
              </a:rPr>
              <a:t>Cho đến nay, Trái đất đã nóng lên khoảng 1,1 độ C so với thời kỳ tiền công nghiệp. Khối lượng khí ô nhiễm thải ra trong suốt cuộc đời của trung bình 3 công dân Mỹ bị cho là sẽ g</a:t>
            </a:r>
            <a:endParaRPr lang="en-US" sz="800"/>
          </a:p>
        </p:txBody>
      </p:sp>
      <p:pic>
        <p:nvPicPr>
          <p:cNvPr id="24" name="Graphic 23" descr="Cloud outline">
            <a:extLst>
              <a:ext uri="{FF2B5EF4-FFF2-40B4-BE49-F238E27FC236}">
                <a16:creationId xmlns:a16="http://schemas.microsoft.com/office/drawing/2014/main" id="{B2DF5C91-7590-4916-8D8C-236F3E197C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5667" y="-23510"/>
            <a:ext cx="3329354" cy="3329354"/>
          </a:xfrm>
          <a:prstGeom prst="rect">
            <a:avLst/>
          </a:prstGeom>
        </p:spPr>
      </p:pic>
      <p:grpSp>
        <p:nvGrpSpPr>
          <p:cNvPr id="25" name="Group 24">
            <a:extLst>
              <a:ext uri="{FF2B5EF4-FFF2-40B4-BE49-F238E27FC236}">
                <a16:creationId xmlns:a16="http://schemas.microsoft.com/office/drawing/2014/main" id="{2A674D24-0EDC-4CE6-B5D7-8910B88C6C6F}"/>
              </a:ext>
            </a:extLst>
          </p:cNvPr>
          <p:cNvGrpSpPr/>
          <p:nvPr/>
        </p:nvGrpSpPr>
        <p:grpSpPr>
          <a:xfrm>
            <a:off x="10406198" y="909651"/>
            <a:ext cx="1196277" cy="1289398"/>
            <a:chOff x="3708063" y="3579000"/>
            <a:chExt cx="1523387" cy="1672325"/>
          </a:xfrm>
        </p:grpSpPr>
        <p:pic>
          <p:nvPicPr>
            <p:cNvPr id="26" name="Graphic 25" descr="Smart Phone with solid fill">
              <a:extLst>
                <a:ext uri="{FF2B5EF4-FFF2-40B4-BE49-F238E27FC236}">
                  <a16:creationId xmlns:a16="http://schemas.microsoft.com/office/drawing/2014/main" id="{B42D2791-BB97-4D77-923E-F490C68D79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08063" y="3579000"/>
              <a:ext cx="1523387" cy="1523387"/>
            </a:xfrm>
            <a:prstGeom prst="rect">
              <a:avLst/>
            </a:prstGeom>
          </p:spPr>
        </p:pic>
        <p:pic>
          <p:nvPicPr>
            <p:cNvPr id="27" name="Graphic 26" descr="Hold Gesture with solid fill">
              <a:extLst>
                <a:ext uri="{FF2B5EF4-FFF2-40B4-BE49-F238E27FC236}">
                  <a16:creationId xmlns:a16="http://schemas.microsoft.com/office/drawing/2014/main" id="{0DA1F2AB-AFE0-465E-8219-F629FDA078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92944" y="4336925"/>
              <a:ext cx="914400" cy="914400"/>
            </a:xfrm>
            <a:prstGeom prst="rect">
              <a:avLst/>
            </a:prstGeom>
          </p:spPr>
        </p:pic>
      </p:grpSp>
      <p:cxnSp>
        <p:nvCxnSpPr>
          <p:cNvPr id="28" name="Straight Connector 27">
            <a:extLst>
              <a:ext uri="{FF2B5EF4-FFF2-40B4-BE49-F238E27FC236}">
                <a16:creationId xmlns:a16="http://schemas.microsoft.com/office/drawing/2014/main" id="{14296477-0561-438F-B858-D9530D2D4BFB}"/>
              </a:ext>
            </a:extLst>
          </p:cNvPr>
          <p:cNvCxnSpPr>
            <a:cxnSpLocks/>
          </p:cNvCxnSpPr>
          <p:nvPr/>
        </p:nvCxnSpPr>
        <p:spPr>
          <a:xfrm flipH="1" flipV="1">
            <a:off x="7594126" y="2395926"/>
            <a:ext cx="2906411" cy="389700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9" name="Graphic 28" descr="Programmer female with solid fill">
            <a:extLst>
              <a:ext uri="{FF2B5EF4-FFF2-40B4-BE49-F238E27FC236}">
                <a16:creationId xmlns:a16="http://schemas.microsoft.com/office/drawing/2014/main" id="{880FDE73-4132-4017-96D7-28A13C7448B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36782" y="337311"/>
            <a:ext cx="1599909" cy="1599909"/>
          </a:xfrm>
          <a:prstGeom prst="rect">
            <a:avLst/>
          </a:prstGeom>
        </p:spPr>
      </p:pic>
      <p:pic>
        <p:nvPicPr>
          <p:cNvPr id="30" name="Graphic 29" descr="Programmer male with solid fill">
            <a:extLst>
              <a:ext uri="{FF2B5EF4-FFF2-40B4-BE49-F238E27FC236}">
                <a16:creationId xmlns:a16="http://schemas.microsoft.com/office/drawing/2014/main" id="{7CE5D099-8BEC-429A-ACB8-A6372A4ABB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29820" y="4584460"/>
            <a:ext cx="1990710" cy="1990710"/>
          </a:xfrm>
          <a:prstGeom prst="rect">
            <a:avLst/>
          </a:prstGeom>
        </p:spPr>
      </p:pic>
      <p:cxnSp>
        <p:nvCxnSpPr>
          <p:cNvPr id="31" name="Straight Connector 30">
            <a:extLst>
              <a:ext uri="{FF2B5EF4-FFF2-40B4-BE49-F238E27FC236}">
                <a16:creationId xmlns:a16="http://schemas.microsoft.com/office/drawing/2014/main" id="{C33114B9-A3F8-4515-A693-DC9CFCCB8565}"/>
              </a:ext>
            </a:extLst>
          </p:cNvPr>
          <p:cNvCxnSpPr>
            <a:cxnSpLocks/>
            <a:stCxn id="27" idx="1"/>
          </p:cNvCxnSpPr>
          <p:nvPr/>
        </p:nvCxnSpPr>
        <p:spPr>
          <a:xfrm flipH="1">
            <a:off x="7560005" y="1846538"/>
            <a:ext cx="3148430" cy="52277"/>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C2E5EB5-A1D4-478B-AB65-B13771414C81}"/>
              </a:ext>
            </a:extLst>
          </p:cNvPr>
          <p:cNvCxnSpPr>
            <a:cxnSpLocks/>
          </p:cNvCxnSpPr>
          <p:nvPr/>
        </p:nvCxnSpPr>
        <p:spPr>
          <a:xfrm>
            <a:off x="3419851" y="1868470"/>
            <a:ext cx="3122731" cy="6875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9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95833E-6 -3.7037E-6 L -0.50313 -0.48842 " pathEditMode="relative" rAng="0" ptsTypes="AA">
                                      <p:cBhvr>
                                        <p:cTn id="6" dur="1000" fill="hold"/>
                                        <p:tgtEl>
                                          <p:spTgt spid="2"/>
                                        </p:tgtEl>
                                        <p:attrNameLst>
                                          <p:attrName>ppt_x</p:attrName>
                                          <p:attrName>ppt_y</p:attrName>
                                        </p:attrNameLst>
                                      </p:cBhvr>
                                      <p:rCtr x="-25156" y="-24421"/>
                                    </p:animMotion>
                                  </p:childTnLst>
                                </p:cTn>
                              </p:par>
                              <p:par>
                                <p:cTn id="7" presetID="6" presetClass="emph" presetSubtype="0" fill="hold" nodeType="withEffect">
                                  <p:stCondLst>
                                    <p:cond delay="0"/>
                                  </p:stCondLst>
                                  <p:childTnLst>
                                    <p:animScale>
                                      <p:cBhvr>
                                        <p:cTn id="8" dur="1000" fill="hold"/>
                                        <p:tgtEl>
                                          <p:spTgt spid="2"/>
                                        </p:tgtEl>
                                      </p:cBhvr>
                                      <p:by x="200000" y="200000"/>
                                    </p:animScale>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iterate type="lt">
                                    <p:tmPct val="10000"/>
                                  </p:iterate>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up)">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up)">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1" nodeType="clickEffect">
                                  <p:stCondLst>
                                    <p:cond delay="0"/>
                                  </p:stCondLst>
                                  <p:iterate type="lt">
                                    <p:tmPct val="10000"/>
                                  </p:iterate>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par>
                                <p:cTn id="83" presetID="10" presetClass="exit" presetSubtype="0" fill="hold" grpId="2" nodeType="withEffect">
                                  <p:stCondLst>
                                    <p:cond delay="0"/>
                                  </p:stCondLst>
                                  <p:iterate type="lt">
                                    <p:tmPct val="0"/>
                                  </p:iterate>
                                  <p:childTnLst>
                                    <p:animEffect transition="out" filter="fade">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30"/>
                                        </p:tgtEl>
                                      </p:cBhvr>
                                    </p:animEffect>
                                    <p:set>
                                      <p:cBhvr>
                                        <p:cTn id="88" dur="1" fill="hold">
                                          <p:stCondLst>
                                            <p:cond delay="499"/>
                                          </p:stCondLst>
                                        </p:cTn>
                                        <p:tgtEl>
                                          <p:spTgt spid="30"/>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8"/>
                                        </p:tgtEl>
                                      </p:cBhvr>
                                    </p:animEffect>
                                    <p:set>
                                      <p:cBhvr>
                                        <p:cTn id="91" dur="1" fill="hold">
                                          <p:stCondLst>
                                            <p:cond delay="499"/>
                                          </p:stCondLst>
                                        </p:cTn>
                                        <p:tgtEl>
                                          <p:spTgt spid="2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5"/>
                                        </p:tgtEl>
                                      </p:cBhvr>
                                    </p:animEffect>
                                    <p:set>
                                      <p:cBhvr>
                                        <p:cTn id="94" dur="1" fill="hold">
                                          <p:stCondLst>
                                            <p:cond delay="499"/>
                                          </p:stCondLst>
                                        </p:cTn>
                                        <p:tgtEl>
                                          <p:spTgt spid="25"/>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31"/>
                                        </p:tgtEl>
                                      </p:cBhvr>
                                    </p:animEffect>
                                    <p:set>
                                      <p:cBhvr>
                                        <p:cTn id="97" dur="1" fill="hold">
                                          <p:stCondLst>
                                            <p:cond delay="499"/>
                                          </p:stCondLst>
                                        </p:cTn>
                                        <p:tgtEl>
                                          <p:spTgt spid="3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32"/>
                                        </p:tgtEl>
                                      </p:cBhvr>
                                    </p:animEffect>
                                    <p:set>
                                      <p:cBhvr>
                                        <p:cTn id="103" dur="1" fill="hold">
                                          <p:stCondLst>
                                            <p:cond delay="499"/>
                                          </p:stCondLst>
                                        </p:cTn>
                                        <p:tgtEl>
                                          <p:spTgt spid="32"/>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49" presetClass="path" presetSubtype="0" accel="50000" decel="50000" fill="hold" nodeType="clickEffect">
                                  <p:stCondLst>
                                    <p:cond delay="0"/>
                                  </p:stCondLst>
                                  <p:childTnLst>
                                    <p:animMotion origin="layout" path="M -0.50313 -0.48842 L 1.66667E-6 3.7037E-6 " pathEditMode="relative" rAng="0" ptsTypes="AA">
                                      <p:cBhvr>
                                        <p:cTn id="107" dur="1000" fill="hold"/>
                                        <p:tgtEl>
                                          <p:spTgt spid="2"/>
                                        </p:tgtEl>
                                        <p:attrNameLst>
                                          <p:attrName>ppt_x</p:attrName>
                                          <p:attrName>ppt_y</p:attrName>
                                        </p:attrNameLst>
                                      </p:cBhvr>
                                      <p:rCtr x="24909" y="24676"/>
                                    </p:animMotion>
                                  </p:childTnLst>
                                </p:cTn>
                              </p:par>
                              <p:par>
                                <p:cTn id="108" presetID="6" presetClass="emph" presetSubtype="0" fill="hold" nodeType="withEffect">
                                  <p:stCondLst>
                                    <p:cond delay="0"/>
                                  </p:stCondLst>
                                  <p:childTnLst>
                                    <p:animScale>
                                      <p:cBhvr>
                                        <p:cTn id="109" dur="1000" fill="hold"/>
                                        <p:tgtEl>
                                          <p:spTgt spid="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3" grpId="0"/>
      <p:bldP spid="23" grpId="1"/>
      <p:bldP spid="23"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
        <p:nvSpPr>
          <p:cNvPr id="16" name="Freeform: Shape 15">
            <a:extLst>
              <a:ext uri="{FF2B5EF4-FFF2-40B4-BE49-F238E27FC236}">
                <a16:creationId xmlns:a16="http://schemas.microsoft.com/office/drawing/2014/main" id="{909AE760-7088-49A7-86F1-985DB60D5E75}"/>
              </a:ext>
            </a:extLst>
          </p:cNvPr>
          <p:cNvSpPr/>
          <p:nvPr/>
        </p:nvSpPr>
        <p:spPr>
          <a:xfrm rot="5400000">
            <a:off x="-1576279" y="3287125"/>
            <a:ext cx="4795759" cy="1049756"/>
          </a:xfrm>
          <a:custGeom>
            <a:avLst/>
            <a:gdLst>
              <a:gd name="connsiteX0" fmla="*/ 0 w 2029791"/>
              <a:gd name="connsiteY0" fmla="*/ 0 h 1353871"/>
              <a:gd name="connsiteX1" fmla="*/ 2029791 w 2029791"/>
              <a:gd name="connsiteY1" fmla="*/ 0 h 1353871"/>
              <a:gd name="connsiteX2" fmla="*/ 2029791 w 2029791"/>
              <a:gd name="connsiteY2" fmla="*/ 1353871 h 1353871"/>
              <a:gd name="connsiteX3" fmla="*/ 0 w 2029791"/>
              <a:gd name="connsiteY3" fmla="*/ 1353871 h 1353871"/>
              <a:gd name="connsiteX4" fmla="*/ 0 w 2029791"/>
              <a:gd name="connsiteY4" fmla="*/ 0 h 135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91" h="1353871">
                <a:moveTo>
                  <a:pt x="0" y="0"/>
                </a:moveTo>
                <a:lnTo>
                  <a:pt x="2029791" y="0"/>
                </a:lnTo>
                <a:lnTo>
                  <a:pt x="2029791" y="1353871"/>
                </a:lnTo>
                <a:lnTo>
                  <a:pt x="0" y="1353871"/>
                </a:lnTo>
                <a:lnTo>
                  <a:pt x="0" y="0"/>
                </a:lnTo>
                <a:close/>
              </a:path>
            </a:pathLst>
          </a:custGeom>
          <a:solidFill>
            <a:srgbClr val="33CC33">
              <a:alpha val="90000"/>
            </a:srgb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vert270" wrap="square" lIns="324767" tIns="142240" rIns="142240" bIns="142240" numCol="1" spcCol="1270" anchor="ctr" anchorCtr="0">
            <a:noAutofit/>
          </a:bodyPr>
          <a:lstStyle/>
          <a:p>
            <a:pPr marL="0" lvl="0" indent="0" algn="ctr" defTabSz="889000">
              <a:lnSpc>
                <a:spcPct val="90000"/>
              </a:lnSpc>
              <a:spcBef>
                <a:spcPct val="0"/>
              </a:spcBef>
              <a:spcAft>
                <a:spcPct val="35000"/>
              </a:spcAft>
              <a:buNone/>
            </a:pPr>
            <a:r>
              <a:rPr lang="en-US" sz="2800">
                <a:latin typeface="Times New Roman" panose="02020603050405020304" pitchFamily="18" charset="0"/>
                <a:cs typeface="Times New Roman" panose="02020603050405020304" pitchFamily="18" charset="0"/>
              </a:rPr>
              <a:t>Chức năngcủa p</a:t>
            </a:r>
            <a:r>
              <a:rPr lang="en-US" sz="2800" kern="1200">
                <a:latin typeface="Times New Roman" panose="02020603050405020304" pitchFamily="18" charset="0"/>
                <a:cs typeface="Times New Roman" panose="02020603050405020304" pitchFamily="18" charset="0"/>
              </a:rPr>
              <a:t>hần mềmsoạn thảo văn bản</a:t>
            </a:r>
          </a:p>
        </p:txBody>
      </p:sp>
      <p:sp>
        <p:nvSpPr>
          <p:cNvPr id="17" name="Freeform: Shape 16">
            <a:extLst>
              <a:ext uri="{FF2B5EF4-FFF2-40B4-BE49-F238E27FC236}">
                <a16:creationId xmlns:a16="http://schemas.microsoft.com/office/drawing/2014/main" id="{8A2A7C1F-5040-44DA-B05A-D1FFC09342CF}"/>
              </a:ext>
            </a:extLst>
          </p:cNvPr>
          <p:cNvSpPr/>
          <p:nvPr/>
        </p:nvSpPr>
        <p:spPr>
          <a:xfrm>
            <a:off x="152207" y="415865"/>
            <a:ext cx="1353194" cy="1353194"/>
          </a:xfrm>
          <a:custGeom>
            <a:avLst/>
            <a:gdLst>
              <a:gd name="connsiteX0" fmla="*/ 0 w 1353194"/>
              <a:gd name="connsiteY0" fmla="*/ 676597 h 1353194"/>
              <a:gd name="connsiteX1" fmla="*/ 676597 w 1353194"/>
              <a:gd name="connsiteY1" fmla="*/ 0 h 1353194"/>
              <a:gd name="connsiteX2" fmla="*/ 1353194 w 1353194"/>
              <a:gd name="connsiteY2" fmla="*/ 676597 h 1353194"/>
              <a:gd name="connsiteX3" fmla="*/ 676597 w 1353194"/>
              <a:gd name="connsiteY3" fmla="*/ 1353194 h 1353194"/>
              <a:gd name="connsiteX4" fmla="*/ 0 w 1353194"/>
              <a:gd name="connsiteY4" fmla="*/ 676597 h 135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194" h="1353194">
                <a:moveTo>
                  <a:pt x="0" y="676597"/>
                </a:moveTo>
                <a:cubicBezTo>
                  <a:pt x="0" y="302923"/>
                  <a:pt x="302923" y="0"/>
                  <a:pt x="676597" y="0"/>
                </a:cubicBezTo>
                <a:cubicBezTo>
                  <a:pt x="1050271" y="0"/>
                  <a:pt x="1353194" y="302923"/>
                  <a:pt x="1353194" y="676597"/>
                </a:cubicBezTo>
                <a:cubicBezTo>
                  <a:pt x="1353194" y="1050271"/>
                  <a:pt x="1050271" y="1353194"/>
                  <a:pt x="676597" y="1353194"/>
                </a:cubicBezTo>
                <a:cubicBezTo>
                  <a:pt x="302923" y="1353194"/>
                  <a:pt x="0" y="1050271"/>
                  <a:pt x="0" y="676597"/>
                </a:cubicBezTo>
                <a:close/>
              </a:path>
            </a:pathLst>
          </a:custGeom>
          <a:solidFill>
            <a:srgbClr val="FF00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8171" tIns="198171" rIns="198171" bIns="198171" numCol="1" spcCol="1270" anchor="ctr" anchorCtr="0">
            <a:noAutofit/>
          </a:bodyPr>
          <a:lstStyle/>
          <a:p>
            <a:pPr marL="0" lvl="0" indent="0" algn="ctr" defTabSz="889000">
              <a:lnSpc>
                <a:spcPct val="90000"/>
              </a:lnSpc>
              <a:spcBef>
                <a:spcPct val="0"/>
              </a:spcBef>
              <a:spcAft>
                <a:spcPct val="35000"/>
              </a:spcAft>
              <a:buNone/>
            </a:pPr>
            <a:r>
              <a:rPr lang="en-US" sz="4400" kern="1200">
                <a:latin typeface="Times New Roman" panose="02020603050405020304" pitchFamily="18" charset="0"/>
                <a:cs typeface="Times New Roman" panose="02020603050405020304" pitchFamily="18" charset="0"/>
              </a:rPr>
              <a:t>3</a:t>
            </a:r>
          </a:p>
        </p:txBody>
      </p:sp>
      <p:grpSp>
        <p:nvGrpSpPr>
          <p:cNvPr id="2" name="Group 1">
            <a:extLst>
              <a:ext uri="{FF2B5EF4-FFF2-40B4-BE49-F238E27FC236}">
                <a16:creationId xmlns:a16="http://schemas.microsoft.com/office/drawing/2014/main" id="{DB88FE52-F772-472A-949A-352F629D043D}"/>
              </a:ext>
            </a:extLst>
          </p:cNvPr>
          <p:cNvGrpSpPr/>
          <p:nvPr/>
        </p:nvGrpSpPr>
        <p:grpSpPr>
          <a:xfrm>
            <a:off x="2532923" y="1143054"/>
            <a:ext cx="7979498" cy="4709216"/>
            <a:chOff x="2532923" y="1143054"/>
            <a:chExt cx="7979498" cy="4709216"/>
          </a:xfrm>
        </p:grpSpPr>
        <p:sp>
          <p:nvSpPr>
            <p:cNvPr id="5" name="Freeform: Shape 4">
              <a:extLst>
                <a:ext uri="{FF2B5EF4-FFF2-40B4-BE49-F238E27FC236}">
                  <a16:creationId xmlns:a16="http://schemas.microsoft.com/office/drawing/2014/main" id="{DBAB9E3F-0E57-491C-95DA-1FB5467B08EB}"/>
                </a:ext>
              </a:extLst>
            </p:cNvPr>
            <p:cNvSpPr/>
            <p:nvPr/>
          </p:nvSpPr>
          <p:spPr>
            <a:xfrm>
              <a:off x="5174815" y="3413339"/>
              <a:ext cx="2735534" cy="1869958"/>
            </a:xfrm>
            <a:custGeom>
              <a:avLst/>
              <a:gdLst>
                <a:gd name="connsiteX0" fmla="*/ 0 w 1625600"/>
                <a:gd name="connsiteY0" fmla="*/ 270939 h 1625600"/>
                <a:gd name="connsiteX1" fmla="*/ 270939 w 1625600"/>
                <a:gd name="connsiteY1" fmla="*/ 0 h 1625600"/>
                <a:gd name="connsiteX2" fmla="*/ 1354661 w 1625600"/>
                <a:gd name="connsiteY2" fmla="*/ 0 h 1625600"/>
                <a:gd name="connsiteX3" fmla="*/ 1625600 w 1625600"/>
                <a:gd name="connsiteY3" fmla="*/ 270939 h 1625600"/>
                <a:gd name="connsiteX4" fmla="*/ 1625600 w 1625600"/>
                <a:gd name="connsiteY4" fmla="*/ 1354661 h 1625600"/>
                <a:gd name="connsiteX5" fmla="*/ 1354661 w 1625600"/>
                <a:gd name="connsiteY5" fmla="*/ 1625600 h 1625600"/>
                <a:gd name="connsiteX6" fmla="*/ 270939 w 1625600"/>
                <a:gd name="connsiteY6" fmla="*/ 1625600 h 1625600"/>
                <a:gd name="connsiteX7" fmla="*/ 0 w 1625600"/>
                <a:gd name="connsiteY7" fmla="*/ 1354661 h 1625600"/>
                <a:gd name="connsiteX8" fmla="*/ 0 w 1625600"/>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600" h="1625600">
                  <a:moveTo>
                    <a:pt x="0" y="270939"/>
                  </a:moveTo>
                  <a:cubicBezTo>
                    <a:pt x="0" y="121304"/>
                    <a:pt x="121304" y="0"/>
                    <a:pt x="270939" y="0"/>
                  </a:cubicBezTo>
                  <a:lnTo>
                    <a:pt x="1354661" y="0"/>
                  </a:lnTo>
                  <a:cubicBezTo>
                    <a:pt x="1504296" y="0"/>
                    <a:pt x="1625600" y="121304"/>
                    <a:pt x="1625600" y="270939"/>
                  </a:cubicBezTo>
                  <a:lnTo>
                    <a:pt x="1625600" y="1354661"/>
                  </a:lnTo>
                  <a:cubicBezTo>
                    <a:pt x="1625600" y="1504296"/>
                    <a:pt x="1504296" y="1625600"/>
                    <a:pt x="1354661" y="1625600"/>
                  </a:cubicBezTo>
                  <a:lnTo>
                    <a:pt x="270939" y="1625600"/>
                  </a:lnTo>
                  <a:cubicBezTo>
                    <a:pt x="121304" y="1625600"/>
                    <a:pt x="0" y="1504296"/>
                    <a:pt x="0" y="1354661"/>
                  </a:cubicBezTo>
                  <a:lnTo>
                    <a:pt x="0" y="270939"/>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795" tIns="170795" rIns="170795" bIns="170795" numCol="1" spcCol="1270" anchor="ctr" anchorCtr="0">
              <a:noAutofit/>
            </a:bodyPr>
            <a:lstStyle/>
            <a:p>
              <a:pPr marL="0" lvl="0" indent="0" algn="ctr" defTabSz="1600200">
                <a:lnSpc>
                  <a:spcPct val="90000"/>
                </a:lnSpc>
                <a:spcBef>
                  <a:spcPct val="0"/>
                </a:spcBef>
                <a:spcAft>
                  <a:spcPct val="35000"/>
                </a:spcAft>
                <a:buNone/>
              </a:pPr>
              <a:r>
                <a:rPr lang="en-US" sz="3200" kern="1200">
                  <a:latin typeface="Times New Roman" panose="02020603050405020304" pitchFamily="18" charset="0"/>
                  <a:cs typeface="Times New Roman" panose="02020603050405020304" pitchFamily="18" charset="0"/>
                </a:rPr>
                <a:t>Chức năng nâng cao</a:t>
              </a:r>
            </a:p>
          </p:txBody>
        </p:sp>
        <p:sp>
          <p:nvSpPr>
            <p:cNvPr id="6" name="Freeform: Shape 5">
              <a:extLst>
                <a:ext uri="{FF2B5EF4-FFF2-40B4-BE49-F238E27FC236}">
                  <a16:creationId xmlns:a16="http://schemas.microsoft.com/office/drawing/2014/main" id="{955FDD8A-BB66-443C-A663-E8CF9C917DC8}"/>
                </a:ext>
              </a:extLst>
            </p:cNvPr>
            <p:cNvSpPr/>
            <p:nvPr/>
          </p:nvSpPr>
          <p:spPr>
            <a:xfrm rot="16200000">
              <a:off x="5886734" y="2757490"/>
              <a:ext cx="1311697" cy="0"/>
            </a:xfrm>
            <a:custGeom>
              <a:avLst/>
              <a:gdLst/>
              <a:ahLst/>
              <a:cxnLst/>
              <a:rect l="0" t="0" r="0" b="0"/>
              <a:pathLst>
                <a:path>
                  <a:moveTo>
                    <a:pt x="0" y="0"/>
                  </a:moveTo>
                  <a:lnTo>
                    <a:pt x="1140290" y="0"/>
                  </a:lnTo>
                </a:path>
              </a:pathLst>
            </a:custGeom>
            <a:noFill/>
            <a:ln w="38100">
              <a:solidFill>
                <a:srgbClr val="FFFF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Shape 17">
              <a:extLst>
                <a:ext uri="{FF2B5EF4-FFF2-40B4-BE49-F238E27FC236}">
                  <a16:creationId xmlns:a16="http://schemas.microsoft.com/office/drawing/2014/main" id="{1073B522-EFFE-4F42-8364-C907165C3317}"/>
                </a:ext>
              </a:extLst>
            </p:cNvPr>
            <p:cNvSpPr/>
            <p:nvPr/>
          </p:nvSpPr>
          <p:spPr>
            <a:xfrm>
              <a:off x="5615667" y="1143054"/>
              <a:ext cx="1832808" cy="1252872"/>
            </a:xfrm>
            <a:custGeom>
              <a:avLst/>
              <a:gdLst>
                <a:gd name="connsiteX0" fmla="*/ 0 w 1089152"/>
                <a:gd name="connsiteY0" fmla="*/ 181529 h 1089152"/>
                <a:gd name="connsiteX1" fmla="*/ 181529 w 1089152"/>
                <a:gd name="connsiteY1" fmla="*/ 0 h 1089152"/>
                <a:gd name="connsiteX2" fmla="*/ 907623 w 1089152"/>
                <a:gd name="connsiteY2" fmla="*/ 0 h 1089152"/>
                <a:gd name="connsiteX3" fmla="*/ 1089152 w 1089152"/>
                <a:gd name="connsiteY3" fmla="*/ 181529 h 1089152"/>
                <a:gd name="connsiteX4" fmla="*/ 1089152 w 1089152"/>
                <a:gd name="connsiteY4" fmla="*/ 907623 h 1089152"/>
                <a:gd name="connsiteX5" fmla="*/ 907623 w 1089152"/>
                <a:gd name="connsiteY5" fmla="*/ 1089152 h 1089152"/>
                <a:gd name="connsiteX6" fmla="*/ 181529 w 1089152"/>
                <a:gd name="connsiteY6" fmla="*/ 1089152 h 1089152"/>
                <a:gd name="connsiteX7" fmla="*/ 0 w 1089152"/>
                <a:gd name="connsiteY7" fmla="*/ 907623 h 1089152"/>
                <a:gd name="connsiteX8" fmla="*/ 0 w 1089152"/>
                <a:gd name="connsiteY8" fmla="*/ 181529 h 10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152" h="1089152">
                  <a:moveTo>
                    <a:pt x="0" y="181529"/>
                  </a:moveTo>
                  <a:cubicBezTo>
                    <a:pt x="0" y="81273"/>
                    <a:pt x="81273" y="0"/>
                    <a:pt x="181529" y="0"/>
                  </a:cubicBezTo>
                  <a:lnTo>
                    <a:pt x="907623" y="0"/>
                  </a:lnTo>
                  <a:cubicBezTo>
                    <a:pt x="1007879" y="0"/>
                    <a:pt x="1089152" y="81273"/>
                    <a:pt x="1089152" y="181529"/>
                  </a:cubicBezTo>
                  <a:lnTo>
                    <a:pt x="1089152" y="907623"/>
                  </a:lnTo>
                  <a:cubicBezTo>
                    <a:pt x="1089152" y="1007879"/>
                    <a:pt x="1007879" y="1089152"/>
                    <a:pt x="907623" y="1089152"/>
                  </a:cubicBezTo>
                  <a:lnTo>
                    <a:pt x="181529" y="1089152"/>
                  </a:lnTo>
                  <a:cubicBezTo>
                    <a:pt x="81273" y="1089152"/>
                    <a:pt x="0" y="1007879"/>
                    <a:pt x="0" y="907623"/>
                  </a:cubicBezTo>
                  <a:lnTo>
                    <a:pt x="0" y="181529"/>
                  </a:lnTo>
                  <a:close/>
                </a:path>
              </a:pathLst>
            </a:custGeom>
            <a:solidFill>
              <a:srgbClr val="00C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748" tIns="121748" rIns="121748" bIns="121748" numCol="1" spcCol="1270" anchor="ctr" anchorCtr="0">
              <a:noAutofit/>
            </a:bodyPr>
            <a:lstStyle/>
            <a:p>
              <a:pPr marL="0" lvl="0" indent="0" algn="ctr" defTabSz="1200150">
                <a:lnSpc>
                  <a:spcPct val="90000"/>
                </a:lnSpc>
                <a:spcBef>
                  <a:spcPct val="0"/>
                </a:spcBef>
                <a:spcAft>
                  <a:spcPct val="35000"/>
                </a:spcAft>
                <a:buNone/>
              </a:pPr>
              <a:r>
                <a:rPr lang="en-US" sz="2400">
                  <a:latin typeface="Times New Roman" panose="02020603050405020304" pitchFamily="18" charset="0"/>
                  <a:cs typeface="Times New Roman" panose="02020603050405020304" pitchFamily="18" charset="0"/>
                </a:rPr>
                <a:t>Lưu trữ văn bản trên đám mây</a:t>
              </a:r>
              <a:endParaRPr lang="en-US" sz="2400" kern="120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5A53B386-F84D-4D77-988D-D1B071DA9669}"/>
                </a:ext>
              </a:extLst>
            </p:cNvPr>
            <p:cNvSpPr/>
            <p:nvPr/>
          </p:nvSpPr>
          <p:spPr>
            <a:xfrm rot="1800000">
              <a:off x="7805482" y="5155665"/>
              <a:ext cx="1565499" cy="0"/>
            </a:xfrm>
            <a:custGeom>
              <a:avLst/>
              <a:gdLst/>
              <a:ahLst/>
              <a:cxnLst/>
              <a:rect l="0" t="0" r="0" b="0"/>
              <a:pathLst>
                <a:path>
                  <a:moveTo>
                    <a:pt x="0" y="0"/>
                  </a:moveTo>
                  <a:lnTo>
                    <a:pt x="930303" y="0"/>
                  </a:lnTo>
                </a:path>
              </a:pathLst>
            </a:custGeom>
            <a:noFill/>
            <a:ln w="38100">
              <a:solidFill>
                <a:srgbClr val="FFFF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Shape 19">
              <a:extLst>
                <a:ext uri="{FF2B5EF4-FFF2-40B4-BE49-F238E27FC236}">
                  <a16:creationId xmlns:a16="http://schemas.microsoft.com/office/drawing/2014/main" id="{79048F77-EDDB-4842-A23C-1BD0FB506B0D}"/>
                </a:ext>
              </a:extLst>
            </p:cNvPr>
            <p:cNvSpPr/>
            <p:nvPr/>
          </p:nvSpPr>
          <p:spPr>
            <a:xfrm>
              <a:off x="8679613" y="4567868"/>
              <a:ext cx="1832808" cy="1252872"/>
            </a:xfrm>
            <a:custGeom>
              <a:avLst/>
              <a:gdLst>
                <a:gd name="connsiteX0" fmla="*/ 0 w 1089152"/>
                <a:gd name="connsiteY0" fmla="*/ 181529 h 1089152"/>
                <a:gd name="connsiteX1" fmla="*/ 181529 w 1089152"/>
                <a:gd name="connsiteY1" fmla="*/ 0 h 1089152"/>
                <a:gd name="connsiteX2" fmla="*/ 907623 w 1089152"/>
                <a:gd name="connsiteY2" fmla="*/ 0 h 1089152"/>
                <a:gd name="connsiteX3" fmla="*/ 1089152 w 1089152"/>
                <a:gd name="connsiteY3" fmla="*/ 181529 h 1089152"/>
                <a:gd name="connsiteX4" fmla="*/ 1089152 w 1089152"/>
                <a:gd name="connsiteY4" fmla="*/ 907623 h 1089152"/>
                <a:gd name="connsiteX5" fmla="*/ 907623 w 1089152"/>
                <a:gd name="connsiteY5" fmla="*/ 1089152 h 1089152"/>
                <a:gd name="connsiteX6" fmla="*/ 181529 w 1089152"/>
                <a:gd name="connsiteY6" fmla="*/ 1089152 h 1089152"/>
                <a:gd name="connsiteX7" fmla="*/ 0 w 1089152"/>
                <a:gd name="connsiteY7" fmla="*/ 907623 h 1089152"/>
                <a:gd name="connsiteX8" fmla="*/ 0 w 1089152"/>
                <a:gd name="connsiteY8" fmla="*/ 181529 h 10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152" h="1089152">
                  <a:moveTo>
                    <a:pt x="0" y="181529"/>
                  </a:moveTo>
                  <a:cubicBezTo>
                    <a:pt x="0" y="81273"/>
                    <a:pt x="81273" y="0"/>
                    <a:pt x="181529" y="0"/>
                  </a:cubicBezTo>
                  <a:lnTo>
                    <a:pt x="907623" y="0"/>
                  </a:lnTo>
                  <a:cubicBezTo>
                    <a:pt x="1007879" y="0"/>
                    <a:pt x="1089152" y="81273"/>
                    <a:pt x="1089152" y="181529"/>
                  </a:cubicBezTo>
                  <a:lnTo>
                    <a:pt x="1089152" y="907623"/>
                  </a:lnTo>
                  <a:cubicBezTo>
                    <a:pt x="1089152" y="1007879"/>
                    <a:pt x="1007879" y="1089152"/>
                    <a:pt x="907623" y="1089152"/>
                  </a:cubicBezTo>
                  <a:lnTo>
                    <a:pt x="181529" y="1089152"/>
                  </a:lnTo>
                  <a:cubicBezTo>
                    <a:pt x="81273" y="1089152"/>
                    <a:pt x="0" y="1007879"/>
                    <a:pt x="0" y="907623"/>
                  </a:cubicBezTo>
                  <a:lnTo>
                    <a:pt x="0" y="181529"/>
                  </a:lnTo>
                  <a:close/>
                </a:path>
              </a:pathLst>
            </a:cu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748" tIns="121748" rIns="121748" bIns="121748" numCol="1" spcCol="1270" anchor="ctr" anchorCtr="0">
              <a:noAutofit/>
            </a:bodyPr>
            <a:lstStyle/>
            <a:p>
              <a:pPr marL="0" lvl="0" indent="0" algn="ctr" defTabSz="12001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Nhiều người soạn thảo cùng một văn bản</a:t>
              </a:r>
            </a:p>
          </p:txBody>
        </p:sp>
        <p:sp>
          <p:nvSpPr>
            <p:cNvPr id="21" name="Freeform: Shape 20">
              <a:extLst>
                <a:ext uri="{FF2B5EF4-FFF2-40B4-BE49-F238E27FC236}">
                  <a16:creationId xmlns:a16="http://schemas.microsoft.com/office/drawing/2014/main" id="{AF2C02CB-777A-4410-9987-78797490A44A}"/>
                </a:ext>
              </a:extLst>
            </p:cNvPr>
            <p:cNvSpPr/>
            <p:nvPr/>
          </p:nvSpPr>
          <p:spPr>
            <a:xfrm rot="9000000">
              <a:off x="3714183" y="5155665"/>
              <a:ext cx="1565499" cy="0"/>
            </a:xfrm>
            <a:custGeom>
              <a:avLst/>
              <a:gdLst/>
              <a:ahLst/>
              <a:cxnLst/>
              <a:rect l="0" t="0" r="0" b="0"/>
              <a:pathLst>
                <a:path>
                  <a:moveTo>
                    <a:pt x="0" y="0"/>
                  </a:moveTo>
                  <a:lnTo>
                    <a:pt x="930303" y="0"/>
                  </a:lnTo>
                </a:path>
              </a:pathLst>
            </a:custGeom>
            <a:noFill/>
            <a:ln w="38100">
              <a:solidFill>
                <a:srgbClr val="FFFF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9552A07F-BE10-4F01-9001-2A90E901E5F1}"/>
                </a:ext>
              </a:extLst>
            </p:cNvPr>
            <p:cNvSpPr/>
            <p:nvPr/>
          </p:nvSpPr>
          <p:spPr>
            <a:xfrm>
              <a:off x="2532923" y="4599398"/>
              <a:ext cx="1832808" cy="1252872"/>
            </a:xfrm>
            <a:custGeom>
              <a:avLst/>
              <a:gdLst>
                <a:gd name="connsiteX0" fmla="*/ 0 w 1089152"/>
                <a:gd name="connsiteY0" fmla="*/ 181529 h 1089152"/>
                <a:gd name="connsiteX1" fmla="*/ 181529 w 1089152"/>
                <a:gd name="connsiteY1" fmla="*/ 0 h 1089152"/>
                <a:gd name="connsiteX2" fmla="*/ 907623 w 1089152"/>
                <a:gd name="connsiteY2" fmla="*/ 0 h 1089152"/>
                <a:gd name="connsiteX3" fmla="*/ 1089152 w 1089152"/>
                <a:gd name="connsiteY3" fmla="*/ 181529 h 1089152"/>
                <a:gd name="connsiteX4" fmla="*/ 1089152 w 1089152"/>
                <a:gd name="connsiteY4" fmla="*/ 907623 h 1089152"/>
                <a:gd name="connsiteX5" fmla="*/ 907623 w 1089152"/>
                <a:gd name="connsiteY5" fmla="*/ 1089152 h 1089152"/>
                <a:gd name="connsiteX6" fmla="*/ 181529 w 1089152"/>
                <a:gd name="connsiteY6" fmla="*/ 1089152 h 1089152"/>
                <a:gd name="connsiteX7" fmla="*/ 0 w 1089152"/>
                <a:gd name="connsiteY7" fmla="*/ 907623 h 1089152"/>
                <a:gd name="connsiteX8" fmla="*/ 0 w 1089152"/>
                <a:gd name="connsiteY8" fmla="*/ 181529 h 10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152" h="1089152">
                  <a:moveTo>
                    <a:pt x="0" y="181529"/>
                  </a:moveTo>
                  <a:cubicBezTo>
                    <a:pt x="0" y="81273"/>
                    <a:pt x="81273" y="0"/>
                    <a:pt x="181529" y="0"/>
                  </a:cubicBezTo>
                  <a:lnTo>
                    <a:pt x="907623" y="0"/>
                  </a:lnTo>
                  <a:cubicBezTo>
                    <a:pt x="1007879" y="0"/>
                    <a:pt x="1089152" y="81273"/>
                    <a:pt x="1089152" y="181529"/>
                  </a:cubicBezTo>
                  <a:lnTo>
                    <a:pt x="1089152" y="907623"/>
                  </a:lnTo>
                  <a:cubicBezTo>
                    <a:pt x="1089152" y="1007879"/>
                    <a:pt x="1007879" y="1089152"/>
                    <a:pt x="907623" y="1089152"/>
                  </a:cubicBezTo>
                  <a:lnTo>
                    <a:pt x="181529" y="1089152"/>
                  </a:lnTo>
                  <a:cubicBezTo>
                    <a:pt x="81273" y="1089152"/>
                    <a:pt x="0" y="1007879"/>
                    <a:pt x="0" y="907623"/>
                  </a:cubicBezTo>
                  <a:lnTo>
                    <a:pt x="0" y="181529"/>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748" tIns="121748" rIns="121748" bIns="121748" numCol="1" spcCol="1270" anchor="ctr" anchorCtr="0">
              <a:noAutofit/>
            </a:bodyPr>
            <a:lstStyle/>
            <a:p>
              <a:pPr marL="0" lvl="0" indent="0" algn="ctr" defTabSz="12001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Soạn thảo văn bản mọi lúc mọi nơi</a:t>
              </a:r>
            </a:p>
          </p:txBody>
        </p:sp>
      </p:grpSp>
      <p:grpSp>
        <p:nvGrpSpPr>
          <p:cNvPr id="36" name="Group 35">
            <a:extLst>
              <a:ext uri="{FF2B5EF4-FFF2-40B4-BE49-F238E27FC236}">
                <a16:creationId xmlns:a16="http://schemas.microsoft.com/office/drawing/2014/main" id="{AA689AB3-4787-4844-BE60-86D1990412EB}"/>
              </a:ext>
            </a:extLst>
          </p:cNvPr>
          <p:cNvGrpSpPr/>
          <p:nvPr/>
        </p:nvGrpSpPr>
        <p:grpSpPr>
          <a:xfrm>
            <a:off x="2952498" y="1194640"/>
            <a:ext cx="1026367" cy="1363704"/>
            <a:chOff x="7067042" y="1309157"/>
            <a:chExt cx="1026367" cy="1363704"/>
          </a:xfrm>
        </p:grpSpPr>
        <p:sp>
          <p:nvSpPr>
            <p:cNvPr id="37" name="Rectangle 36">
              <a:extLst>
                <a:ext uri="{FF2B5EF4-FFF2-40B4-BE49-F238E27FC236}">
                  <a16:creationId xmlns:a16="http://schemas.microsoft.com/office/drawing/2014/main" id="{ADBEC8CB-7915-4B77-8239-9A7BD3301BB0}"/>
                </a:ext>
              </a:extLst>
            </p:cNvPr>
            <p:cNvSpPr/>
            <p:nvPr/>
          </p:nvSpPr>
          <p:spPr>
            <a:xfrm>
              <a:off x="7067042" y="1309157"/>
              <a:ext cx="1026367" cy="13436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solidFill>
                  <a:schemeClr val="bg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134AF1E8-0769-4D31-B2C1-1ED9889DB265}"/>
                </a:ext>
              </a:extLst>
            </p:cNvPr>
            <p:cNvSpPr txBox="1"/>
            <p:nvPr/>
          </p:nvSpPr>
          <p:spPr>
            <a:xfrm>
              <a:off x="7084656" y="1349422"/>
              <a:ext cx="971042" cy="1323439"/>
            </a:xfrm>
            <a:prstGeom prst="rect">
              <a:avLst/>
            </a:prstGeom>
            <a:noFill/>
          </p:spPr>
          <p:txBody>
            <a:bodyPr wrap="square" rtlCol="0">
              <a:spAutoFit/>
            </a:bodyPr>
            <a:lstStyle/>
            <a:p>
              <a:pPr algn="just"/>
              <a:r>
                <a:rPr lang="vi-VN" sz="800">
                  <a:solidFill>
                    <a:schemeClr val="bg1"/>
                  </a:solidFill>
                  <a:latin typeface="Times New Roman" panose="02020603050405020304" pitchFamily="18" charset="0"/>
                  <a:cs typeface="Times New Roman" panose="02020603050405020304" pitchFamily="18" charset="0"/>
                </a:rPr>
                <a:t>Cho đến nay, Trái đất đã nóng lên khoảng 1,1 độ C so với thời kỳ tiền công nghiệp. Khối lượng khí ô nhiễm thải ra trong suốt cuộc đời của trung bình 3 công dân Mỹ bị cho là sẽ g</a:t>
              </a:r>
              <a:endParaRPr lang="en-US" sz="800"/>
            </a:p>
          </p:txBody>
        </p:sp>
      </p:grpSp>
      <p:pic>
        <p:nvPicPr>
          <p:cNvPr id="39" name="Graphic 38" descr="Programmer male with solid fill">
            <a:extLst>
              <a:ext uri="{FF2B5EF4-FFF2-40B4-BE49-F238E27FC236}">
                <a16:creationId xmlns:a16="http://schemas.microsoft.com/office/drawing/2014/main" id="{0172690A-625B-4DBE-88A1-917E7082CA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7929" y="4668005"/>
            <a:ext cx="1990710" cy="1990710"/>
          </a:xfrm>
          <a:prstGeom prst="rect">
            <a:avLst/>
          </a:prstGeom>
        </p:spPr>
      </p:pic>
      <p:cxnSp>
        <p:nvCxnSpPr>
          <p:cNvPr id="40" name="Straight Connector 39">
            <a:extLst>
              <a:ext uri="{FF2B5EF4-FFF2-40B4-BE49-F238E27FC236}">
                <a16:creationId xmlns:a16="http://schemas.microsoft.com/office/drawing/2014/main" id="{5C121B47-07F8-45CD-92B3-08891BD15CA8}"/>
              </a:ext>
            </a:extLst>
          </p:cNvPr>
          <p:cNvCxnSpPr>
            <a:cxnSpLocks/>
          </p:cNvCxnSpPr>
          <p:nvPr/>
        </p:nvCxnSpPr>
        <p:spPr>
          <a:xfrm flipV="1">
            <a:off x="2273394" y="2645987"/>
            <a:ext cx="1069878" cy="333239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10806482-2B1B-49E8-93CA-C2BEB19BC2D2}"/>
              </a:ext>
            </a:extLst>
          </p:cNvPr>
          <p:cNvGrpSpPr/>
          <p:nvPr/>
        </p:nvGrpSpPr>
        <p:grpSpPr>
          <a:xfrm>
            <a:off x="2948659" y="1215488"/>
            <a:ext cx="1026367" cy="1363704"/>
            <a:chOff x="7067042" y="1309157"/>
            <a:chExt cx="1026367" cy="1363704"/>
          </a:xfrm>
        </p:grpSpPr>
        <p:sp>
          <p:nvSpPr>
            <p:cNvPr id="42" name="Rectangle 41">
              <a:extLst>
                <a:ext uri="{FF2B5EF4-FFF2-40B4-BE49-F238E27FC236}">
                  <a16:creationId xmlns:a16="http://schemas.microsoft.com/office/drawing/2014/main" id="{16FD7BAB-913D-4245-BF98-59E73BD3D60D}"/>
                </a:ext>
              </a:extLst>
            </p:cNvPr>
            <p:cNvSpPr/>
            <p:nvPr/>
          </p:nvSpPr>
          <p:spPr>
            <a:xfrm>
              <a:off x="7067042" y="1309157"/>
              <a:ext cx="1026367" cy="13436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solidFill>
                  <a:schemeClr val="bg1"/>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17D327E2-5D7F-40A1-B9D9-A93ED89ED4AD}"/>
                </a:ext>
              </a:extLst>
            </p:cNvPr>
            <p:cNvSpPr txBox="1"/>
            <p:nvPr/>
          </p:nvSpPr>
          <p:spPr>
            <a:xfrm>
              <a:off x="7084656" y="1349422"/>
              <a:ext cx="971042" cy="1323439"/>
            </a:xfrm>
            <a:prstGeom prst="rect">
              <a:avLst/>
            </a:prstGeom>
            <a:noFill/>
          </p:spPr>
          <p:txBody>
            <a:bodyPr wrap="square" rtlCol="0">
              <a:spAutoFit/>
            </a:bodyPr>
            <a:lstStyle/>
            <a:p>
              <a:pPr algn="just"/>
              <a:r>
                <a:rPr lang="vi-VN" sz="800">
                  <a:solidFill>
                    <a:schemeClr val="bg1"/>
                  </a:solidFill>
                  <a:latin typeface="Times New Roman" panose="02020603050405020304" pitchFamily="18" charset="0"/>
                  <a:cs typeface="Times New Roman" panose="02020603050405020304" pitchFamily="18" charset="0"/>
                </a:rPr>
                <a:t>Cho đến nay, Trái đất đã nóng lên khoảng 1,1 độ C so với thời kỳ tiền công nghiệp. Khối lượng khí ô nhiễm thải ra trong suốt cuộc đời của trung bình 3 công dân Mỹ bị cho là sẽ g</a:t>
              </a:r>
              <a:endParaRPr lang="en-US" sz="800"/>
            </a:p>
          </p:txBody>
        </p:sp>
      </p:grpSp>
      <p:pic>
        <p:nvPicPr>
          <p:cNvPr id="44" name="Graphic 43" descr="Cloud outline">
            <a:extLst>
              <a:ext uri="{FF2B5EF4-FFF2-40B4-BE49-F238E27FC236}">
                <a16:creationId xmlns:a16="http://schemas.microsoft.com/office/drawing/2014/main" id="{73ADF8F7-2516-4988-8AF5-63FF1CCC67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37896" y="107098"/>
            <a:ext cx="3329354" cy="3329354"/>
          </a:xfrm>
          <a:prstGeom prst="rect">
            <a:avLst/>
          </a:prstGeom>
        </p:spPr>
      </p:pic>
      <p:grpSp>
        <p:nvGrpSpPr>
          <p:cNvPr id="45" name="Group 44">
            <a:extLst>
              <a:ext uri="{FF2B5EF4-FFF2-40B4-BE49-F238E27FC236}">
                <a16:creationId xmlns:a16="http://schemas.microsoft.com/office/drawing/2014/main" id="{B9B1E5D1-410B-487D-A5B5-C88676117551}"/>
              </a:ext>
            </a:extLst>
          </p:cNvPr>
          <p:cNvGrpSpPr/>
          <p:nvPr/>
        </p:nvGrpSpPr>
        <p:grpSpPr>
          <a:xfrm>
            <a:off x="4711038" y="5394007"/>
            <a:ext cx="1196277" cy="1289398"/>
            <a:chOff x="3708063" y="3579000"/>
            <a:chExt cx="1523387" cy="1672325"/>
          </a:xfrm>
        </p:grpSpPr>
        <p:pic>
          <p:nvPicPr>
            <p:cNvPr id="46" name="Graphic 45" descr="Smart Phone with solid fill">
              <a:extLst>
                <a:ext uri="{FF2B5EF4-FFF2-40B4-BE49-F238E27FC236}">
                  <a16:creationId xmlns:a16="http://schemas.microsoft.com/office/drawing/2014/main" id="{FB19A0B0-E489-44BC-9EF2-BEB1BCF1A7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08063" y="3579000"/>
              <a:ext cx="1523387" cy="1523387"/>
            </a:xfrm>
            <a:prstGeom prst="rect">
              <a:avLst/>
            </a:prstGeom>
          </p:spPr>
        </p:pic>
        <p:pic>
          <p:nvPicPr>
            <p:cNvPr id="47" name="Graphic 46" descr="Hold Gesture with solid fill">
              <a:extLst>
                <a:ext uri="{FF2B5EF4-FFF2-40B4-BE49-F238E27FC236}">
                  <a16:creationId xmlns:a16="http://schemas.microsoft.com/office/drawing/2014/main" id="{5851A435-0CFE-4D11-B898-03E0670328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92944" y="4336925"/>
              <a:ext cx="914400" cy="914400"/>
            </a:xfrm>
            <a:prstGeom prst="rect">
              <a:avLst/>
            </a:prstGeom>
          </p:spPr>
        </p:pic>
      </p:grpSp>
      <p:grpSp>
        <p:nvGrpSpPr>
          <p:cNvPr id="48" name="Group 47">
            <a:extLst>
              <a:ext uri="{FF2B5EF4-FFF2-40B4-BE49-F238E27FC236}">
                <a16:creationId xmlns:a16="http://schemas.microsoft.com/office/drawing/2014/main" id="{57C89117-5B07-45F7-91F1-0E56534B5BA8}"/>
              </a:ext>
            </a:extLst>
          </p:cNvPr>
          <p:cNvGrpSpPr/>
          <p:nvPr/>
        </p:nvGrpSpPr>
        <p:grpSpPr>
          <a:xfrm>
            <a:off x="2946749" y="1213676"/>
            <a:ext cx="1026367" cy="1363704"/>
            <a:chOff x="7067042" y="1309157"/>
            <a:chExt cx="1026367" cy="1363704"/>
          </a:xfrm>
        </p:grpSpPr>
        <p:sp>
          <p:nvSpPr>
            <p:cNvPr id="49" name="Rectangle 48">
              <a:extLst>
                <a:ext uri="{FF2B5EF4-FFF2-40B4-BE49-F238E27FC236}">
                  <a16:creationId xmlns:a16="http://schemas.microsoft.com/office/drawing/2014/main" id="{344B5016-D890-4120-AD6D-8F0A3A33F1B0}"/>
                </a:ext>
              </a:extLst>
            </p:cNvPr>
            <p:cNvSpPr/>
            <p:nvPr/>
          </p:nvSpPr>
          <p:spPr>
            <a:xfrm>
              <a:off x="7067042" y="1309157"/>
              <a:ext cx="1026367" cy="13436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solidFill>
                  <a:schemeClr val="bg1"/>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88EC6EA8-71B2-417B-88FA-B464AADECFBF}"/>
                </a:ext>
              </a:extLst>
            </p:cNvPr>
            <p:cNvSpPr txBox="1"/>
            <p:nvPr/>
          </p:nvSpPr>
          <p:spPr>
            <a:xfrm>
              <a:off x="7084656" y="1349422"/>
              <a:ext cx="971042" cy="1323439"/>
            </a:xfrm>
            <a:prstGeom prst="rect">
              <a:avLst/>
            </a:prstGeom>
            <a:noFill/>
          </p:spPr>
          <p:txBody>
            <a:bodyPr wrap="square" rtlCol="0">
              <a:spAutoFit/>
            </a:bodyPr>
            <a:lstStyle/>
            <a:p>
              <a:pPr algn="just"/>
              <a:r>
                <a:rPr lang="vi-VN" sz="800">
                  <a:solidFill>
                    <a:schemeClr val="bg1"/>
                  </a:solidFill>
                  <a:latin typeface="Times New Roman" panose="02020603050405020304" pitchFamily="18" charset="0"/>
                  <a:cs typeface="Times New Roman" panose="02020603050405020304" pitchFamily="18" charset="0"/>
                </a:rPr>
                <a:t>Cho đến nay, Trái đất đã nóng lên khoảng 1,1 độ C so với thời kỳ tiền công nghiệp. Khối lượng khí ô nhiễm thải ra trong suốt cuộc đời của trung bình 3 công dân Mỹ bị cho là sẽ g</a:t>
              </a:r>
              <a:endParaRPr lang="en-US" sz="800"/>
            </a:p>
          </p:txBody>
        </p:sp>
      </p:grpSp>
      <p:cxnSp>
        <p:nvCxnSpPr>
          <p:cNvPr id="51" name="Straight Connector 50">
            <a:extLst>
              <a:ext uri="{FF2B5EF4-FFF2-40B4-BE49-F238E27FC236}">
                <a16:creationId xmlns:a16="http://schemas.microsoft.com/office/drawing/2014/main" id="{577CF0F5-1156-4E8B-B5AD-4522684F5FB8}"/>
              </a:ext>
            </a:extLst>
          </p:cNvPr>
          <p:cNvCxnSpPr>
            <a:cxnSpLocks/>
          </p:cNvCxnSpPr>
          <p:nvPr/>
        </p:nvCxnSpPr>
        <p:spPr>
          <a:xfrm flipH="1" flipV="1">
            <a:off x="3841435" y="2437082"/>
            <a:ext cx="1246465" cy="309879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60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95833E-6 -3.7037E-6 L 0.49596 -0.50555 " pathEditMode="relative" rAng="0" ptsTypes="AA">
                                      <p:cBhvr>
                                        <p:cTn id="6" dur="1000" fill="hold"/>
                                        <p:tgtEl>
                                          <p:spTgt spid="2"/>
                                        </p:tgtEl>
                                        <p:attrNameLst>
                                          <p:attrName>ppt_x</p:attrName>
                                          <p:attrName>ppt_y</p:attrName>
                                        </p:attrNameLst>
                                      </p:cBhvr>
                                      <p:rCtr x="24792" y="-25278"/>
                                    </p:animMotion>
                                  </p:childTnLst>
                                </p:cTn>
                              </p:par>
                              <p:par>
                                <p:cTn id="7" presetID="6" presetClass="emph" presetSubtype="0" fill="hold" nodeType="withEffect">
                                  <p:stCondLst>
                                    <p:cond delay="0"/>
                                  </p:stCondLst>
                                  <p:childTnLst>
                                    <p:animScale>
                                      <p:cBhvr>
                                        <p:cTn id="8" dur="1000" fill="hold"/>
                                        <p:tgtEl>
                                          <p:spTgt spid="2"/>
                                        </p:tgtEl>
                                      </p:cBhvr>
                                      <p:by x="200000" y="200000"/>
                                    </p:animScale>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path" presetSubtype="0" accel="50000" decel="50000" fill="hold" nodeType="clickEffect">
                                  <p:stCondLst>
                                    <p:cond delay="0"/>
                                  </p:stCondLst>
                                  <p:childTnLst>
                                    <p:animMotion origin="layout" path="M -4.16667E-6 -0.00926 L -0.11641 0.58681 " pathEditMode="relative" rAng="0" ptsTypes="AA">
                                      <p:cBhvr>
                                        <p:cTn id="35" dur="500" fill="hold"/>
                                        <p:tgtEl>
                                          <p:spTgt spid="41"/>
                                        </p:tgtEl>
                                        <p:attrNameLst>
                                          <p:attrName>ppt_x</p:attrName>
                                          <p:attrName>ppt_y</p:attrName>
                                        </p:attrNameLst>
                                      </p:cBhvr>
                                      <p:rCtr x="-5417" y="30208"/>
                                    </p:animMotion>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down)">
                                      <p:cBhvr>
                                        <p:cTn id="45" dur="500"/>
                                        <p:tgtEl>
                                          <p:spTgt spid="5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path" presetSubtype="0" accel="50000" decel="50000" fill="hold" nodeType="clickEffect">
                                  <p:stCondLst>
                                    <p:cond delay="0"/>
                                  </p:stCondLst>
                                  <p:childTnLst>
                                    <p:animMotion origin="layout" path="M -3.95833E-6 1.11111E-6 L 0.15546 0.57245 " pathEditMode="relative" rAng="0" ptsTypes="AA">
                                      <p:cBhvr>
                                        <p:cTn id="54" dur="500" fill="hold"/>
                                        <p:tgtEl>
                                          <p:spTgt spid="48"/>
                                        </p:tgtEl>
                                        <p:attrNameLst>
                                          <p:attrName>ppt_x</p:attrName>
                                          <p:attrName>ppt_y</p:attrName>
                                        </p:attrNameLst>
                                      </p:cBhvr>
                                      <p:rCtr x="7513" y="28935"/>
                                    </p:animMotion>
                                  </p:childTnLst>
                                </p:cTn>
                              </p:par>
                            </p:childTnLst>
                          </p:cTn>
                        </p:par>
                      </p:childTnLst>
                    </p:cTn>
                  </p:par>
                  <p:par>
                    <p:cTn id="55" fill="hold">
                      <p:stCondLst>
                        <p:cond delay="indefinite"/>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1164 0.58681 L -4.16667E-6 -3.7037E-7 " pathEditMode="relative" rAng="0" ptsTypes="AA">
                                      <p:cBhvr>
                                        <p:cTn id="58" dur="500" fill="hold"/>
                                        <p:tgtEl>
                                          <p:spTgt spid="41"/>
                                        </p:tgtEl>
                                        <p:attrNameLst>
                                          <p:attrName>ppt_x</p:attrName>
                                          <p:attrName>ppt_y</p:attrName>
                                        </p:attrNameLst>
                                      </p:cBhvr>
                                      <p:rCtr x="5820" y="-29352"/>
                                    </p:animMotion>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41"/>
                                        </p:tgtEl>
                                        <p:attrNameLst>
                                          <p:attrName>ppt_w</p:attrName>
                                        </p:attrNameLst>
                                      </p:cBhvr>
                                      <p:tavLst>
                                        <p:tav tm="0">
                                          <p:val>
                                            <p:strVal val="ppt_w"/>
                                          </p:val>
                                        </p:tav>
                                        <p:tav tm="100000">
                                          <p:val>
                                            <p:fltVal val="0"/>
                                          </p:val>
                                        </p:tav>
                                      </p:tavLst>
                                    </p:anim>
                                    <p:anim calcmode="lin" valueType="num">
                                      <p:cBhvr>
                                        <p:cTn id="63" dur="500"/>
                                        <p:tgtEl>
                                          <p:spTgt spid="41"/>
                                        </p:tgtEl>
                                        <p:attrNameLst>
                                          <p:attrName>ppt_h</p:attrName>
                                        </p:attrNameLst>
                                      </p:cBhvr>
                                      <p:tavLst>
                                        <p:tav tm="0">
                                          <p:val>
                                            <p:strVal val="ppt_h"/>
                                          </p:val>
                                        </p:tav>
                                        <p:tav tm="100000">
                                          <p:val>
                                            <p:fltVal val="0"/>
                                          </p:val>
                                        </p:tav>
                                      </p:tavLst>
                                    </p:anim>
                                    <p:animEffect transition="out" filter="fade">
                                      <p:cBhvr>
                                        <p:cTn id="64" dur="500"/>
                                        <p:tgtEl>
                                          <p:spTgt spid="41"/>
                                        </p:tgtEl>
                                      </p:cBhvr>
                                    </p:animEffect>
                                    <p:set>
                                      <p:cBhvr>
                                        <p:cTn id="65" dur="1" fill="hold">
                                          <p:stCondLst>
                                            <p:cond delay="499"/>
                                          </p:stCondLst>
                                        </p:cTn>
                                        <p:tgtEl>
                                          <p:spTgt spid="4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6" presetClass="path" presetSubtype="0" accel="50000" decel="50000" fill="hold" nodeType="clickEffect">
                                  <p:stCondLst>
                                    <p:cond delay="0"/>
                                  </p:stCondLst>
                                  <p:childTnLst>
                                    <p:animMotion origin="layout" path="M 0.15547 0.57245 L -3.95833E-6 1.11111E-6 " pathEditMode="relative" rAng="0" ptsTypes="AA">
                                      <p:cBhvr>
                                        <p:cTn id="69" dur="500" fill="hold"/>
                                        <p:tgtEl>
                                          <p:spTgt spid="48"/>
                                        </p:tgtEl>
                                        <p:attrNameLst>
                                          <p:attrName>ppt_x</p:attrName>
                                          <p:attrName>ppt_y</p:attrName>
                                        </p:attrNameLst>
                                      </p:cBhvr>
                                      <p:rCtr x="-7773" y="-28634"/>
                                    </p:animMotion>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48"/>
                                        </p:tgtEl>
                                        <p:attrNameLst>
                                          <p:attrName>ppt_w</p:attrName>
                                        </p:attrNameLst>
                                      </p:cBhvr>
                                      <p:tavLst>
                                        <p:tav tm="0">
                                          <p:val>
                                            <p:strVal val="ppt_w"/>
                                          </p:val>
                                        </p:tav>
                                        <p:tav tm="100000">
                                          <p:val>
                                            <p:fltVal val="0"/>
                                          </p:val>
                                        </p:tav>
                                      </p:tavLst>
                                    </p:anim>
                                    <p:anim calcmode="lin" valueType="num">
                                      <p:cBhvr>
                                        <p:cTn id="74" dur="500"/>
                                        <p:tgtEl>
                                          <p:spTgt spid="48"/>
                                        </p:tgtEl>
                                        <p:attrNameLst>
                                          <p:attrName>ppt_h</p:attrName>
                                        </p:attrNameLst>
                                      </p:cBhvr>
                                      <p:tavLst>
                                        <p:tav tm="0">
                                          <p:val>
                                            <p:strVal val="ppt_h"/>
                                          </p:val>
                                        </p:tav>
                                        <p:tav tm="100000">
                                          <p:val>
                                            <p:fltVal val="0"/>
                                          </p:val>
                                        </p:tav>
                                      </p:tavLst>
                                    </p:anim>
                                    <p:animEffect transition="out" filter="fade">
                                      <p:cBhvr>
                                        <p:cTn id="75" dur="500"/>
                                        <p:tgtEl>
                                          <p:spTgt spid="48"/>
                                        </p:tgtEl>
                                      </p:cBhvr>
                                    </p:animEffect>
                                    <p:set>
                                      <p:cBhvr>
                                        <p:cTn id="76" dur="1" fill="hold">
                                          <p:stCondLst>
                                            <p:cond delay="499"/>
                                          </p:stCondLst>
                                        </p:cTn>
                                        <p:tgtEl>
                                          <p:spTgt spid="4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44"/>
                                        </p:tgtEl>
                                      </p:cBhvr>
                                    </p:animEffect>
                                    <p:set>
                                      <p:cBhvr>
                                        <p:cTn id="81" dur="1" fill="hold">
                                          <p:stCondLst>
                                            <p:cond delay="499"/>
                                          </p:stCondLst>
                                        </p:cTn>
                                        <p:tgtEl>
                                          <p:spTgt spid="44"/>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36"/>
                                        </p:tgtEl>
                                      </p:cBhvr>
                                    </p:animEffect>
                                    <p:set>
                                      <p:cBhvr>
                                        <p:cTn id="84" dur="1" fill="hold">
                                          <p:stCondLst>
                                            <p:cond delay="499"/>
                                          </p:stCondLst>
                                        </p:cTn>
                                        <p:tgtEl>
                                          <p:spTgt spid="36"/>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39"/>
                                        </p:tgtEl>
                                      </p:cBhvr>
                                    </p:animEffect>
                                    <p:set>
                                      <p:cBhvr>
                                        <p:cTn id="87" dur="1" fill="hold">
                                          <p:stCondLst>
                                            <p:cond delay="499"/>
                                          </p:stCondLst>
                                        </p:cTn>
                                        <p:tgtEl>
                                          <p:spTgt spid="39"/>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40"/>
                                        </p:tgtEl>
                                      </p:cBhvr>
                                    </p:animEffect>
                                    <p:set>
                                      <p:cBhvr>
                                        <p:cTn id="90" dur="1" fill="hold">
                                          <p:stCondLst>
                                            <p:cond delay="499"/>
                                          </p:stCondLst>
                                        </p:cTn>
                                        <p:tgtEl>
                                          <p:spTgt spid="40"/>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41"/>
                                        </p:tgtEl>
                                      </p:cBhvr>
                                    </p:animEffect>
                                    <p:set>
                                      <p:cBhvr>
                                        <p:cTn id="93" dur="1" fill="hold">
                                          <p:stCondLst>
                                            <p:cond delay="499"/>
                                          </p:stCondLst>
                                        </p:cTn>
                                        <p:tgtEl>
                                          <p:spTgt spid="41"/>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45"/>
                                        </p:tgtEl>
                                      </p:cBhvr>
                                    </p:animEffect>
                                    <p:set>
                                      <p:cBhvr>
                                        <p:cTn id="96" dur="1" fill="hold">
                                          <p:stCondLst>
                                            <p:cond delay="499"/>
                                          </p:stCondLst>
                                        </p:cTn>
                                        <p:tgtEl>
                                          <p:spTgt spid="45"/>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51"/>
                                        </p:tgtEl>
                                      </p:cBhvr>
                                    </p:animEffect>
                                    <p:set>
                                      <p:cBhvr>
                                        <p:cTn id="99" dur="1" fill="hold">
                                          <p:stCondLst>
                                            <p:cond delay="499"/>
                                          </p:stCondLst>
                                        </p:cTn>
                                        <p:tgtEl>
                                          <p:spTgt spid="51"/>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48"/>
                                        </p:tgtEl>
                                      </p:cBhvr>
                                    </p:animEffect>
                                    <p:set>
                                      <p:cBhvr>
                                        <p:cTn id="102" dur="1" fill="hold">
                                          <p:stCondLst>
                                            <p:cond delay="499"/>
                                          </p:stCondLst>
                                        </p:cTn>
                                        <p:tgtEl>
                                          <p:spTgt spid="48"/>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49" presetClass="path" presetSubtype="0" accel="50000" decel="50000" fill="hold" nodeType="clickEffect">
                                  <p:stCondLst>
                                    <p:cond delay="0"/>
                                  </p:stCondLst>
                                  <p:childTnLst>
                                    <p:animMotion origin="layout" path="M 0.49596 -0.50555 L 1.45833E-6 -4.81481E-6 " pathEditMode="relative" rAng="0" ptsTypes="AA">
                                      <p:cBhvr>
                                        <p:cTn id="106" dur="1000" fill="hold"/>
                                        <p:tgtEl>
                                          <p:spTgt spid="2"/>
                                        </p:tgtEl>
                                        <p:attrNameLst>
                                          <p:attrName>ppt_x</p:attrName>
                                          <p:attrName>ppt_y</p:attrName>
                                        </p:attrNameLst>
                                      </p:cBhvr>
                                      <p:rCtr x="-24727" y="24884"/>
                                    </p:animMotion>
                                  </p:childTnLst>
                                </p:cTn>
                              </p:par>
                              <p:par>
                                <p:cTn id="107" presetID="6" presetClass="emph" presetSubtype="0" fill="hold" nodeType="withEffect">
                                  <p:stCondLst>
                                    <p:cond delay="0"/>
                                  </p:stCondLst>
                                  <p:childTnLst>
                                    <p:animScale>
                                      <p:cBhvr>
                                        <p:cTn id="108" dur="1000" fill="hold"/>
                                        <p:tgtEl>
                                          <p:spTgt spid="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57CC3D-2C6E-4FF5-8151-CCC7C9180411}"/>
              </a:ext>
            </a:extLst>
          </p:cNvPr>
          <p:cNvSpPr txBox="1"/>
          <p:nvPr/>
        </p:nvSpPr>
        <p:spPr>
          <a:xfrm>
            <a:off x="3892067" y="2841693"/>
            <a:ext cx="8299933" cy="707886"/>
          </a:xfrm>
          <a:prstGeom prst="rect">
            <a:avLst/>
          </a:prstGeom>
          <a:noFill/>
        </p:spPr>
        <p:txBody>
          <a:bodyPr wrap="square" rtlCol="0">
            <a:spAutoFit/>
          </a:bodyPr>
          <a:lstStyle/>
          <a:p>
            <a:pPr algn="ctr"/>
            <a:r>
              <a:rPr lang="en-US" sz="4000">
                <a:latin typeface="Times New Roman" panose="02020603050405020304" pitchFamily="18" charset="0"/>
                <a:cs typeface="Times New Roman" panose="02020603050405020304" pitchFamily="18" charset="0"/>
              </a:rPr>
              <a:t>2. ĐỊNH DẠNG VĂN BẢN VÀ IN</a:t>
            </a:r>
            <a:endParaRPr lang="en-US" sz="4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pic>
        <p:nvPicPr>
          <p:cNvPr id="5" name="Picture 4" descr="A picture containing text, electronics&#10;&#10;Description automatically generated">
            <a:extLst>
              <a:ext uri="{FF2B5EF4-FFF2-40B4-BE49-F238E27FC236}">
                <a16:creationId xmlns:a16="http://schemas.microsoft.com/office/drawing/2014/main" id="{FDD59C66-A23B-4D9A-B96E-2DF09DB4D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 y="858958"/>
            <a:ext cx="3895781" cy="5374217"/>
          </a:xfrm>
          <a:prstGeom prst="rect">
            <a:avLst/>
          </a:prstGeom>
        </p:spPr>
      </p:pic>
    </p:spTree>
    <p:extLst>
      <p:ext uri="{BB962C8B-B14F-4D97-AF65-F5344CB8AC3E}">
        <p14:creationId xmlns:p14="http://schemas.microsoft.com/office/powerpoint/2010/main" val="74335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
        <p:nvSpPr>
          <p:cNvPr id="3" name="Freeform: Shape 2">
            <a:extLst>
              <a:ext uri="{FF2B5EF4-FFF2-40B4-BE49-F238E27FC236}">
                <a16:creationId xmlns:a16="http://schemas.microsoft.com/office/drawing/2014/main" id="{05C19F41-EC78-49AC-A074-3612D82BDA66}"/>
              </a:ext>
            </a:extLst>
          </p:cNvPr>
          <p:cNvSpPr/>
          <p:nvPr/>
        </p:nvSpPr>
        <p:spPr>
          <a:xfrm rot="5400000">
            <a:off x="-1569075" y="3289969"/>
            <a:ext cx="4795759" cy="1044066"/>
          </a:xfrm>
          <a:custGeom>
            <a:avLst/>
            <a:gdLst>
              <a:gd name="connsiteX0" fmla="*/ 0 w 2029791"/>
              <a:gd name="connsiteY0" fmla="*/ 0 h 1353871"/>
              <a:gd name="connsiteX1" fmla="*/ 2029791 w 2029791"/>
              <a:gd name="connsiteY1" fmla="*/ 0 h 1353871"/>
              <a:gd name="connsiteX2" fmla="*/ 2029791 w 2029791"/>
              <a:gd name="connsiteY2" fmla="*/ 1353871 h 1353871"/>
              <a:gd name="connsiteX3" fmla="*/ 0 w 2029791"/>
              <a:gd name="connsiteY3" fmla="*/ 1353871 h 1353871"/>
              <a:gd name="connsiteX4" fmla="*/ 0 w 2029791"/>
              <a:gd name="connsiteY4" fmla="*/ 0 h 135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91" h="1353871">
                <a:moveTo>
                  <a:pt x="0" y="0"/>
                </a:moveTo>
                <a:lnTo>
                  <a:pt x="2029791" y="0"/>
                </a:lnTo>
                <a:lnTo>
                  <a:pt x="2029791" y="1353871"/>
                </a:lnTo>
                <a:lnTo>
                  <a:pt x="0" y="1353871"/>
                </a:lnTo>
                <a:lnTo>
                  <a:pt x="0" y="0"/>
                </a:lnTo>
                <a:close/>
              </a:path>
            </a:pathLst>
          </a:custGeom>
          <a:solidFill>
            <a:srgbClr val="33CC33">
              <a:alpha val="90000"/>
            </a:srgb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vert270" wrap="square" lIns="324767" tIns="142240" rIns="142240" bIns="142240" numCol="1" spcCol="1270" anchor="ctr" anchorCtr="0">
            <a:noAutofit/>
          </a:bodyPr>
          <a:lstStyle/>
          <a:p>
            <a:pPr marL="0" lvl="0" indent="0" algn="ctr" defTabSz="889000">
              <a:lnSpc>
                <a:spcPct val="90000"/>
              </a:lnSpc>
              <a:spcBef>
                <a:spcPct val="0"/>
              </a:spcBef>
              <a:spcAft>
                <a:spcPct val="35000"/>
              </a:spcAft>
              <a:buNone/>
            </a:pPr>
            <a:r>
              <a:rPr lang="en-US" sz="2800">
                <a:latin typeface="Times New Roman" panose="02020603050405020304" pitchFamily="18" charset="0"/>
                <a:cs typeface="Times New Roman" panose="02020603050405020304" pitchFamily="18" charset="0"/>
              </a:rPr>
              <a:t>Định dạng kí tự</a:t>
            </a:r>
            <a:endParaRPr lang="en-US" sz="2800" kern="1200">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id="{00FA2FF5-04AE-4267-ACC5-FBC2A8E41D8A}"/>
              </a:ext>
            </a:extLst>
          </p:cNvPr>
          <p:cNvSpPr/>
          <p:nvPr/>
        </p:nvSpPr>
        <p:spPr>
          <a:xfrm>
            <a:off x="152207" y="415865"/>
            <a:ext cx="1353194" cy="1353194"/>
          </a:xfrm>
          <a:custGeom>
            <a:avLst/>
            <a:gdLst>
              <a:gd name="connsiteX0" fmla="*/ 0 w 1353194"/>
              <a:gd name="connsiteY0" fmla="*/ 676597 h 1353194"/>
              <a:gd name="connsiteX1" fmla="*/ 676597 w 1353194"/>
              <a:gd name="connsiteY1" fmla="*/ 0 h 1353194"/>
              <a:gd name="connsiteX2" fmla="*/ 1353194 w 1353194"/>
              <a:gd name="connsiteY2" fmla="*/ 676597 h 1353194"/>
              <a:gd name="connsiteX3" fmla="*/ 676597 w 1353194"/>
              <a:gd name="connsiteY3" fmla="*/ 1353194 h 1353194"/>
              <a:gd name="connsiteX4" fmla="*/ 0 w 1353194"/>
              <a:gd name="connsiteY4" fmla="*/ 676597 h 135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194" h="1353194">
                <a:moveTo>
                  <a:pt x="0" y="676597"/>
                </a:moveTo>
                <a:cubicBezTo>
                  <a:pt x="0" y="302923"/>
                  <a:pt x="302923" y="0"/>
                  <a:pt x="676597" y="0"/>
                </a:cubicBezTo>
                <a:cubicBezTo>
                  <a:pt x="1050271" y="0"/>
                  <a:pt x="1353194" y="302923"/>
                  <a:pt x="1353194" y="676597"/>
                </a:cubicBezTo>
                <a:cubicBezTo>
                  <a:pt x="1353194" y="1050271"/>
                  <a:pt x="1050271" y="1353194"/>
                  <a:pt x="676597" y="1353194"/>
                </a:cubicBezTo>
                <a:cubicBezTo>
                  <a:pt x="302923" y="1353194"/>
                  <a:pt x="0" y="1050271"/>
                  <a:pt x="0" y="676597"/>
                </a:cubicBezTo>
                <a:close/>
              </a:path>
            </a:pathLst>
          </a:custGeom>
          <a:solidFill>
            <a:srgbClr val="FF00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8171" tIns="198171" rIns="198171" bIns="198171" numCol="1" spcCol="1270" anchor="ctr" anchorCtr="0">
            <a:noAutofit/>
          </a:bodyPr>
          <a:lstStyle/>
          <a:p>
            <a:pPr marL="0" lvl="0" indent="0" algn="ctr" defTabSz="889000">
              <a:lnSpc>
                <a:spcPct val="90000"/>
              </a:lnSpc>
              <a:spcBef>
                <a:spcPct val="0"/>
              </a:spcBef>
              <a:spcAft>
                <a:spcPct val="35000"/>
              </a:spcAft>
              <a:buNone/>
            </a:pPr>
            <a:r>
              <a:rPr lang="en-US" sz="4400" kern="1200">
                <a:latin typeface="Times New Roman" panose="02020603050405020304" pitchFamily="18" charset="0"/>
                <a:cs typeface="Times New Roman" panose="02020603050405020304" pitchFamily="18" charset="0"/>
              </a:rPr>
              <a:t>1</a:t>
            </a:r>
          </a:p>
        </p:txBody>
      </p:sp>
      <p:pic>
        <p:nvPicPr>
          <p:cNvPr id="6" name="Picture 5" descr="Graphical user interface, application, Word&#10;&#10;Description automatically generated">
            <a:extLst>
              <a:ext uri="{FF2B5EF4-FFF2-40B4-BE49-F238E27FC236}">
                <a16:creationId xmlns:a16="http://schemas.microsoft.com/office/drawing/2014/main" id="{468D4EAE-7900-4AC1-BC08-60EA6DD18156}"/>
              </a:ext>
            </a:extLst>
          </p:cNvPr>
          <p:cNvPicPr>
            <a:picLocks noChangeAspect="1"/>
          </p:cNvPicPr>
          <p:nvPr/>
        </p:nvPicPr>
        <p:blipFill>
          <a:blip r:embed="rId4"/>
          <a:stretch>
            <a:fillRect/>
          </a:stretch>
        </p:blipFill>
        <p:spPr>
          <a:xfrm>
            <a:off x="2738530" y="2232092"/>
            <a:ext cx="7278841" cy="2018502"/>
          </a:xfrm>
          <a:prstGeom prst="rect">
            <a:avLst/>
          </a:prstGeom>
        </p:spPr>
      </p:pic>
      <p:sp>
        <p:nvSpPr>
          <p:cNvPr id="8" name="Callout: Line 7">
            <a:extLst>
              <a:ext uri="{FF2B5EF4-FFF2-40B4-BE49-F238E27FC236}">
                <a16:creationId xmlns:a16="http://schemas.microsoft.com/office/drawing/2014/main" id="{AF073BD1-A60E-4040-AA44-9D10078CEB42}"/>
              </a:ext>
            </a:extLst>
          </p:cNvPr>
          <p:cNvSpPr/>
          <p:nvPr/>
        </p:nvSpPr>
        <p:spPr>
          <a:xfrm>
            <a:off x="8462402" y="1243729"/>
            <a:ext cx="999658" cy="441408"/>
          </a:xfrm>
          <a:prstGeom prst="borderCallout1">
            <a:avLst>
              <a:gd name="adj1" fmla="val 104219"/>
              <a:gd name="adj2" fmla="val 52166"/>
              <a:gd name="adj3" fmla="val 402410"/>
              <a:gd name="adj4" fmla="val -18815"/>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Cỡ chữ</a:t>
            </a:r>
          </a:p>
        </p:txBody>
      </p:sp>
      <p:sp>
        <p:nvSpPr>
          <p:cNvPr id="9" name="Callout: Line 8">
            <a:extLst>
              <a:ext uri="{FF2B5EF4-FFF2-40B4-BE49-F238E27FC236}">
                <a16:creationId xmlns:a16="http://schemas.microsoft.com/office/drawing/2014/main" id="{90BEBB84-7610-4C47-B170-F1C125CF867A}"/>
              </a:ext>
            </a:extLst>
          </p:cNvPr>
          <p:cNvSpPr/>
          <p:nvPr/>
        </p:nvSpPr>
        <p:spPr>
          <a:xfrm>
            <a:off x="4317036" y="1243729"/>
            <a:ext cx="1181274" cy="441408"/>
          </a:xfrm>
          <a:prstGeom prst="borderCallout1">
            <a:avLst>
              <a:gd name="adj1" fmla="val 104219"/>
              <a:gd name="adj2" fmla="val 52166"/>
              <a:gd name="adj3" fmla="val 405858"/>
              <a:gd name="adj4" fmla="val 177061"/>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Kiểu chữ</a:t>
            </a:r>
          </a:p>
        </p:txBody>
      </p:sp>
      <p:sp>
        <p:nvSpPr>
          <p:cNvPr id="10" name="Callout: Line 9">
            <a:extLst>
              <a:ext uri="{FF2B5EF4-FFF2-40B4-BE49-F238E27FC236}">
                <a16:creationId xmlns:a16="http://schemas.microsoft.com/office/drawing/2014/main" id="{8689AC36-F6EA-47DE-B932-6904F143718A}"/>
              </a:ext>
            </a:extLst>
          </p:cNvPr>
          <p:cNvSpPr/>
          <p:nvPr/>
        </p:nvSpPr>
        <p:spPr>
          <a:xfrm>
            <a:off x="8683549" y="5061495"/>
            <a:ext cx="1536380" cy="441408"/>
          </a:xfrm>
          <a:prstGeom prst="borderCallout1">
            <a:avLst>
              <a:gd name="adj1" fmla="val -364"/>
              <a:gd name="adj2" fmla="val 49911"/>
              <a:gd name="adj3" fmla="val -298067"/>
              <a:gd name="adj4" fmla="val 48014"/>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Màu sắc chữ</a:t>
            </a:r>
          </a:p>
        </p:txBody>
      </p:sp>
      <p:sp>
        <p:nvSpPr>
          <p:cNvPr id="11" name="Callout: Line 10">
            <a:extLst>
              <a:ext uri="{FF2B5EF4-FFF2-40B4-BE49-F238E27FC236}">
                <a16:creationId xmlns:a16="http://schemas.microsoft.com/office/drawing/2014/main" id="{92252C70-13B8-4966-8A95-7C960019E3FE}"/>
              </a:ext>
            </a:extLst>
          </p:cNvPr>
          <p:cNvSpPr/>
          <p:nvPr/>
        </p:nvSpPr>
        <p:spPr>
          <a:xfrm>
            <a:off x="3657600" y="5061495"/>
            <a:ext cx="3354214" cy="441408"/>
          </a:xfrm>
          <a:prstGeom prst="borderCallout1">
            <a:avLst>
              <a:gd name="adj1" fmla="val -364"/>
              <a:gd name="adj2" fmla="val 49911"/>
              <a:gd name="adj3" fmla="val -298067"/>
              <a:gd name="adj4" fmla="val 79490"/>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In đậm, in nghiêng, gạch dưới</a:t>
            </a:r>
          </a:p>
        </p:txBody>
      </p:sp>
      <p:sp>
        <p:nvSpPr>
          <p:cNvPr id="12" name="Rectangle 11">
            <a:extLst>
              <a:ext uri="{FF2B5EF4-FFF2-40B4-BE49-F238E27FC236}">
                <a16:creationId xmlns:a16="http://schemas.microsoft.com/office/drawing/2014/main" id="{CEDD2BA4-8135-44CD-AF59-40AF99C9D05D}"/>
              </a:ext>
            </a:extLst>
          </p:cNvPr>
          <p:cNvSpPr/>
          <p:nvPr/>
        </p:nvSpPr>
        <p:spPr>
          <a:xfrm>
            <a:off x="3892973" y="2249165"/>
            <a:ext cx="696783" cy="5372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FB04248-8D4B-471E-8276-0D3C73CC81BC}"/>
              </a:ext>
            </a:extLst>
          </p:cNvPr>
          <p:cNvSpPr/>
          <p:nvPr/>
        </p:nvSpPr>
        <p:spPr>
          <a:xfrm>
            <a:off x="5833979" y="2786418"/>
            <a:ext cx="4103841" cy="1454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11-1">
            <a:hlinkClick r:id="" action="ppaction://media"/>
            <a:extLst>
              <a:ext uri="{FF2B5EF4-FFF2-40B4-BE49-F238E27FC236}">
                <a16:creationId xmlns:a16="http://schemas.microsoft.com/office/drawing/2014/main" id="{A45F8C16-0463-45F2-8828-F12E7F8357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8480" y="503853"/>
            <a:ext cx="10599577" cy="5962262"/>
          </a:xfrm>
          <a:prstGeom prst="rect">
            <a:avLst/>
          </a:prstGeom>
        </p:spPr>
      </p:pic>
    </p:spTree>
    <p:extLst>
      <p:ext uri="{BB962C8B-B14F-4D97-AF65-F5344CB8AC3E}">
        <p14:creationId xmlns:p14="http://schemas.microsoft.com/office/powerpoint/2010/main" val="10545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ppt_h/2"/>
                                          </p:val>
                                        </p:tav>
                                        <p:tav tm="100000">
                                          <p:val>
                                            <p:strVal val="#ppt_y"/>
                                          </p:val>
                                        </p:tav>
                                      </p:tavLst>
                                    </p:anim>
                                    <p:anim calcmode="lin" valueType="num">
                                      <p:cBhvr>
                                        <p:cTn id="16" dur="500" fill="hold"/>
                                        <p:tgtEl>
                                          <p:spTgt spid="3"/>
                                        </p:tgtEl>
                                        <p:attrNameLst>
                                          <p:attrName>ppt_w</p:attrName>
                                        </p:attrNameLst>
                                      </p:cBhvr>
                                      <p:tavLst>
                                        <p:tav tm="0">
                                          <p:val>
                                            <p:strVal val="#ppt_w"/>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heel(1)">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up)">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6177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2" fill="hold" display="0">
                  <p:stCondLst>
                    <p:cond delay="indefinite"/>
                  </p:stCondLst>
                </p:cTn>
                <p:tgtEl>
                  <p:spTgt spid="14"/>
                </p:tgtEl>
              </p:cMediaNode>
            </p:video>
          </p:childTnLst>
        </p:cTn>
      </p:par>
    </p:tnLst>
    <p:bldLst>
      <p:bldP spid="3" grpId="0" animBg="1"/>
      <p:bldP spid="5" grpId="0" animBg="1"/>
      <p:bldP spid="8" grpId="0" animBg="1"/>
      <p:bldP spid="9"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
        <p:nvSpPr>
          <p:cNvPr id="3" name="Freeform: Shape 2">
            <a:extLst>
              <a:ext uri="{FF2B5EF4-FFF2-40B4-BE49-F238E27FC236}">
                <a16:creationId xmlns:a16="http://schemas.microsoft.com/office/drawing/2014/main" id="{05C19F41-EC78-49AC-A074-3612D82BDA66}"/>
              </a:ext>
            </a:extLst>
          </p:cNvPr>
          <p:cNvSpPr/>
          <p:nvPr/>
        </p:nvSpPr>
        <p:spPr>
          <a:xfrm rot="5400000">
            <a:off x="-1569075" y="3289969"/>
            <a:ext cx="4795759" cy="1044066"/>
          </a:xfrm>
          <a:custGeom>
            <a:avLst/>
            <a:gdLst>
              <a:gd name="connsiteX0" fmla="*/ 0 w 2029791"/>
              <a:gd name="connsiteY0" fmla="*/ 0 h 1353871"/>
              <a:gd name="connsiteX1" fmla="*/ 2029791 w 2029791"/>
              <a:gd name="connsiteY1" fmla="*/ 0 h 1353871"/>
              <a:gd name="connsiteX2" fmla="*/ 2029791 w 2029791"/>
              <a:gd name="connsiteY2" fmla="*/ 1353871 h 1353871"/>
              <a:gd name="connsiteX3" fmla="*/ 0 w 2029791"/>
              <a:gd name="connsiteY3" fmla="*/ 1353871 h 1353871"/>
              <a:gd name="connsiteX4" fmla="*/ 0 w 2029791"/>
              <a:gd name="connsiteY4" fmla="*/ 0 h 135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91" h="1353871">
                <a:moveTo>
                  <a:pt x="0" y="0"/>
                </a:moveTo>
                <a:lnTo>
                  <a:pt x="2029791" y="0"/>
                </a:lnTo>
                <a:lnTo>
                  <a:pt x="2029791" y="1353871"/>
                </a:lnTo>
                <a:lnTo>
                  <a:pt x="0" y="1353871"/>
                </a:lnTo>
                <a:lnTo>
                  <a:pt x="0" y="0"/>
                </a:lnTo>
                <a:close/>
              </a:path>
            </a:pathLst>
          </a:custGeom>
          <a:solidFill>
            <a:srgbClr val="33CC33">
              <a:alpha val="90000"/>
            </a:srgb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vert270" wrap="square" lIns="324767" tIns="142240" rIns="142240" bIns="142240" numCol="1" spcCol="1270" anchor="ctr" anchorCtr="0">
            <a:noAutofit/>
          </a:bodyPr>
          <a:lstStyle/>
          <a:p>
            <a:pPr marL="0" lvl="0" indent="0" algn="ctr" defTabSz="889000">
              <a:lnSpc>
                <a:spcPct val="90000"/>
              </a:lnSpc>
              <a:spcBef>
                <a:spcPct val="0"/>
              </a:spcBef>
              <a:spcAft>
                <a:spcPct val="35000"/>
              </a:spcAft>
              <a:buNone/>
            </a:pPr>
            <a:r>
              <a:rPr lang="en-US" sz="2800">
                <a:latin typeface="Times New Roman" panose="02020603050405020304" pitchFamily="18" charset="0"/>
                <a:cs typeface="Times New Roman" panose="02020603050405020304" pitchFamily="18" charset="0"/>
              </a:rPr>
              <a:t>Định dạng đoạn văn bản</a:t>
            </a:r>
            <a:endParaRPr lang="en-US" sz="2800" kern="1200">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id="{00FA2FF5-04AE-4267-ACC5-FBC2A8E41D8A}"/>
              </a:ext>
            </a:extLst>
          </p:cNvPr>
          <p:cNvSpPr/>
          <p:nvPr/>
        </p:nvSpPr>
        <p:spPr>
          <a:xfrm>
            <a:off x="152207" y="415865"/>
            <a:ext cx="1353194" cy="1353194"/>
          </a:xfrm>
          <a:custGeom>
            <a:avLst/>
            <a:gdLst>
              <a:gd name="connsiteX0" fmla="*/ 0 w 1353194"/>
              <a:gd name="connsiteY0" fmla="*/ 676597 h 1353194"/>
              <a:gd name="connsiteX1" fmla="*/ 676597 w 1353194"/>
              <a:gd name="connsiteY1" fmla="*/ 0 h 1353194"/>
              <a:gd name="connsiteX2" fmla="*/ 1353194 w 1353194"/>
              <a:gd name="connsiteY2" fmla="*/ 676597 h 1353194"/>
              <a:gd name="connsiteX3" fmla="*/ 676597 w 1353194"/>
              <a:gd name="connsiteY3" fmla="*/ 1353194 h 1353194"/>
              <a:gd name="connsiteX4" fmla="*/ 0 w 1353194"/>
              <a:gd name="connsiteY4" fmla="*/ 676597 h 135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194" h="1353194">
                <a:moveTo>
                  <a:pt x="0" y="676597"/>
                </a:moveTo>
                <a:cubicBezTo>
                  <a:pt x="0" y="302923"/>
                  <a:pt x="302923" y="0"/>
                  <a:pt x="676597" y="0"/>
                </a:cubicBezTo>
                <a:cubicBezTo>
                  <a:pt x="1050271" y="0"/>
                  <a:pt x="1353194" y="302923"/>
                  <a:pt x="1353194" y="676597"/>
                </a:cubicBezTo>
                <a:cubicBezTo>
                  <a:pt x="1353194" y="1050271"/>
                  <a:pt x="1050271" y="1353194"/>
                  <a:pt x="676597" y="1353194"/>
                </a:cubicBezTo>
                <a:cubicBezTo>
                  <a:pt x="302923" y="1353194"/>
                  <a:pt x="0" y="1050271"/>
                  <a:pt x="0" y="676597"/>
                </a:cubicBezTo>
                <a:close/>
              </a:path>
            </a:pathLst>
          </a:custGeom>
          <a:solidFill>
            <a:srgbClr val="FF00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8171" tIns="198171" rIns="198171" bIns="198171" numCol="1" spcCol="1270" anchor="ctr" anchorCtr="0">
            <a:noAutofit/>
          </a:bodyPr>
          <a:lstStyle/>
          <a:p>
            <a:pPr marL="0" lvl="0" indent="0" algn="ctr" defTabSz="889000">
              <a:lnSpc>
                <a:spcPct val="90000"/>
              </a:lnSpc>
              <a:spcBef>
                <a:spcPct val="0"/>
              </a:spcBef>
              <a:spcAft>
                <a:spcPct val="35000"/>
              </a:spcAft>
              <a:buNone/>
            </a:pPr>
            <a:r>
              <a:rPr lang="en-US" sz="4400" kern="1200">
                <a:latin typeface="Times New Roman" panose="02020603050405020304" pitchFamily="18" charset="0"/>
                <a:cs typeface="Times New Roman" panose="02020603050405020304" pitchFamily="18" charset="0"/>
              </a:rPr>
              <a:t>2</a:t>
            </a:r>
          </a:p>
        </p:txBody>
      </p:sp>
      <p:pic>
        <p:nvPicPr>
          <p:cNvPr id="6" name="Picture 5" descr="Graphical user interface, application, Word&#10;&#10;Description automatically generated">
            <a:extLst>
              <a:ext uri="{FF2B5EF4-FFF2-40B4-BE49-F238E27FC236}">
                <a16:creationId xmlns:a16="http://schemas.microsoft.com/office/drawing/2014/main" id="{76C2B263-C218-4934-AFD6-9D47A3C24904}"/>
              </a:ext>
            </a:extLst>
          </p:cNvPr>
          <p:cNvPicPr>
            <a:picLocks noChangeAspect="1"/>
          </p:cNvPicPr>
          <p:nvPr/>
        </p:nvPicPr>
        <p:blipFill>
          <a:blip r:embed="rId4"/>
          <a:stretch>
            <a:fillRect/>
          </a:stretch>
        </p:blipFill>
        <p:spPr>
          <a:xfrm>
            <a:off x="1924470" y="1002027"/>
            <a:ext cx="9912323" cy="1994702"/>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1B3C06D5-4529-441F-87F1-30C52CD535E6}"/>
              </a:ext>
            </a:extLst>
          </p:cNvPr>
          <p:cNvPicPr>
            <a:picLocks noChangeAspect="1"/>
          </p:cNvPicPr>
          <p:nvPr/>
        </p:nvPicPr>
        <p:blipFill>
          <a:blip r:embed="rId5"/>
          <a:stretch>
            <a:fillRect/>
          </a:stretch>
        </p:blipFill>
        <p:spPr>
          <a:xfrm>
            <a:off x="3968287" y="2996729"/>
            <a:ext cx="4511709" cy="3440013"/>
          </a:xfrm>
          <a:prstGeom prst="rect">
            <a:avLst/>
          </a:prstGeom>
        </p:spPr>
      </p:pic>
      <p:sp>
        <p:nvSpPr>
          <p:cNvPr id="7" name="Rectangle 6">
            <a:extLst>
              <a:ext uri="{FF2B5EF4-FFF2-40B4-BE49-F238E27FC236}">
                <a16:creationId xmlns:a16="http://schemas.microsoft.com/office/drawing/2014/main" id="{E11A9681-4D67-4C66-A008-720C8777E837}"/>
              </a:ext>
            </a:extLst>
          </p:cNvPr>
          <p:cNvSpPr/>
          <p:nvPr/>
        </p:nvSpPr>
        <p:spPr>
          <a:xfrm>
            <a:off x="2419165" y="1002027"/>
            <a:ext cx="696783" cy="5372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E37D69-7BFB-4D8B-A060-506E353F479F}"/>
              </a:ext>
            </a:extLst>
          </p:cNvPr>
          <p:cNvSpPr/>
          <p:nvPr/>
        </p:nvSpPr>
        <p:spPr>
          <a:xfrm>
            <a:off x="8479996" y="1616652"/>
            <a:ext cx="3346749" cy="13700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llout: Line 9">
            <a:extLst>
              <a:ext uri="{FF2B5EF4-FFF2-40B4-BE49-F238E27FC236}">
                <a16:creationId xmlns:a16="http://schemas.microsoft.com/office/drawing/2014/main" id="{EF7BE560-EBF7-4F29-8EEE-AB82EE19E559}"/>
              </a:ext>
            </a:extLst>
          </p:cNvPr>
          <p:cNvSpPr/>
          <p:nvPr/>
        </p:nvSpPr>
        <p:spPr>
          <a:xfrm>
            <a:off x="3496354" y="401149"/>
            <a:ext cx="1771318" cy="441408"/>
          </a:xfrm>
          <a:prstGeom prst="borderCallout1">
            <a:avLst>
              <a:gd name="adj1" fmla="val 104219"/>
              <a:gd name="adj2" fmla="val 52166"/>
              <a:gd name="adj3" fmla="val 339842"/>
              <a:gd name="adj4" fmla="val 288815"/>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Đánh dấu đoạn</a:t>
            </a:r>
          </a:p>
        </p:txBody>
      </p:sp>
      <p:sp>
        <p:nvSpPr>
          <p:cNvPr id="11" name="Callout: Line 10">
            <a:extLst>
              <a:ext uri="{FF2B5EF4-FFF2-40B4-BE49-F238E27FC236}">
                <a16:creationId xmlns:a16="http://schemas.microsoft.com/office/drawing/2014/main" id="{C4FECA2C-9591-4DCF-ABB9-2722A1B2DC12}"/>
              </a:ext>
            </a:extLst>
          </p:cNvPr>
          <p:cNvSpPr/>
          <p:nvPr/>
        </p:nvSpPr>
        <p:spPr>
          <a:xfrm>
            <a:off x="5581635" y="403253"/>
            <a:ext cx="1601311" cy="441408"/>
          </a:xfrm>
          <a:prstGeom prst="borderCallout1">
            <a:avLst>
              <a:gd name="adj1" fmla="val 104219"/>
              <a:gd name="adj2" fmla="val 52166"/>
              <a:gd name="adj3" fmla="val 330736"/>
              <a:gd name="adj4" fmla="val 221614"/>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Đánh số đoạn</a:t>
            </a:r>
          </a:p>
        </p:txBody>
      </p:sp>
      <p:sp>
        <p:nvSpPr>
          <p:cNvPr id="12" name="Callout: Line 11">
            <a:extLst>
              <a:ext uri="{FF2B5EF4-FFF2-40B4-BE49-F238E27FC236}">
                <a16:creationId xmlns:a16="http://schemas.microsoft.com/office/drawing/2014/main" id="{891646DD-6F65-4A4F-A5FE-4430377640A4}"/>
              </a:ext>
            </a:extLst>
          </p:cNvPr>
          <p:cNvSpPr/>
          <p:nvPr/>
        </p:nvSpPr>
        <p:spPr>
          <a:xfrm>
            <a:off x="7589808" y="403253"/>
            <a:ext cx="890188" cy="441408"/>
          </a:xfrm>
          <a:prstGeom prst="borderCallout1">
            <a:avLst>
              <a:gd name="adj1" fmla="val 104219"/>
              <a:gd name="adj2" fmla="val 52166"/>
              <a:gd name="adj3" fmla="val 328459"/>
              <a:gd name="adj4" fmla="val 293326"/>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Lùi ra</a:t>
            </a:r>
          </a:p>
        </p:txBody>
      </p:sp>
      <p:sp>
        <p:nvSpPr>
          <p:cNvPr id="13" name="Callout: Line 12">
            <a:extLst>
              <a:ext uri="{FF2B5EF4-FFF2-40B4-BE49-F238E27FC236}">
                <a16:creationId xmlns:a16="http://schemas.microsoft.com/office/drawing/2014/main" id="{C6543C3B-2A53-4C91-9C6E-A5F1B2058A66}"/>
              </a:ext>
            </a:extLst>
          </p:cNvPr>
          <p:cNvSpPr/>
          <p:nvPr/>
        </p:nvSpPr>
        <p:spPr>
          <a:xfrm>
            <a:off x="8886858" y="403253"/>
            <a:ext cx="1050962" cy="441408"/>
          </a:xfrm>
          <a:prstGeom prst="borderCallout1">
            <a:avLst>
              <a:gd name="adj1" fmla="val 104219"/>
              <a:gd name="adj2" fmla="val 52166"/>
              <a:gd name="adj3" fmla="val 328459"/>
              <a:gd name="adj4" fmla="val 164632"/>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Lùi vào</a:t>
            </a:r>
          </a:p>
        </p:txBody>
      </p:sp>
      <p:sp>
        <p:nvSpPr>
          <p:cNvPr id="14" name="Callout: Line 13">
            <a:extLst>
              <a:ext uri="{FF2B5EF4-FFF2-40B4-BE49-F238E27FC236}">
                <a16:creationId xmlns:a16="http://schemas.microsoft.com/office/drawing/2014/main" id="{3234792A-5263-4AF1-A10E-5FD39E4D00F1}"/>
              </a:ext>
            </a:extLst>
          </p:cNvPr>
          <p:cNvSpPr/>
          <p:nvPr/>
        </p:nvSpPr>
        <p:spPr>
          <a:xfrm>
            <a:off x="10216036" y="3429000"/>
            <a:ext cx="1610709" cy="671632"/>
          </a:xfrm>
          <a:prstGeom prst="borderCallout1">
            <a:avLst>
              <a:gd name="adj1" fmla="val -508"/>
              <a:gd name="adj2" fmla="val 51543"/>
              <a:gd name="adj3" fmla="val -150994"/>
              <a:gd name="adj4" fmla="val 8759"/>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Khoảng cách giữa các dòng</a:t>
            </a:r>
          </a:p>
        </p:txBody>
      </p:sp>
      <p:sp>
        <p:nvSpPr>
          <p:cNvPr id="15" name="Callout: Line 14">
            <a:extLst>
              <a:ext uri="{FF2B5EF4-FFF2-40B4-BE49-F238E27FC236}">
                <a16:creationId xmlns:a16="http://schemas.microsoft.com/office/drawing/2014/main" id="{04124A34-B176-45FD-B490-86135FBCA1C4}"/>
              </a:ext>
            </a:extLst>
          </p:cNvPr>
          <p:cNvSpPr/>
          <p:nvPr/>
        </p:nvSpPr>
        <p:spPr>
          <a:xfrm>
            <a:off x="10216035" y="4304881"/>
            <a:ext cx="1610709" cy="437941"/>
          </a:xfrm>
          <a:prstGeom prst="borderCallout1">
            <a:avLst>
              <a:gd name="adj1" fmla="val -2803"/>
              <a:gd name="adj2" fmla="val -236"/>
              <a:gd name="adj3" fmla="val -417151"/>
              <a:gd name="adj4" fmla="val -23681"/>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Căn lề 2 bên</a:t>
            </a:r>
          </a:p>
        </p:txBody>
      </p:sp>
      <p:sp>
        <p:nvSpPr>
          <p:cNvPr id="16" name="Callout: Line 15">
            <a:extLst>
              <a:ext uri="{FF2B5EF4-FFF2-40B4-BE49-F238E27FC236}">
                <a16:creationId xmlns:a16="http://schemas.microsoft.com/office/drawing/2014/main" id="{7B9F8828-1921-4246-8E5C-EE7FF4A03C39}"/>
              </a:ext>
            </a:extLst>
          </p:cNvPr>
          <p:cNvSpPr/>
          <p:nvPr/>
        </p:nvSpPr>
        <p:spPr>
          <a:xfrm>
            <a:off x="10216034" y="5022377"/>
            <a:ext cx="1610709" cy="437941"/>
          </a:xfrm>
          <a:prstGeom prst="borderCallout1">
            <a:avLst>
              <a:gd name="adj1" fmla="val -2803"/>
              <a:gd name="adj2" fmla="val -236"/>
              <a:gd name="adj3" fmla="val -589235"/>
              <a:gd name="adj4" fmla="val -41149"/>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Căn lề phải</a:t>
            </a:r>
          </a:p>
        </p:txBody>
      </p:sp>
      <p:sp>
        <p:nvSpPr>
          <p:cNvPr id="17" name="Callout: Line 16">
            <a:extLst>
              <a:ext uri="{FF2B5EF4-FFF2-40B4-BE49-F238E27FC236}">
                <a16:creationId xmlns:a16="http://schemas.microsoft.com/office/drawing/2014/main" id="{55596B81-41A3-4B66-8E1A-95844ADD410A}"/>
              </a:ext>
            </a:extLst>
          </p:cNvPr>
          <p:cNvSpPr/>
          <p:nvPr/>
        </p:nvSpPr>
        <p:spPr>
          <a:xfrm>
            <a:off x="10216034" y="5637002"/>
            <a:ext cx="1610709" cy="437941"/>
          </a:xfrm>
          <a:prstGeom prst="borderCallout1">
            <a:avLst>
              <a:gd name="adj1" fmla="val -2803"/>
              <a:gd name="adj2" fmla="val -236"/>
              <a:gd name="adj3" fmla="val -717724"/>
              <a:gd name="adj4" fmla="val -67350"/>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Căn giữa</a:t>
            </a:r>
          </a:p>
        </p:txBody>
      </p:sp>
      <p:sp>
        <p:nvSpPr>
          <p:cNvPr id="18" name="Callout: Line 17">
            <a:extLst>
              <a:ext uri="{FF2B5EF4-FFF2-40B4-BE49-F238E27FC236}">
                <a16:creationId xmlns:a16="http://schemas.microsoft.com/office/drawing/2014/main" id="{436753B5-C83A-49A0-9FC0-2337637D1951}"/>
              </a:ext>
            </a:extLst>
          </p:cNvPr>
          <p:cNvSpPr/>
          <p:nvPr/>
        </p:nvSpPr>
        <p:spPr>
          <a:xfrm>
            <a:off x="10216034" y="6251627"/>
            <a:ext cx="1610709" cy="437941"/>
          </a:xfrm>
          <a:prstGeom prst="borderCallout1">
            <a:avLst>
              <a:gd name="adj1" fmla="val -2803"/>
              <a:gd name="adj2" fmla="val -236"/>
              <a:gd name="adj3" fmla="val -839330"/>
              <a:gd name="adj4" fmla="val -90433"/>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Căn lề trái</a:t>
            </a:r>
          </a:p>
        </p:txBody>
      </p:sp>
      <p:sp>
        <p:nvSpPr>
          <p:cNvPr id="19" name="Callout: Line 18">
            <a:extLst>
              <a:ext uri="{FF2B5EF4-FFF2-40B4-BE49-F238E27FC236}">
                <a16:creationId xmlns:a16="http://schemas.microsoft.com/office/drawing/2014/main" id="{DC48A68A-59B4-4BE6-A89E-28C02511F1D4}"/>
              </a:ext>
            </a:extLst>
          </p:cNvPr>
          <p:cNvSpPr/>
          <p:nvPr/>
        </p:nvSpPr>
        <p:spPr>
          <a:xfrm>
            <a:off x="1748411" y="3579722"/>
            <a:ext cx="1646244" cy="877522"/>
          </a:xfrm>
          <a:prstGeom prst="borderCallout1">
            <a:avLst>
              <a:gd name="adj1" fmla="val 47581"/>
              <a:gd name="adj2" fmla="val 101406"/>
              <a:gd name="adj3" fmla="val 47941"/>
              <a:gd name="adj4" fmla="val 148577"/>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Căn lề (trái, phải, giữa, 2 bên)</a:t>
            </a:r>
          </a:p>
        </p:txBody>
      </p:sp>
      <p:sp>
        <p:nvSpPr>
          <p:cNvPr id="20" name="Callout: Line 19">
            <a:extLst>
              <a:ext uri="{FF2B5EF4-FFF2-40B4-BE49-F238E27FC236}">
                <a16:creationId xmlns:a16="http://schemas.microsoft.com/office/drawing/2014/main" id="{3226962C-6F87-4626-B553-1788A98E644E}"/>
              </a:ext>
            </a:extLst>
          </p:cNvPr>
          <p:cNvSpPr/>
          <p:nvPr/>
        </p:nvSpPr>
        <p:spPr>
          <a:xfrm>
            <a:off x="1748412" y="4596157"/>
            <a:ext cx="1646243" cy="428021"/>
          </a:xfrm>
          <a:prstGeom prst="borderCallout1">
            <a:avLst>
              <a:gd name="adj1" fmla="val 47581"/>
              <a:gd name="adj2" fmla="val 101406"/>
              <a:gd name="adj3" fmla="val 47941"/>
              <a:gd name="adj4" fmla="val 148577"/>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Lùi vào, lùi ra</a:t>
            </a:r>
          </a:p>
        </p:txBody>
      </p:sp>
      <p:sp>
        <p:nvSpPr>
          <p:cNvPr id="21" name="Callout: Line 20">
            <a:extLst>
              <a:ext uri="{FF2B5EF4-FFF2-40B4-BE49-F238E27FC236}">
                <a16:creationId xmlns:a16="http://schemas.microsoft.com/office/drawing/2014/main" id="{AD55C3D3-B31E-4366-8C64-B0B60332E6A3}"/>
              </a:ext>
            </a:extLst>
          </p:cNvPr>
          <p:cNvSpPr/>
          <p:nvPr/>
        </p:nvSpPr>
        <p:spPr>
          <a:xfrm>
            <a:off x="1748411" y="5873782"/>
            <a:ext cx="1686435" cy="618940"/>
          </a:xfrm>
          <a:prstGeom prst="borderCallout1">
            <a:avLst>
              <a:gd name="adj1" fmla="val 47581"/>
              <a:gd name="adj2" fmla="val 101406"/>
              <a:gd name="adj3" fmla="val -273508"/>
              <a:gd name="adj4" fmla="val 280256"/>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Khoảng cách giữa các đoạn</a:t>
            </a:r>
          </a:p>
        </p:txBody>
      </p:sp>
      <p:sp>
        <p:nvSpPr>
          <p:cNvPr id="22" name="Callout: Line 21">
            <a:extLst>
              <a:ext uri="{FF2B5EF4-FFF2-40B4-BE49-F238E27FC236}">
                <a16:creationId xmlns:a16="http://schemas.microsoft.com/office/drawing/2014/main" id="{0C3BBF7F-28AE-4262-97D5-656164DBBF2F}"/>
              </a:ext>
            </a:extLst>
          </p:cNvPr>
          <p:cNvSpPr/>
          <p:nvPr/>
        </p:nvSpPr>
        <p:spPr>
          <a:xfrm>
            <a:off x="1760136" y="5110296"/>
            <a:ext cx="1646243" cy="618940"/>
          </a:xfrm>
          <a:prstGeom prst="borderCallout1">
            <a:avLst>
              <a:gd name="adj1" fmla="val 47581"/>
              <a:gd name="adj2" fmla="val 101406"/>
              <a:gd name="adj3" fmla="val 47941"/>
              <a:gd name="adj4" fmla="val 148577"/>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Lùi vào dòng đầu tiên</a:t>
            </a:r>
          </a:p>
        </p:txBody>
      </p:sp>
      <p:cxnSp>
        <p:nvCxnSpPr>
          <p:cNvPr id="23" name="Straight Arrow Connector 22">
            <a:extLst>
              <a:ext uri="{FF2B5EF4-FFF2-40B4-BE49-F238E27FC236}">
                <a16:creationId xmlns:a16="http://schemas.microsoft.com/office/drawing/2014/main" id="{084FE1DB-6489-48DB-B149-D5DA77AD6B81}"/>
              </a:ext>
            </a:extLst>
          </p:cNvPr>
          <p:cNvCxnSpPr/>
          <p:nvPr/>
        </p:nvCxnSpPr>
        <p:spPr>
          <a:xfrm flipH="1">
            <a:off x="8340132" y="2873829"/>
            <a:ext cx="1467059" cy="7058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11-2">
            <a:hlinkClick r:id="" action="ppaction://media"/>
            <a:extLst>
              <a:ext uri="{FF2B5EF4-FFF2-40B4-BE49-F238E27FC236}">
                <a16:creationId xmlns:a16="http://schemas.microsoft.com/office/drawing/2014/main" id="{059A503E-D89B-4FFA-9CE4-7ED05C75D6D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71882" y="493991"/>
            <a:ext cx="10472976" cy="5891049"/>
          </a:xfrm>
          <a:prstGeom prst="rect">
            <a:avLst/>
          </a:prstGeom>
        </p:spPr>
      </p:pic>
    </p:spTree>
    <p:extLst>
      <p:ext uri="{BB962C8B-B14F-4D97-AF65-F5344CB8AC3E}">
        <p14:creationId xmlns:p14="http://schemas.microsoft.com/office/powerpoint/2010/main" val="156520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ppt_h/2"/>
                                          </p:val>
                                        </p:tav>
                                        <p:tav tm="100000">
                                          <p:val>
                                            <p:strVal val="#ppt_y"/>
                                          </p:val>
                                        </p:tav>
                                      </p:tavLst>
                                    </p:anim>
                                    <p:anim calcmode="lin" valueType="num">
                                      <p:cBhvr>
                                        <p:cTn id="16" dur="500" fill="hold"/>
                                        <p:tgtEl>
                                          <p:spTgt spid="3"/>
                                        </p:tgtEl>
                                        <p:attrNameLst>
                                          <p:attrName>ppt_w</p:attrName>
                                        </p:attrNameLst>
                                      </p:cBhvr>
                                      <p:tavLst>
                                        <p:tav tm="0">
                                          <p:val>
                                            <p:strVal val="#ppt_w"/>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up)">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down)">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down)">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down)">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up)">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500"/>
                                        <p:tgtEl>
                                          <p:spTgt spid="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wipe(left)">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wipe(left)">
                                      <p:cBhvr>
                                        <p:cTn id="97" dur="500"/>
                                        <p:tgtEl>
                                          <p:spTgt spid="20"/>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wipe(left)">
                                      <p:cBhvr>
                                        <p:cTn id="102" dur="500"/>
                                        <p:tgtEl>
                                          <p:spTgt spid="2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wipe(left)">
                                      <p:cBhvr>
                                        <p:cTn id="107" dur="500"/>
                                        <p:tgtEl>
                                          <p:spTgt spid="21"/>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6"/>
                                        </p:tgtEl>
                                      </p:cBhvr>
                                    </p:animEffect>
                                    <p:set>
                                      <p:cBhvr>
                                        <p:cTn id="112" dur="1" fill="hold">
                                          <p:stCondLst>
                                            <p:cond delay="499"/>
                                          </p:stCondLst>
                                        </p:cTn>
                                        <p:tgtEl>
                                          <p:spTgt spid="6"/>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7"/>
                                        </p:tgtEl>
                                      </p:cBhvr>
                                    </p:animEffect>
                                    <p:set>
                                      <p:cBhvr>
                                        <p:cTn id="115" dur="1" fill="hold">
                                          <p:stCondLst>
                                            <p:cond delay="499"/>
                                          </p:stCondLst>
                                        </p:cTn>
                                        <p:tgtEl>
                                          <p:spTgt spid="7"/>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9"/>
                                        </p:tgtEl>
                                      </p:cBhvr>
                                    </p:animEffect>
                                    <p:set>
                                      <p:cBhvr>
                                        <p:cTn id="118" dur="1" fill="hold">
                                          <p:stCondLst>
                                            <p:cond delay="499"/>
                                          </p:stCondLst>
                                        </p:cTn>
                                        <p:tgtEl>
                                          <p:spTgt spid="9"/>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0"/>
                                        </p:tgtEl>
                                      </p:cBhvr>
                                    </p:animEffect>
                                    <p:set>
                                      <p:cBhvr>
                                        <p:cTn id="121" dur="1" fill="hold">
                                          <p:stCondLst>
                                            <p:cond delay="499"/>
                                          </p:stCondLst>
                                        </p:cTn>
                                        <p:tgtEl>
                                          <p:spTgt spid="10"/>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1"/>
                                        </p:tgtEl>
                                      </p:cBhvr>
                                    </p:animEffect>
                                    <p:set>
                                      <p:cBhvr>
                                        <p:cTn id="124" dur="1" fill="hold">
                                          <p:stCondLst>
                                            <p:cond delay="499"/>
                                          </p:stCondLst>
                                        </p:cTn>
                                        <p:tgtEl>
                                          <p:spTgt spid="11"/>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2"/>
                                        </p:tgtEl>
                                      </p:cBhvr>
                                    </p:animEffect>
                                    <p:set>
                                      <p:cBhvr>
                                        <p:cTn id="127" dur="1" fill="hold">
                                          <p:stCondLst>
                                            <p:cond delay="499"/>
                                          </p:stCondLst>
                                        </p:cTn>
                                        <p:tgtEl>
                                          <p:spTgt spid="1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3"/>
                                        </p:tgtEl>
                                      </p:cBhvr>
                                    </p:animEffect>
                                    <p:set>
                                      <p:cBhvr>
                                        <p:cTn id="130" dur="1" fill="hold">
                                          <p:stCondLst>
                                            <p:cond delay="499"/>
                                          </p:stCondLst>
                                        </p:cTn>
                                        <p:tgtEl>
                                          <p:spTgt spid="13"/>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14"/>
                                        </p:tgtEl>
                                      </p:cBhvr>
                                    </p:animEffect>
                                    <p:set>
                                      <p:cBhvr>
                                        <p:cTn id="133" dur="1" fill="hold">
                                          <p:stCondLst>
                                            <p:cond delay="499"/>
                                          </p:stCondLst>
                                        </p:cTn>
                                        <p:tgtEl>
                                          <p:spTgt spid="14"/>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5"/>
                                        </p:tgtEl>
                                      </p:cBhvr>
                                    </p:animEffect>
                                    <p:set>
                                      <p:cBhvr>
                                        <p:cTn id="136" dur="1" fill="hold">
                                          <p:stCondLst>
                                            <p:cond delay="499"/>
                                          </p:stCondLst>
                                        </p:cTn>
                                        <p:tgtEl>
                                          <p:spTgt spid="15"/>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6"/>
                                        </p:tgtEl>
                                      </p:cBhvr>
                                    </p:animEffect>
                                    <p:set>
                                      <p:cBhvr>
                                        <p:cTn id="139" dur="1" fill="hold">
                                          <p:stCondLst>
                                            <p:cond delay="499"/>
                                          </p:stCondLst>
                                        </p:cTn>
                                        <p:tgtEl>
                                          <p:spTgt spid="16"/>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17"/>
                                        </p:tgtEl>
                                      </p:cBhvr>
                                    </p:animEffect>
                                    <p:set>
                                      <p:cBhvr>
                                        <p:cTn id="142" dur="1" fill="hold">
                                          <p:stCondLst>
                                            <p:cond delay="499"/>
                                          </p:stCondLst>
                                        </p:cTn>
                                        <p:tgtEl>
                                          <p:spTgt spid="17"/>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8"/>
                                        </p:tgtEl>
                                      </p:cBhvr>
                                    </p:animEffect>
                                    <p:set>
                                      <p:cBhvr>
                                        <p:cTn id="145" dur="1" fill="hold">
                                          <p:stCondLst>
                                            <p:cond delay="499"/>
                                          </p:stCondLst>
                                        </p:cTn>
                                        <p:tgtEl>
                                          <p:spTgt spid="18"/>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23"/>
                                        </p:tgtEl>
                                      </p:cBhvr>
                                    </p:animEffect>
                                    <p:set>
                                      <p:cBhvr>
                                        <p:cTn id="148" dur="1" fill="hold">
                                          <p:stCondLst>
                                            <p:cond delay="499"/>
                                          </p:stCondLst>
                                        </p:cTn>
                                        <p:tgtEl>
                                          <p:spTgt spid="23"/>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8"/>
                                        </p:tgtEl>
                                      </p:cBhvr>
                                    </p:animEffect>
                                    <p:set>
                                      <p:cBhvr>
                                        <p:cTn id="151" dur="1" fill="hold">
                                          <p:stCondLst>
                                            <p:cond delay="499"/>
                                          </p:stCondLst>
                                        </p:cTn>
                                        <p:tgtEl>
                                          <p:spTgt spid="8"/>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19"/>
                                        </p:tgtEl>
                                      </p:cBhvr>
                                    </p:animEffect>
                                    <p:set>
                                      <p:cBhvr>
                                        <p:cTn id="154" dur="1" fill="hold">
                                          <p:stCondLst>
                                            <p:cond delay="499"/>
                                          </p:stCondLst>
                                        </p:cTn>
                                        <p:tgtEl>
                                          <p:spTgt spid="19"/>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20"/>
                                        </p:tgtEl>
                                      </p:cBhvr>
                                    </p:animEffect>
                                    <p:set>
                                      <p:cBhvr>
                                        <p:cTn id="157" dur="1" fill="hold">
                                          <p:stCondLst>
                                            <p:cond delay="499"/>
                                          </p:stCondLst>
                                        </p:cTn>
                                        <p:tgtEl>
                                          <p:spTgt spid="20"/>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22"/>
                                        </p:tgtEl>
                                      </p:cBhvr>
                                    </p:animEffect>
                                    <p:set>
                                      <p:cBhvr>
                                        <p:cTn id="160" dur="1" fill="hold">
                                          <p:stCondLst>
                                            <p:cond delay="499"/>
                                          </p:stCondLst>
                                        </p:cTn>
                                        <p:tgtEl>
                                          <p:spTgt spid="22"/>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21"/>
                                        </p:tgtEl>
                                      </p:cBhvr>
                                    </p:animEffect>
                                    <p:set>
                                      <p:cBhvr>
                                        <p:cTn id="163" dur="1" fill="hold">
                                          <p:stCondLst>
                                            <p:cond delay="499"/>
                                          </p:stCondLst>
                                        </p:cTn>
                                        <p:tgtEl>
                                          <p:spTgt spid="21"/>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24"/>
                                        </p:tgtEl>
                                        <p:attrNameLst>
                                          <p:attrName>style.visibility</p:attrName>
                                        </p:attrNameLst>
                                      </p:cBhvr>
                                      <p:to>
                                        <p:strVal val="visible"/>
                                      </p:to>
                                    </p:set>
                                    <p:animEffect transition="in" filter="fade">
                                      <p:cBhvr>
                                        <p:cTn id="168" dur="500"/>
                                        <p:tgtEl>
                                          <p:spTgt spid="24"/>
                                        </p:tgtEl>
                                      </p:cBhvr>
                                    </p:animEffect>
                                  </p:childTnLst>
                                </p:cTn>
                              </p:par>
                            </p:childTnLst>
                          </p:cTn>
                        </p:par>
                      </p:childTnLst>
                    </p:cTn>
                  </p:par>
                  <p:par>
                    <p:cTn id="169" fill="hold">
                      <p:stCondLst>
                        <p:cond delay="indefinite"/>
                      </p:stCondLst>
                      <p:childTnLst>
                        <p:par>
                          <p:cTn id="170" fill="hold">
                            <p:stCondLst>
                              <p:cond delay="0"/>
                            </p:stCondLst>
                            <p:childTnLst>
                              <p:par>
                                <p:cTn id="171" presetID="1" presetClass="mediacall" presetSubtype="0" fill="hold" nodeType="clickEffect">
                                  <p:stCondLst>
                                    <p:cond delay="0"/>
                                  </p:stCondLst>
                                  <p:childTnLst>
                                    <p:cmd type="call" cmd="playFrom(0.0)">
                                      <p:cBhvr>
                                        <p:cTn id="172" dur="169592"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3" fill="hold" display="0">
                  <p:stCondLst>
                    <p:cond delay="indefinite"/>
                  </p:stCondLst>
                </p:cTn>
                <p:tgtEl>
                  <p:spTgt spid="24"/>
                </p:tgtEl>
              </p:cMediaNode>
            </p:video>
          </p:childTnLst>
        </p:cTn>
      </p:par>
    </p:tnLst>
    <p:bldLst>
      <p:bldP spid="3" grpId="0" animBg="1"/>
      <p:bldP spid="5" grpId="0" animBg="1"/>
      <p:bldP spid="7" grpId="0" animBg="1"/>
      <p:bldP spid="7"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
        <p:nvSpPr>
          <p:cNvPr id="3" name="Freeform: Shape 2">
            <a:extLst>
              <a:ext uri="{FF2B5EF4-FFF2-40B4-BE49-F238E27FC236}">
                <a16:creationId xmlns:a16="http://schemas.microsoft.com/office/drawing/2014/main" id="{3C381501-09A3-46A4-BC0D-6FA12998A228}"/>
              </a:ext>
            </a:extLst>
          </p:cNvPr>
          <p:cNvSpPr/>
          <p:nvPr/>
        </p:nvSpPr>
        <p:spPr>
          <a:xfrm rot="5400000">
            <a:off x="-1569075" y="3289969"/>
            <a:ext cx="4795759" cy="1044066"/>
          </a:xfrm>
          <a:custGeom>
            <a:avLst/>
            <a:gdLst>
              <a:gd name="connsiteX0" fmla="*/ 0 w 2029791"/>
              <a:gd name="connsiteY0" fmla="*/ 0 h 1353871"/>
              <a:gd name="connsiteX1" fmla="*/ 2029791 w 2029791"/>
              <a:gd name="connsiteY1" fmla="*/ 0 h 1353871"/>
              <a:gd name="connsiteX2" fmla="*/ 2029791 w 2029791"/>
              <a:gd name="connsiteY2" fmla="*/ 1353871 h 1353871"/>
              <a:gd name="connsiteX3" fmla="*/ 0 w 2029791"/>
              <a:gd name="connsiteY3" fmla="*/ 1353871 h 1353871"/>
              <a:gd name="connsiteX4" fmla="*/ 0 w 2029791"/>
              <a:gd name="connsiteY4" fmla="*/ 0 h 135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91" h="1353871">
                <a:moveTo>
                  <a:pt x="0" y="0"/>
                </a:moveTo>
                <a:lnTo>
                  <a:pt x="2029791" y="0"/>
                </a:lnTo>
                <a:lnTo>
                  <a:pt x="2029791" y="1353871"/>
                </a:lnTo>
                <a:lnTo>
                  <a:pt x="0" y="1353871"/>
                </a:lnTo>
                <a:lnTo>
                  <a:pt x="0" y="0"/>
                </a:lnTo>
                <a:close/>
              </a:path>
            </a:pathLst>
          </a:custGeom>
          <a:solidFill>
            <a:srgbClr val="33CC33">
              <a:alpha val="90000"/>
            </a:srgb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vert270" wrap="square" lIns="324767" tIns="142240" rIns="142240" bIns="142240" numCol="1" spcCol="1270" anchor="ctr" anchorCtr="0">
            <a:noAutofit/>
          </a:bodyPr>
          <a:lstStyle/>
          <a:p>
            <a:pPr marL="0" lvl="0" indent="0" algn="ctr" defTabSz="889000">
              <a:lnSpc>
                <a:spcPct val="90000"/>
              </a:lnSpc>
              <a:spcBef>
                <a:spcPct val="0"/>
              </a:spcBef>
              <a:spcAft>
                <a:spcPct val="35000"/>
              </a:spcAft>
              <a:buNone/>
            </a:pPr>
            <a:r>
              <a:rPr lang="en-US" sz="2800">
                <a:latin typeface="Times New Roman" panose="02020603050405020304" pitchFamily="18" charset="0"/>
                <a:cs typeface="Times New Roman" panose="02020603050405020304" pitchFamily="18" charset="0"/>
              </a:rPr>
              <a:t>Định dạng trang văn bản</a:t>
            </a:r>
            <a:endParaRPr lang="en-US" sz="2800" kern="1200">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id="{2E0D67DA-0E6A-4979-8B4A-B5E6669F6C03}"/>
              </a:ext>
            </a:extLst>
          </p:cNvPr>
          <p:cNvSpPr/>
          <p:nvPr/>
        </p:nvSpPr>
        <p:spPr>
          <a:xfrm>
            <a:off x="152207" y="415865"/>
            <a:ext cx="1353194" cy="1353194"/>
          </a:xfrm>
          <a:custGeom>
            <a:avLst/>
            <a:gdLst>
              <a:gd name="connsiteX0" fmla="*/ 0 w 1353194"/>
              <a:gd name="connsiteY0" fmla="*/ 676597 h 1353194"/>
              <a:gd name="connsiteX1" fmla="*/ 676597 w 1353194"/>
              <a:gd name="connsiteY1" fmla="*/ 0 h 1353194"/>
              <a:gd name="connsiteX2" fmla="*/ 1353194 w 1353194"/>
              <a:gd name="connsiteY2" fmla="*/ 676597 h 1353194"/>
              <a:gd name="connsiteX3" fmla="*/ 676597 w 1353194"/>
              <a:gd name="connsiteY3" fmla="*/ 1353194 h 1353194"/>
              <a:gd name="connsiteX4" fmla="*/ 0 w 1353194"/>
              <a:gd name="connsiteY4" fmla="*/ 676597 h 135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194" h="1353194">
                <a:moveTo>
                  <a:pt x="0" y="676597"/>
                </a:moveTo>
                <a:cubicBezTo>
                  <a:pt x="0" y="302923"/>
                  <a:pt x="302923" y="0"/>
                  <a:pt x="676597" y="0"/>
                </a:cubicBezTo>
                <a:cubicBezTo>
                  <a:pt x="1050271" y="0"/>
                  <a:pt x="1353194" y="302923"/>
                  <a:pt x="1353194" y="676597"/>
                </a:cubicBezTo>
                <a:cubicBezTo>
                  <a:pt x="1353194" y="1050271"/>
                  <a:pt x="1050271" y="1353194"/>
                  <a:pt x="676597" y="1353194"/>
                </a:cubicBezTo>
                <a:cubicBezTo>
                  <a:pt x="302923" y="1353194"/>
                  <a:pt x="0" y="1050271"/>
                  <a:pt x="0" y="676597"/>
                </a:cubicBezTo>
                <a:close/>
              </a:path>
            </a:pathLst>
          </a:custGeom>
          <a:solidFill>
            <a:srgbClr val="FF00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8171" tIns="198171" rIns="198171" bIns="198171" numCol="1" spcCol="1270" anchor="ctr" anchorCtr="0">
            <a:noAutofit/>
          </a:bodyPr>
          <a:lstStyle/>
          <a:p>
            <a:pPr marL="0" lvl="0" indent="0" algn="ctr" defTabSz="889000">
              <a:lnSpc>
                <a:spcPct val="90000"/>
              </a:lnSpc>
              <a:spcBef>
                <a:spcPct val="0"/>
              </a:spcBef>
              <a:spcAft>
                <a:spcPct val="35000"/>
              </a:spcAft>
              <a:buNone/>
            </a:pPr>
            <a:r>
              <a:rPr lang="en-US" sz="4400" kern="1200">
                <a:latin typeface="Times New Roman" panose="02020603050405020304" pitchFamily="18" charset="0"/>
                <a:cs typeface="Times New Roman" panose="02020603050405020304" pitchFamily="18" charset="0"/>
              </a:rPr>
              <a:t>3</a:t>
            </a:r>
          </a:p>
        </p:txBody>
      </p:sp>
      <p:pic>
        <p:nvPicPr>
          <p:cNvPr id="6" name="Picture 5" descr="Graphical user interface, application, Word&#10;&#10;Description automatically generated">
            <a:extLst>
              <a:ext uri="{FF2B5EF4-FFF2-40B4-BE49-F238E27FC236}">
                <a16:creationId xmlns:a16="http://schemas.microsoft.com/office/drawing/2014/main" id="{19C97262-AE0C-4E46-BAE1-9267BBB5F2F5}"/>
              </a:ext>
            </a:extLst>
          </p:cNvPr>
          <p:cNvPicPr>
            <a:picLocks noChangeAspect="1"/>
          </p:cNvPicPr>
          <p:nvPr/>
        </p:nvPicPr>
        <p:blipFill>
          <a:blip r:embed="rId2"/>
          <a:stretch>
            <a:fillRect/>
          </a:stretch>
        </p:blipFill>
        <p:spPr>
          <a:xfrm>
            <a:off x="1764235" y="1434549"/>
            <a:ext cx="9891852" cy="2568691"/>
          </a:xfrm>
          <a:prstGeom prst="rect">
            <a:avLst/>
          </a:prstGeom>
        </p:spPr>
      </p:pic>
      <p:sp>
        <p:nvSpPr>
          <p:cNvPr id="9" name="Rectangle 8">
            <a:extLst>
              <a:ext uri="{FF2B5EF4-FFF2-40B4-BE49-F238E27FC236}">
                <a16:creationId xmlns:a16="http://schemas.microsoft.com/office/drawing/2014/main" id="{C5E010A4-0323-4FA6-BB07-6DC333C320A8}"/>
              </a:ext>
            </a:extLst>
          </p:cNvPr>
          <p:cNvSpPr/>
          <p:nvPr/>
        </p:nvSpPr>
        <p:spPr>
          <a:xfrm>
            <a:off x="5872498" y="1545783"/>
            <a:ext cx="1080961" cy="6146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E892CA9-E611-4544-BA56-3C86CDA20A52}"/>
              </a:ext>
            </a:extLst>
          </p:cNvPr>
          <p:cNvSpPr/>
          <p:nvPr/>
        </p:nvSpPr>
        <p:spPr>
          <a:xfrm>
            <a:off x="1764235" y="2009682"/>
            <a:ext cx="3239844" cy="19935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llout: Line 12">
            <a:extLst>
              <a:ext uri="{FF2B5EF4-FFF2-40B4-BE49-F238E27FC236}">
                <a16:creationId xmlns:a16="http://schemas.microsoft.com/office/drawing/2014/main" id="{EAA072E9-6333-4248-A120-7349F9F95288}"/>
              </a:ext>
            </a:extLst>
          </p:cNvPr>
          <p:cNvSpPr/>
          <p:nvPr/>
        </p:nvSpPr>
        <p:spPr>
          <a:xfrm>
            <a:off x="1894862" y="4877559"/>
            <a:ext cx="2124477" cy="716073"/>
          </a:xfrm>
          <a:prstGeom prst="borderCallout1">
            <a:avLst>
              <a:gd name="adj1" fmla="val -364"/>
              <a:gd name="adj2" fmla="val 49911"/>
              <a:gd name="adj3" fmla="val -198436"/>
              <a:gd name="adj4" fmla="val 19162"/>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Đặt lề trang (lề trái phải, trên, dưới)</a:t>
            </a:r>
          </a:p>
        </p:txBody>
      </p:sp>
      <p:sp>
        <p:nvSpPr>
          <p:cNvPr id="14" name="Callout: Line 13">
            <a:extLst>
              <a:ext uri="{FF2B5EF4-FFF2-40B4-BE49-F238E27FC236}">
                <a16:creationId xmlns:a16="http://schemas.microsoft.com/office/drawing/2014/main" id="{348A5145-5985-4DBB-B5C9-954BDDB1571E}"/>
              </a:ext>
            </a:extLst>
          </p:cNvPr>
          <p:cNvSpPr/>
          <p:nvPr/>
        </p:nvSpPr>
        <p:spPr>
          <a:xfrm>
            <a:off x="4286129" y="4877559"/>
            <a:ext cx="2717570" cy="716074"/>
          </a:xfrm>
          <a:prstGeom prst="borderCallout1">
            <a:avLst>
              <a:gd name="adj1" fmla="val -364"/>
              <a:gd name="adj2" fmla="val 49911"/>
              <a:gd name="adj3" fmla="val -205452"/>
              <a:gd name="adj4" fmla="val -28156"/>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Chọn hướng trang (trang đứng, trang nằm ngang)</a:t>
            </a:r>
          </a:p>
        </p:txBody>
      </p:sp>
      <p:sp>
        <p:nvSpPr>
          <p:cNvPr id="15" name="Callout: Line 14">
            <a:extLst>
              <a:ext uri="{FF2B5EF4-FFF2-40B4-BE49-F238E27FC236}">
                <a16:creationId xmlns:a16="http://schemas.microsoft.com/office/drawing/2014/main" id="{FB2F5F92-6C0F-4E59-85C1-B160E3B58426}"/>
              </a:ext>
            </a:extLst>
          </p:cNvPr>
          <p:cNvSpPr/>
          <p:nvPr/>
        </p:nvSpPr>
        <p:spPr>
          <a:xfrm>
            <a:off x="7270489" y="4877559"/>
            <a:ext cx="1752931" cy="716075"/>
          </a:xfrm>
          <a:prstGeom prst="borderCallout1">
            <a:avLst>
              <a:gd name="adj1" fmla="val -364"/>
              <a:gd name="adj2" fmla="val 49911"/>
              <a:gd name="adj3" fmla="val -206856"/>
              <a:gd name="adj4" fmla="val -152192"/>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Chọn khổ giấy (A4, A5)</a:t>
            </a:r>
          </a:p>
        </p:txBody>
      </p:sp>
    </p:spTree>
    <p:extLst>
      <p:ext uri="{BB962C8B-B14F-4D97-AF65-F5344CB8AC3E}">
        <p14:creationId xmlns:p14="http://schemas.microsoft.com/office/powerpoint/2010/main" val="405470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ppt_h/2"/>
                                          </p:val>
                                        </p:tav>
                                        <p:tav tm="100000">
                                          <p:val>
                                            <p:strVal val="#ppt_y"/>
                                          </p:val>
                                        </p:tav>
                                      </p:tavLst>
                                    </p:anim>
                                    <p:anim calcmode="lin" valueType="num">
                                      <p:cBhvr>
                                        <p:cTn id="16" dur="500" fill="hold"/>
                                        <p:tgtEl>
                                          <p:spTgt spid="3"/>
                                        </p:tgtEl>
                                        <p:attrNameLst>
                                          <p:attrName>ppt_w</p:attrName>
                                        </p:attrNameLst>
                                      </p:cBhvr>
                                      <p:tavLst>
                                        <p:tav tm="0">
                                          <p:val>
                                            <p:strVal val="#ppt_w"/>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1"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
        <p:nvSpPr>
          <p:cNvPr id="3" name="Freeform: Shape 2">
            <a:extLst>
              <a:ext uri="{FF2B5EF4-FFF2-40B4-BE49-F238E27FC236}">
                <a16:creationId xmlns:a16="http://schemas.microsoft.com/office/drawing/2014/main" id="{3C381501-09A3-46A4-BC0D-6FA12998A228}"/>
              </a:ext>
            </a:extLst>
          </p:cNvPr>
          <p:cNvSpPr/>
          <p:nvPr/>
        </p:nvSpPr>
        <p:spPr>
          <a:xfrm rot="5400000">
            <a:off x="-1569075" y="3289969"/>
            <a:ext cx="4795759" cy="1044066"/>
          </a:xfrm>
          <a:custGeom>
            <a:avLst/>
            <a:gdLst>
              <a:gd name="connsiteX0" fmla="*/ 0 w 2029791"/>
              <a:gd name="connsiteY0" fmla="*/ 0 h 1353871"/>
              <a:gd name="connsiteX1" fmla="*/ 2029791 w 2029791"/>
              <a:gd name="connsiteY1" fmla="*/ 0 h 1353871"/>
              <a:gd name="connsiteX2" fmla="*/ 2029791 w 2029791"/>
              <a:gd name="connsiteY2" fmla="*/ 1353871 h 1353871"/>
              <a:gd name="connsiteX3" fmla="*/ 0 w 2029791"/>
              <a:gd name="connsiteY3" fmla="*/ 1353871 h 1353871"/>
              <a:gd name="connsiteX4" fmla="*/ 0 w 2029791"/>
              <a:gd name="connsiteY4" fmla="*/ 0 h 135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91" h="1353871">
                <a:moveTo>
                  <a:pt x="0" y="0"/>
                </a:moveTo>
                <a:lnTo>
                  <a:pt x="2029791" y="0"/>
                </a:lnTo>
                <a:lnTo>
                  <a:pt x="2029791" y="1353871"/>
                </a:lnTo>
                <a:lnTo>
                  <a:pt x="0" y="1353871"/>
                </a:lnTo>
                <a:lnTo>
                  <a:pt x="0" y="0"/>
                </a:lnTo>
                <a:close/>
              </a:path>
            </a:pathLst>
          </a:custGeom>
          <a:solidFill>
            <a:srgbClr val="33CC33">
              <a:alpha val="90000"/>
            </a:srgb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vert270" wrap="square" lIns="324767" tIns="142240" rIns="142240" bIns="142240" numCol="1" spcCol="1270" anchor="ctr" anchorCtr="0">
            <a:noAutofit/>
          </a:bodyPr>
          <a:lstStyle/>
          <a:p>
            <a:pPr marL="0" lvl="0" indent="0" algn="ctr" defTabSz="889000">
              <a:lnSpc>
                <a:spcPct val="90000"/>
              </a:lnSpc>
              <a:spcBef>
                <a:spcPct val="0"/>
              </a:spcBef>
              <a:spcAft>
                <a:spcPct val="35000"/>
              </a:spcAft>
              <a:buNone/>
            </a:pPr>
            <a:r>
              <a:rPr lang="en-US" sz="2800">
                <a:latin typeface="Times New Roman" panose="02020603050405020304" pitchFamily="18" charset="0"/>
                <a:cs typeface="Times New Roman" panose="02020603050405020304" pitchFamily="18" charset="0"/>
              </a:rPr>
              <a:t>Định dạng trang văn bản</a:t>
            </a:r>
            <a:endParaRPr lang="en-US" sz="2800" kern="1200">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id="{2E0D67DA-0E6A-4979-8B4A-B5E6669F6C03}"/>
              </a:ext>
            </a:extLst>
          </p:cNvPr>
          <p:cNvSpPr/>
          <p:nvPr/>
        </p:nvSpPr>
        <p:spPr>
          <a:xfrm>
            <a:off x="152207" y="415865"/>
            <a:ext cx="1353194" cy="1353194"/>
          </a:xfrm>
          <a:custGeom>
            <a:avLst/>
            <a:gdLst>
              <a:gd name="connsiteX0" fmla="*/ 0 w 1353194"/>
              <a:gd name="connsiteY0" fmla="*/ 676597 h 1353194"/>
              <a:gd name="connsiteX1" fmla="*/ 676597 w 1353194"/>
              <a:gd name="connsiteY1" fmla="*/ 0 h 1353194"/>
              <a:gd name="connsiteX2" fmla="*/ 1353194 w 1353194"/>
              <a:gd name="connsiteY2" fmla="*/ 676597 h 1353194"/>
              <a:gd name="connsiteX3" fmla="*/ 676597 w 1353194"/>
              <a:gd name="connsiteY3" fmla="*/ 1353194 h 1353194"/>
              <a:gd name="connsiteX4" fmla="*/ 0 w 1353194"/>
              <a:gd name="connsiteY4" fmla="*/ 676597 h 135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194" h="1353194">
                <a:moveTo>
                  <a:pt x="0" y="676597"/>
                </a:moveTo>
                <a:cubicBezTo>
                  <a:pt x="0" y="302923"/>
                  <a:pt x="302923" y="0"/>
                  <a:pt x="676597" y="0"/>
                </a:cubicBezTo>
                <a:cubicBezTo>
                  <a:pt x="1050271" y="0"/>
                  <a:pt x="1353194" y="302923"/>
                  <a:pt x="1353194" y="676597"/>
                </a:cubicBezTo>
                <a:cubicBezTo>
                  <a:pt x="1353194" y="1050271"/>
                  <a:pt x="1050271" y="1353194"/>
                  <a:pt x="676597" y="1353194"/>
                </a:cubicBezTo>
                <a:cubicBezTo>
                  <a:pt x="302923" y="1353194"/>
                  <a:pt x="0" y="1050271"/>
                  <a:pt x="0" y="676597"/>
                </a:cubicBezTo>
                <a:close/>
              </a:path>
            </a:pathLst>
          </a:custGeom>
          <a:solidFill>
            <a:srgbClr val="FF00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8171" tIns="198171" rIns="198171" bIns="198171" numCol="1" spcCol="1270" anchor="ctr" anchorCtr="0">
            <a:noAutofit/>
          </a:bodyPr>
          <a:lstStyle/>
          <a:p>
            <a:pPr marL="0" lvl="0" indent="0" algn="ctr" defTabSz="889000">
              <a:lnSpc>
                <a:spcPct val="90000"/>
              </a:lnSpc>
              <a:spcBef>
                <a:spcPct val="0"/>
              </a:spcBef>
              <a:spcAft>
                <a:spcPct val="35000"/>
              </a:spcAft>
              <a:buNone/>
            </a:pPr>
            <a:r>
              <a:rPr lang="en-US" sz="4400" kern="1200">
                <a:latin typeface="Times New Roman" panose="02020603050405020304" pitchFamily="18" charset="0"/>
                <a:cs typeface="Times New Roman" panose="02020603050405020304" pitchFamily="18" charset="0"/>
              </a:rPr>
              <a:t>3</a:t>
            </a:r>
          </a:p>
        </p:txBody>
      </p:sp>
      <p:pic>
        <p:nvPicPr>
          <p:cNvPr id="8" name="Picture 7" descr="Graphical user interface, application, Word&#10;&#10;Description automatically generated">
            <a:extLst>
              <a:ext uri="{FF2B5EF4-FFF2-40B4-BE49-F238E27FC236}">
                <a16:creationId xmlns:a16="http://schemas.microsoft.com/office/drawing/2014/main" id="{394349CA-3B00-4B62-8361-B89A43E100FB}"/>
              </a:ext>
            </a:extLst>
          </p:cNvPr>
          <p:cNvPicPr>
            <a:picLocks noChangeAspect="1"/>
          </p:cNvPicPr>
          <p:nvPr/>
        </p:nvPicPr>
        <p:blipFill>
          <a:blip r:embed="rId4"/>
          <a:stretch>
            <a:fillRect/>
          </a:stretch>
        </p:blipFill>
        <p:spPr>
          <a:xfrm>
            <a:off x="1771221" y="907492"/>
            <a:ext cx="3609239" cy="5475802"/>
          </a:xfrm>
          <a:prstGeom prst="rect">
            <a:avLst/>
          </a:prstGeom>
        </p:spPr>
      </p:pic>
      <p:pic>
        <p:nvPicPr>
          <p:cNvPr id="10" name="Picture 9" descr="Graphical user interface, application, Word&#10;&#10;Description automatically generated">
            <a:extLst>
              <a:ext uri="{FF2B5EF4-FFF2-40B4-BE49-F238E27FC236}">
                <a16:creationId xmlns:a16="http://schemas.microsoft.com/office/drawing/2014/main" id="{FCCE9D0D-F9AD-4AD1-9EF0-440015ED7E0E}"/>
              </a:ext>
            </a:extLst>
          </p:cNvPr>
          <p:cNvPicPr>
            <a:picLocks noChangeAspect="1"/>
          </p:cNvPicPr>
          <p:nvPr/>
        </p:nvPicPr>
        <p:blipFill>
          <a:blip r:embed="rId5"/>
          <a:stretch>
            <a:fillRect/>
          </a:stretch>
        </p:blipFill>
        <p:spPr>
          <a:xfrm>
            <a:off x="5460151" y="910633"/>
            <a:ext cx="3493888" cy="1754994"/>
          </a:xfrm>
          <a:prstGeom prst="rect">
            <a:avLst/>
          </a:prstGeom>
        </p:spPr>
      </p:pic>
      <p:pic>
        <p:nvPicPr>
          <p:cNvPr id="12" name="Picture 11" descr="Graphical user interface, application, Teams&#10;&#10;Description automatically generated">
            <a:extLst>
              <a:ext uri="{FF2B5EF4-FFF2-40B4-BE49-F238E27FC236}">
                <a16:creationId xmlns:a16="http://schemas.microsoft.com/office/drawing/2014/main" id="{3B2F1C2C-F22B-490F-B25B-AAF2DE6256D9}"/>
              </a:ext>
            </a:extLst>
          </p:cNvPr>
          <p:cNvPicPr>
            <a:picLocks noChangeAspect="1"/>
          </p:cNvPicPr>
          <p:nvPr/>
        </p:nvPicPr>
        <p:blipFill>
          <a:blip r:embed="rId6"/>
          <a:stretch>
            <a:fillRect/>
          </a:stretch>
        </p:blipFill>
        <p:spPr>
          <a:xfrm>
            <a:off x="9014327" y="918090"/>
            <a:ext cx="2931884" cy="5031084"/>
          </a:xfrm>
          <a:prstGeom prst="rect">
            <a:avLst/>
          </a:prstGeom>
        </p:spPr>
      </p:pic>
      <p:sp>
        <p:nvSpPr>
          <p:cNvPr id="9" name="Callout: Line 8">
            <a:extLst>
              <a:ext uri="{FF2B5EF4-FFF2-40B4-BE49-F238E27FC236}">
                <a16:creationId xmlns:a16="http://schemas.microsoft.com/office/drawing/2014/main" id="{E654F75D-CE44-44A9-B710-B4457B8CE700}"/>
              </a:ext>
            </a:extLst>
          </p:cNvPr>
          <p:cNvSpPr/>
          <p:nvPr/>
        </p:nvSpPr>
        <p:spPr>
          <a:xfrm>
            <a:off x="4401333" y="2806304"/>
            <a:ext cx="1792109" cy="437941"/>
          </a:xfrm>
          <a:prstGeom prst="borderCallout1">
            <a:avLst>
              <a:gd name="adj1" fmla="val -2803"/>
              <a:gd name="adj2" fmla="val -236"/>
              <a:gd name="adj3" fmla="val -52331"/>
              <a:gd name="adj4" fmla="val -52638"/>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Lề bình thường</a:t>
            </a:r>
          </a:p>
        </p:txBody>
      </p:sp>
      <p:sp>
        <p:nvSpPr>
          <p:cNvPr id="11" name="Callout: Line 10">
            <a:extLst>
              <a:ext uri="{FF2B5EF4-FFF2-40B4-BE49-F238E27FC236}">
                <a16:creationId xmlns:a16="http://schemas.microsoft.com/office/drawing/2014/main" id="{EFB8F659-DFF3-4DBA-A400-4D2220B32192}"/>
              </a:ext>
            </a:extLst>
          </p:cNvPr>
          <p:cNvSpPr/>
          <p:nvPr/>
        </p:nvSpPr>
        <p:spPr>
          <a:xfrm>
            <a:off x="4412754" y="3399372"/>
            <a:ext cx="1792109" cy="437941"/>
          </a:xfrm>
          <a:prstGeom prst="borderCallout1">
            <a:avLst>
              <a:gd name="adj1" fmla="val -2803"/>
              <a:gd name="adj2" fmla="val -236"/>
              <a:gd name="adj3" fmla="val -47743"/>
              <a:gd name="adj4" fmla="val -52638"/>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Lề hẹp</a:t>
            </a:r>
          </a:p>
        </p:txBody>
      </p:sp>
      <p:sp>
        <p:nvSpPr>
          <p:cNvPr id="13" name="Callout: Line 12">
            <a:extLst>
              <a:ext uri="{FF2B5EF4-FFF2-40B4-BE49-F238E27FC236}">
                <a16:creationId xmlns:a16="http://schemas.microsoft.com/office/drawing/2014/main" id="{0D8DD7B5-EF4F-4992-BDCF-89AB6387BA2B}"/>
              </a:ext>
            </a:extLst>
          </p:cNvPr>
          <p:cNvSpPr/>
          <p:nvPr/>
        </p:nvSpPr>
        <p:spPr>
          <a:xfrm>
            <a:off x="4421126" y="3995357"/>
            <a:ext cx="1792109" cy="437941"/>
          </a:xfrm>
          <a:prstGeom prst="borderCallout1">
            <a:avLst>
              <a:gd name="adj1" fmla="val -2803"/>
              <a:gd name="adj2" fmla="val -236"/>
              <a:gd name="adj3" fmla="val -43154"/>
              <a:gd name="adj4" fmla="val -58245"/>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Lề vừa</a:t>
            </a:r>
          </a:p>
        </p:txBody>
      </p:sp>
      <p:sp>
        <p:nvSpPr>
          <p:cNvPr id="14" name="Callout: Line 13">
            <a:extLst>
              <a:ext uri="{FF2B5EF4-FFF2-40B4-BE49-F238E27FC236}">
                <a16:creationId xmlns:a16="http://schemas.microsoft.com/office/drawing/2014/main" id="{53F8FBFC-FC9E-4614-91F0-A422FA0BF483}"/>
              </a:ext>
            </a:extLst>
          </p:cNvPr>
          <p:cNvSpPr/>
          <p:nvPr/>
        </p:nvSpPr>
        <p:spPr>
          <a:xfrm>
            <a:off x="4412755" y="4599932"/>
            <a:ext cx="1792109" cy="437941"/>
          </a:xfrm>
          <a:prstGeom prst="borderCallout1">
            <a:avLst>
              <a:gd name="adj1" fmla="val -2803"/>
              <a:gd name="adj2" fmla="val -236"/>
              <a:gd name="adj3" fmla="val -1854"/>
              <a:gd name="adj4" fmla="val -57124"/>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Lề rộng</a:t>
            </a:r>
          </a:p>
        </p:txBody>
      </p:sp>
      <p:sp>
        <p:nvSpPr>
          <p:cNvPr id="15" name="Callout: Line 14">
            <a:extLst>
              <a:ext uri="{FF2B5EF4-FFF2-40B4-BE49-F238E27FC236}">
                <a16:creationId xmlns:a16="http://schemas.microsoft.com/office/drawing/2014/main" id="{758A7D6A-CFEA-47C9-8EE6-FC29639C3088}"/>
              </a:ext>
            </a:extLst>
          </p:cNvPr>
          <p:cNvSpPr/>
          <p:nvPr/>
        </p:nvSpPr>
        <p:spPr>
          <a:xfrm>
            <a:off x="4422806" y="5202831"/>
            <a:ext cx="1792109" cy="437941"/>
          </a:xfrm>
          <a:prstGeom prst="borderCallout1">
            <a:avLst>
              <a:gd name="adj1" fmla="val -2803"/>
              <a:gd name="adj2" fmla="val -236"/>
              <a:gd name="adj3" fmla="val -1854"/>
              <a:gd name="adj4" fmla="val -51517"/>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Lề mặc định</a:t>
            </a:r>
          </a:p>
        </p:txBody>
      </p:sp>
      <p:sp>
        <p:nvSpPr>
          <p:cNvPr id="16" name="Callout: Line 15">
            <a:extLst>
              <a:ext uri="{FF2B5EF4-FFF2-40B4-BE49-F238E27FC236}">
                <a16:creationId xmlns:a16="http://schemas.microsoft.com/office/drawing/2014/main" id="{23668CB1-BF8A-40FC-B149-F46233D36883}"/>
              </a:ext>
            </a:extLst>
          </p:cNvPr>
          <p:cNvSpPr/>
          <p:nvPr/>
        </p:nvSpPr>
        <p:spPr>
          <a:xfrm>
            <a:off x="4424483" y="5807406"/>
            <a:ext cx="1792109" cy="437941"/>
          </a:xfrm>
          <a:prstGeom prst="borderCallout1">
            <a:avLst>
              <a:gd name="adj1" fmla="val -2803"/>
              <a:gd name="adj2" fmla="val -236"/>
              <a:gd name="adj3" fmla="val -1854"/>
              <a:gd name="adj4" fmla="val -48714"/>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Lề tùy chọn</a:t>
            </a:r>
          </a:p>
        </p:txBody>
      </p:sp>
      <p:sp>
        <p:nvSpPr>
          <p:cNvPr id="17" name="Callout: Line 16">
            <a:extLst>
              <a:ext uri="{FF2B5EF4-FFF2-40B4-BE49-F238E27FC236}">
                <a16:creationId xmlns:a16="http://schemas.microsoft.com/office/drawing/2014/main" id="{0C1DA4F1-ED0B-4C82-BA03-20A69DC1BF91}"/>
              </a:ext>
            </a:extLst>
          </p:cNvPr>
          <p:cNvSpPr/>
          <p:nvPr/>
        </p:nvSpPr>
        <p:spPr>
          <a:xfrm>
            <a:off x="7207095" y="2961431"/>
            <a:ext cx="1439315" cy="437941"/>
          </a:xfrm>
          <a:prstGeom prst="borderCallout1">
            <a:avLst>
              <a:gd name="adj1" fmla="val -2803"/>
              <a:gd name="adj2" fmla="val -236"/>
              <a:gd name="adj3" fmla="val -180820"/>
              <a:gd name="adj4" fmla="val -12146"/>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Trang đứng</a:t>
            </a:r>
          </a:p>
        </p:txBody>
      </p:sp>
      <p:sp>
        <p:nvSpPr>
          <p:cNvPr id="18" name="Callout: Line 17">
            <a:extLst>
              <a:ext uri="{FF2B5EF4-FFF2-40B4-BE49-F238E27FC236}">
                <a16:creationId xmlns:a16="http://schemas.microsoft.com/office/drawing/2014/main" id="{441F3156-93BE-4D4F-BEB6-AF313FBDD54C}"/>
              </a:ext>
            </a:extLst>
          </p:cNvPr>
          <p:cNvSpPr/>
          <p:nvPr/>
        </p:nvSpPr>
        <p:spPr>
          <a:xfrm>
            <a:off x="7198720" y="3613413"/>
            <a:ext cx="1439315" cy="437941"/>
          </a:xfrm>
          <a:prstGeom prst="borderCallout1">
            <a:avLst>
              <a:gd name="adj1" fmla="val -2803"/>
              <a:gd name="adj2" fmla="val -236"/>
              <a:gd name="adj3" fmla="val -245065"/>
              <a:gd name="adj4" fmla="val -19826"/>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Trang nằm</a:t>
            </a:r>
          </a:p>
        </p:txBody>
      </p:sp>
      <p:sp>
        <p:nvSpPr>
          <p:cNvPr id="19" name="Callout: Line 18">
            <a:extLst>
              <a:ext uri="{FF2B5EF4-FFF2-40B4-BE49-F238E27FC236}">
                <a16:creationId xmlns:a16="http://schemas.microsoft.com/office/drawing/2014/main" id="{5336EC92-C3C5-49A1-A220-0FFEB4CC3870}"/>
              </a:ext>
            </a:extLst>
          </p:cNvPr>
          <p:cNvSpPr/>
          <p:nvPr/>
        </p:nvSpPr>
        <p:spPr>
          <a:xfrm>
            <a:off x="7084088" y="4403269"/>
            <a:ext cx="1577151" cy="437941"/>
          </a:xfrm>
          <a:prstGeom prst="borderCallout1">
            <a:avLst>
              <a:gd name="adj1" fmla="val 1786"/>
              <a:gd name="adj2" fmla="val 99597"/>
              <a:gd name="adj3" fmla="val -52331"/>
              <a:gd name="adj4" fmla="val 204275"/>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Khổ giấy A4</a:t>
            </a:r>
          </a:p>
        </p:txBody>
      </p:sp>
      <p:sp>
        <p:nvSpPr>
          <p:cNvPr id="20" name="Callout: Line 19">
            <a:extLst>
              <a:ext uri="{FF2B5EF4-FFF2-40B4-BE49-F238E27FC236}">
                <a16:creationId xmlns:a16="http://schemas.microsoft.com/office/drawing/2014/main" id="{A1AEF2BA-E0D0-4EB3-A76D-233A469DD360}"/>
              </a:ext>
            </a:extLst>
          </p:cNvPr>
          <p:cNvSpPr/>
          <p:nvPr/>
        </p:nvSpPr>
        <p:spPr>
          <a:xfrm>
            <a:off x="7115908" y="5078183"/>
            <a:ext cx="1577151" cy="437941"/>
          </a:xfrm>
          <a:prstGeom prst="borderCallout1">
            <a:avLst>
              <a:gd name="adj1" fmla="val 1786"/>
              <a:gd name="adj2" fmla="val 99597"/>
              <a:gd name="adj3" fmla="val -52331"/>
              <a:gd name="adj4" fmla="val 204275"/>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Khổ giấy A5</a:t>
            </a:r>
          </a:p>
        </p:txBody>
      </p:sp>
      <p:pic>
        <p:nvPicPr>
          <p:cNvPr id="21" name="11-3">
            <a:hlinkClick r:id="" action="ppaction://media"/>
            <a:extLst>
              <a:ext uri="{FF2B5EF4-FFF2-40B4-BE49-F238E27FC236}">
                <a16:creationId xmlns:a16="http://schemas.microsoft.com/office/drawing/2014/main" id="{6CDF618D-66FE-479E-8AA4-F1C16C5653E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22875" y="620110"/>
            <a:ext cx="10416918" cy="5859516"/>
          </a:xfrm>
          <a:prstGeom prst="rect">
            <a:avLst/>
          </a:prstGeom>
        </p:spPr>
      </p:pic>
    </p:spTree>
    <p:extLst>
      <p:ext uri="{BB962C8B-B14F-4D97-AF65-F5344CB8AC3E}">
        <p14:creationId xmlns:p14="http://schemas.microsoft.com/office/powerpoint/2010/main" val="273304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righ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righ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righ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9759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7" fill="hold" display="0">
                  <p:stCondLst>
                    <p:cond delay="indefinite"/>
                  </p:stCondLst>
                </p:cTn>
                <p:tgtEl>
                  <p:spTgt spid="21"/>
                </p:tgtEl>
              </p:cMediaNode>
            </p:video>
          </p:childTnLst>
        </p:cTn>
      </p:par>
    </p:tnLst>
    <p:bldLst>
      <p:bldP spid="9" grpId="0" animBg="1"/>
      <p:bldP spid="11"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ck Arc 3">
            <a:extLst>
              <a:ext uri="{FF2B5EF4-FFF2-40B4-BE49-F238E27FC236}">
                <a16:creationId xmlns:a16="http://schemas.microsoft.com/office/drawing/2014/main" id="{7EC0D7BB-0CD0-413A-A98B-2F02DA1D8FBB}"/>
              </a:ext>
            </a:extLst>
          </p:cNvPr>
          <p:cNvSpPr/>
          <p:nvPr/>
        </p:nvSpPr>
        <p:spPr>
          <a:xfrm>
            <a:off x="-3467272" y="-615293"/>
            <a:ext cx="8341643" cy="8341643"/>
          </a:xfrm>
          <a:prstGeom prst="blockArc">
            <a:avLst>
              <a:gd name="adj1" fmla="val 18900000"/>
              <a:gd name="adj2" fmla="val 2700000"/>
              <a:gd name="adj3" fmla="val 259"/>
            </a:avLst>
          </a:prstGeom>
          <a:solidFill>
            <a:srgbClr val="FFFF00"/>
          </a:solidFill>
          <a:ln w="38100">
            <a:solidFill>
              <a:srgbClr val="FFFF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nvGrpSpPr>
          <p:cNvPr id="2" name="Group 1">
            <a:extLst>
              <a:ext uri="{FF2B5EF4-FFF2-40B4-BE49-F238E27FC236}">
                <a16:creationId xmlns:a16="http://schemas.microsoft.com/office/drawing/2014/main" id="{ED58D298-86F2-41F9-8CA5-CC5D766D2148}"/>
              </a:ext>
            </a:extLst>
          </p:cNvPr>
          <p:cNvGrpSpPr/>
          <p:nvPr/>
        </p:nvGrpSpPr>
        <p:grpSpPr>
          <a:xfrm>
            <a:off x="3764433" y="1051501"/>
            <a:ext cx="7938014" cy="1191980"/>
            <a:chOff x="3643132" y="828494"/>
            <a:chExt cx="7938014" cy="1191980"/>
          </a:xfrm>
          <a:solidFill>
            <a:srgbClr val="00B0F0"/>
          </a:solidFill>
        </p:grpSpPr>
        <p:sp>
          <p:nvSpPr>
            <p:cNvPr id="10" name="Freeform: Shape 9">
              <a:extLst>
                <a:ext uri="{FF2B5EF4-FFF2-40B4-BE49-F238E27FC236}">
                  <a16:creationId xmlns:a16="http://schemas.microsoft.com/office/drawing/2014/main" id="{CDEDD7DE-9BFD-4102-B60F-BE33E3E2FA40}"/>
                </a:ext>
              </a:extLst>
            </p:cNvPr>
            <p:cNvSpPr/>
            <p:nvPr/>
          </p:nvSpPr>
          <p:spPr>
            <a:xfrm>
              <a:off x="4239122" y="932801"/>
              <a:ext cx="7342024" cy="953584"/>
            </a:xfrm>
            <a:custGeom>
              <a:avLst/>
              <a:gdLst>
                <a:gd name="connsiteX0" fmla="*/ 0 w 7342024"/>
                <a:gd name="connsiteY0" fmla="*/ 0 h 953584"/>
                <a:gd name="connsiteX1" fmla="*/ 7342024 w 7342024"/>
                <a:gd name="connsiteY1" fmla="*/ 0 h 953584"/>
                <a:gd name="connsiteX2" fmla="*/ 7342024 w 7342024"/>
                <a:gd name="connsiteY2" fmla="*/ 953584 h 953584"/>
                <a:gd name="connsiteX3" fmla="*/ 0 w 7342024"/>
                <a:gd name="connsiteY3" fmla="*/ 953584 h 953584"/>
                <a:gd name="connsiteX4" fmla="*/ 0 w 7342024"/>
                <a:gd name="connsiteY4" fmla="*/ 0 h 95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2024" h="953584">
                  <a:moveTo>
                    <a:pt x="0" y="0"/>
                  </a:moveTo>
                  <a:lnTo>
                    <a:pt x="7342024" y="0"/>
                  </a:lnTo>
                  <a:lnTo>
                    <a:pt x="7342024" y="953584"/>
                  </a:lnTo>
                  <a:lnTo>
                    <a:pt x="0" y="953584"/>
                  </a:lnTo>
                  <a:lnTo>
                    <a:pt x="0" y="0"/>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6907" tIns="132080" rIns="132080" bIns="132080" numCol="1" spcCol="1270" anchor="ctr" anchorCtr="0">
              <a:noAutofit/>
            </a:bodyPr>
            <a:lstStyle/>
            <a:p>
              <a:r>
                <a:rPr lang="en-US" sz="2400">
                  <a:latin typeface="Times New Roman" panose="02020603050405020304" pitchFamily="18" charset="0"/>
                  <a:cs typeface="Times New Roman" panose="02020603050405020304" pitchFamily="18" charset="0"/>
                </a:rPr>
                <a:t>Nêu được các chức năng đặc trưng của những phần mềm soạn thảo văn bản.</a:t>
              </a:r>
            </a:p>
          </p:txBody>
        </p:sp>
        <p:sp>
          <p:nvSpPr>
            <p:cNvPr id="11" name="Oval 10">
              <a:extLst>
                <a:ext uri="{FF2B5EF4-FFF2-40B4-BE49-F238E27FC236}">
                  <a16:creationId xmlns:a16="http://schemas.microsoft.com/office/drawing/2014/main" id="{8BEE2152-1FC0-48AD-AA07-82D70BB283F4}"/>
                </a:ext>
              </a:extLst>
            </p:cNvPr>
            <p:cNvSpPr/>
            <p:nvPr/>
          </p:nvSpPr>
          <p:spPr>
            <a:xfrm>
              <a:off x="3643132" y="828494"/>
              <a:ext cx="1191980" cy="1191980"/>
            </a:xfrm>
            <a:prstGeom prst="ellipse">
              <a:avLst/>
            </a:prstGeom>
            <a:solidFill>
              <a:srgbClr val="0070C0"/>
            </a:solidFill>
            <a:ln w="28575">
              <a:solidFill>
                <a:schemeClr val="tx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n-US" sz="4800">
                  <a:solidFill>
                    <a:schemeClr val="tx1"/>
                  </a:solidFill>
                  <a:latin typeface="Times New Roman" panose="02020603050405020304" pitchFamily="18" charset="0"/>
                  <a:cs typeface="Times New Roman" panose="02020603050405020304" pitchFamily="18" charset="0"/>
                </a:rPr>
                <a:t>1</a:t>
              </a:r>
            </a:p>
          </p:txBody>
        </p:sp>
      </p:grpSp>
      <p:grpSp>
        <p:nvGrpSpPr>
          <p:cNvPr id="3" name="Group 2">
            <a:extLst>
              <a:ext uri="{FF2B5EF4-FFF2-40B4-BE49-F238E27FC236}">
                <a16:creationId xmlns:a16="http://schemas.microsoft.com/office/drawing/2014/main" id="{E2F27850-1CE8-482F-B929-672B6821E5C7}"/>
              </a:ext>
            </a:extLst>
          </p:cNvPr>
          <p:cNvGrpSpPr/>
          <p:nvPr/>
        </p:nvGrpSpPr>
        <p:grpSpPr>
          <a:xfrm>
            <a:off x="4189843" y="2888161"/>
            <a:ext cx="7512604" cy="1191980"/>
            <a:chOff x="4189844" y="2244226"/>
            <a:chExt cx="7391303" cy="1191980"/>
          </a:xfrm>
          <a:solidFill>
            <a:srgbClr val="0070C0"/>
          </a:solidFill>
        </p:grpSpPr>
        <p:sp>
          <p:nvSpPr>
            <p:cNvPr id="12" name="Freeform: Shape 11">
              <a:extLst>
                <a:ext uri="{FF2B5EF4-FFF2-40B4-BE49-F238E27FC236}">
                  <a16:creationId xmlns:a16="http://schemas.microsoft.com/office/drawing/2014/main" id="{C923E71B-0549-46A4-884E-628E213053F4}"/>
                </a:ext>
              </a:extLst>
            </p:cNvPr>
            <p:cNvSpPr/>
            <p:nvPr/>
          </p:nvSpPr>
          <p:spPr>
            <a:xfrm>
              <a:off x="4785834" y="2363424"/>
              <a:ext cx="6795313" cy="953584"/>
            </a:xfrm>
            <a:custGeom>
              <a:avLst/>
              <a:gdLst>
                <a:gd name="connsiteX0" fmla="*/ 0 w 6795313"/>
                <a:gd name="connsiteY0" fmla="*/ 0 h 953584"/>
                <a:gd name="connsiteX1" fmla="*/ 6795313 w 6795313"/>
                <a:gd name="connsiteY1" fmla="*/ 0 h 953584"/>
                <a:gd name="connsiteX2" fmla="*/ 6795313 w 6795313"/>
                <a:gd name="connsiteY2" fmla="*/ 953584 h 953584"/>
                <a:gd name="connsiteX3" fmla="*/ 0 w 6795313"/>
                <a:gd name="connsiteY3" fmla="*/ 953584 h 953584"/>
                <a:gd name="connsiteX4" fmla="*/ 0 w 6795313"/>
                <a:gd name="connsiteY4" fmla="*/ 0 h 95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5313" h="953584">
                  <a:moveTo>
                    <a:pt x="0" y="0"/>
                  </a:moveTo>
                  <a:lnTo>
                    <a:pt x="6795313" y="0"/>
                  </a:lnTo>
                  <a:lnTo>
                    <a:pt x="6795313" y="953584"/>
                  </a:lnTo>
                  <a:lnTo>
                    <a:pt x="0" y="953584"/>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6907" tIns="132080" rIns="132080" bIns="132080" numCol="1" spcCol="1270" anchor="ctr" anchorCtr="0">
              <a:noAutofit/>
            </a:bodyPr>
            <a:lstStyle/>
            <a:p>
              <a:r>
                <a:rPr lang="en-US" sz="2400">
                  <a:latin typeface="Times New Roman" panose="02020603050405020304" pitchFamily="18" charset="0"/>
                  <a:cs typeface="Times New Roman" panose="02020603050405020304" pitchFamily="18" charset="0"/>
                </a:rPr>
                <a:t>Trình bày được tác dụng của công cụ căn lề, định dạng văn bản.</a:t>
              </a:r>
            </a:p>
          </p:txBody>
        </p:sp>
        <p:sp>
          <p:nvSpPr>
            <p:cNvPr id="13" name="Oval 12">
              <a:extLst>
                <a:ext uri="{FF2B5EF4-FFF2-40B4-BE49-F238E27FC236}">
                  <a16:creationId xmlns:a16="http://schemas.microsoft.com/office/drawing/2014/main" id="{12E7ADB5-91DC-458D-8BD3-B0C2B3723B57}"/>
                </a:ext>
              </a:extLst>
            </p:cNvPr>
            <p:cNvSpPr/>
            <p:nvPr/>
          </p:nvSpPr>
          <p:spPr>
            <a:xfrm>
              <a:off x="4189844" y="2244226"/>
              <a:ext cx="1191980" cy="1191980"/>
            </a:xfrm>
            <a:prstGeom prst="ellipse">
              <a:avLst/>
            </a:prstGeom>
            <a:grpFill/>
            <a:ln w="28575">
              <a:solidFill>
                <a:schemeClr val="tx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n-US" sz="4800">
                  <a:solidFill>
                    <a:schemeClr val="tx1"/>
                  </a:solidFill>
                  <a:latin typeface="Times New Roman" panose="02020603050405020304" pitchFamily="18" charset="0"/>
                  <a:cs typeface="Times New Roman" panose="02020603050405020304" pitchFamily="18" charset="0"/>
                </a:rPr>
                <a:t>2</a:t>
              </a:r>
            </a:p>
          </p:txBody>
        </p:sp>
      </p:grpSp>
      <p:grpSp>
        <p:nvGrpSpPr>
          <p:cNvPr id="8" name="Group 7">
            <a:extLst>
              <a:ext uri="{FF2B5EF4-FFF2-40B4-BE49-F238E27FC236}">
                <a16:creationId xmlns:a16="http://schemas.microsoft.com/office/drawing/2014/main" id="{C1ABAD38-0CB7-4601-8155-6CF981D49F9C}"/>
              </a:ext>
            </a:extLst>
          </p:cNvPr>
          <p:cNvGrpSpPr/>
          <p:nvPr/>
        </p:nvGrpSpPr>
        <p:grpSpPr>
          <a:xfrm>
            <a:off x="3810641" y="4724821"/>
            <a:ext cx="7938014" cy="1191980"/>
            <a:chOff x="3643132" y="5105473"/>
            <a:chExt cx="7938014" cy="1191980"/>
          </a:xfrm>
        </p:grpSpPr>
        <p:sp>
          <p:nvSpPr>
            <p:cNvPr id="16" name="Freeform: Shape 15">
              <a:extLst>
                <a:ext uri="{FF2B5EF4-FFF2-40B4-BE49-F238E27FC236}">
                  <a16:creationId xmlns:a16="http://schemas.microsoft.com/office/drawing/2014/main" id="{62FFE6FE-C81C-4ADF-8FB1-E0FCCF508007}"/>
                </a:ext>
              </a:extLst>
            </p:cNvPr>
            <p:cNvSpPr/>
            <p:nvPr/>
          </p:nvSpPr>
          <p:spPr>
            <a:xfrm>
              <a:off x="4239122" y="5224671"/>
              <a:ext cx="7342024" cy="953584"/>
            </a:xfrm>
            <a:custGeom>
              <a:avLst/>
              <a:gdLst>
                <a:gd name="connsiteX0" fmla="*/ 0 w 7342024"/>
                <a:gd name="connsiteY0" fmla="*/ 0 h 953584"/>
                <a:gd name="connsiteX1" fmla="*/ 7342024 w 7342024"/>
                <a:gd name="connsiteY1" fmla="*/ 0 h 953584"/>
                <a:gd name="connsiteX2" fmla="*/ 7342024 w 7342024"/>
                <a:gd name="connsiteY2" fmla="*/ 953584 h 953584"/>
                <a:gd name="connsiteX3" fmla="*/ 0 w 7342024"/>
                <a:gd name="connsiteY3" fmla="*/ 953584 h 953584"/>
                <a:gd name="connsiteX4" fmla="*/ 0 w 7342024"/>
                <a:gd name="connsiteY4" fmla="*/ 0 h 95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2024" h="953584">
                  <a:moveTo>
                    <a:pt x="0" y="0"/>
                  </a:moveTo>
                  <a:lnTo>
                    <a:pt x="7342024" y="0"/>
                  </a:lnTo>
                  <a:lnTo>
                    <a:pt x="7342024" y="953584"/>
                  </a:lnTo>
                  <a:lnTo>
                    <a:pt x="0" y="953584"/>
                  </a:lnTo>
                  <a:lnTo>
                    <a:pt x="0" y="0"/>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6907" tIns="132080" rIns="132080" bIns="132080" numCol="1" spcCol="1270" anchor="ctr" anchorCtr="0">
              <a:noAutofit/>
            </a:bodyPr>
            <a:lstStyle/>
            <a:p>
              <a:r>
                <a:rPr lang="en-US" sz="2400">
                  <a:latin typeface="Times New Roman" panose="02020603050405020304" pitchFamily="18" charset="0"/>
                  <a:cs typeface="Times New Roman" panose="02020603050405020304" pitchFamily="18" charset="0"/>
                </a:rPr>
                <a:t>Thực hiện được việc định dạng văn bản, trình bày trang văn bản và in.</a:t>
              </a:r>
            </a:p>
          </p:txBody>
        </p:sp>
        <p:sp>
          <p:nvSpPr>
            <p:cNvPr id="17" name="Oval 16">
              <a:extLst>
                <a:ext uri="{FF2B5EF4-FFF2-40B4-BE49-F238E27FC236}">
                  <a16:creationId xmlns:a16="http://schemas.microsoft.com/office/drawing/2014/main" id="{A3E3895F-6995-4B21-8511-52E472F8C00B}"/>
                </a:ext>
              </a:extLst>
            </p:cNvPr>
            <p:cNvSpPr/>
            <p:nvPr/>
          </p:nvSpPr>
          <p:spPr>
            <a:xfrm>
              <a:off x="3643132" y="5105473"/>
              <a:ext cx="1191980" cy="1191980"/>
            </a:xfrm>
            <a:prstGeom prst="ellipse">
              <a:avLst/>
            </a:prstGeom>
            <a:solidFill>
              <a:srgbClr val="0070C0"/>
            </a:solidFill>
            <a:ln w="28575">
              <a:solidFill>
                <a:schemeClr val="tx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n-US" sz="4800">
                  <a:solidFill>
                    <a:schemeClr val="tx1"/>
                  </a:solidFill>
                  <a:latin typeface="Times New Roman" panose="02020603050405020304" pitchFamily="18" charset="0"/>
                  <a:cs typeface="Times New Roman" panose="02020603050405020304" pitchFamily="18" charset="0"/>
                </a:rPr>
                <a:t>3</a:t>
              </a:r>
            </a:p>
          </p:txBody>
        </p:sp>
      </p:grpSp>
      <p:sp>
        <p:nvSpPr>
          <p:cNvPr id="7" name="Oval 6">
            <a:extLst>
              <a:ext uri="{FF2B5EF4-FFF2-40B4-BE49-F238E27FC236}">
                <a16:creationId xmlns:a16="http://schemas.microsoft.com/office/drawing/2014/main" id="{DE8A0075-26B0-4D77-9E66-DC0DD77CE13C}"/>
              </a:ext>
            </a:extLst>
          </p:cNvPr>
          <p:cNvSpPr/>
          <p:nvPr/>
        </p:nvSpPr>
        <p:spPr>
          <a:xfrm>
            <a:off x="443345" y="1872363"/>
            <a:ext cx="3552825" cy="3486150"/>
          </a:xfrm>
          <a:prstGeom prst="ellipse">
            <a:avLst/>
          </a:prstGeom>
          <a:solidFill>
            <a:srgbClr val="00206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Times New Roman" panose="02020603050405020304" pitchFamily="18" charset="0"/>
                <a:cs typeface="Times New Roman" panose="02020603050405020304" pitchFamily="18" charset="0"/>
              </a:rPr>
              <a:t>Sau bài này em sẽ</a:t>
            </a:r>
            <a:endParaRPr lang="en-US" sz="60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66E30013-65DB-4053-A29F-9D46BE1417E3}"/>
              </a:ext>
            </a:extLst>
          </p:cNvPr>
          <p:cNvSpPr txBox="1"/>
          <p:nvPr/>
        </p:nvSpPr>
        <p:spPr>
          <a:xfrm>
            <a:off x="10224051" y="0"/>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Tree>
    <p:extLst>
      <p:ext uri="{BB962C8B-B14F-4D97-AF65-F5344CB8AC3E}">
        <p14:creationId xmlns:p14="http://schemas.microsoft.com/office/powerpoint/2010/main" val="82459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ppt_x</p:attrName>
                                        </p:attrNameLst>
                                      </p:cBhvr>
                                      <p:tavLst>
                                        <p:tav tm="0">
                                          <p:val>
                                            <p:strVal val="#ppt_x-#ppt_w/2"/>
                                          </p:val>
                                        </p:tav>
                                        <p:tav tm="100000">
                                          <p:val>
                                            <p:strVal val="#ppt_x"/>
                                          </p:val>
                                        </p:tav>
                                      </p:tavLst>
                                    </p:anim>
                                    <p:anim calcmode="lin" valueType="num">
                                      <p:cBhvr>
                                        <p:cTn id="36" dur="500" fill="hold"/>
                                        <p:tgtEl>
                                          <p:spTgt spid="8"/>
                                        </p:tgtEl>
                                        <p:attrNameLst>
                                          <p:attrName>ppt_y</p:attrName>
                                        </p:attrNameLst>
                                      </p:cBhvr>
                                      <p:tavLst>
                                        <p:tav tm="0">
                                          <p:val>
                                            <p:strVal val="#ppt_y"/>
                                          </p:val>
                                        </p:tav>
                                        <p:tav tm="100000">
                                          <p:val>
                                            <p:strVal val="#ppt_y"/>
                                          </p:val>
                                        </p:tav>
                                      </p:tavLst>
                                    </p:anim>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 Word&#10;&#10;Description automatically generated">
            <a:extLst>
              <a:ext uri="{FF2B5EF4-FFF2-40B4-BE49-F238E27FC236}">
                <a16:creationId xmlns:a16="http://schemas.microsoft.com/office/drawing/2014/main" id="{35905AFF-CD36-47AC-A8BF-5A4272741CF5}"/>
              </a:ext>
            </a:extLst>
          </p:cNvPr>
          <p:cNvPicPr>
            <a:picLocks noChangeAspect="1"/>
          </p:cNvPicPr>
          <p:nvPr/>
        </p:nvPicPr>
        <p:blipFill>
          <a:blip r:embed="rId2"/>
          <a:stretch>
            <a:fillRect/>
          </a:stretch>
        </p:blipFill>
        <p:spPr>
          <a:xfrm>
            <a:off x="2101465" y="621626"/>
            <a:ext cx="9474235" cy="2418807"/>
          </a:xfrm>
          <a:prstGeom prst="rect">
            <a:avLst/>
          </a:prstGeom>
        </p:spPr>
      </p:pic>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
        <p:nvSpPr>
          <p:cNvPr id="3" name="Freeform: Shape 2">
            <a:extLst>
              <a:ext uri="{FF2B5EF4-FFF2-40B4-BE49-F238E27FC236}">
                <a16:creationId xmlns:a16="http://schemas.microsoft.com/office/drawing/2014/main" id="{C167A85A-1357-408E-808B-0BD98536426F}"/>
              </a:ext>
            </a:extLst>
          </p:cNvPr>
          <p:cNvSpPr/>
          <p:nvPr/>
        </p:nvSpPr>
        <p:spPr>
          <a:xfrm rot="5400000">
            <a:off x="-1569075" y="3289969"/>
            <a:ext cx="4795759" cy="1044066"/>
          </a:xfrm>
          <a:custGeom>
            <a:avLst/>
            <a:gdLst>
              <a:gd name="connsiteX0" fmla="*/ 0 w 2029791"/>
              <a:gd name="connsiteY0" fmla="*/ 0 h 1353871"/>
              <a:gd name="connsiteX1" fmla="*/ 2029791 w 2029791"/>
              <a:gd name="connsiteY1" fmla="*/ 0 h 1353871"/>
              <a:gd name="connsiteX2" fmla="*/ 2029791 w 2029791"/>
              <a:gd name="connsiteY2" fmla="*/ 1353871 h 1353871"/>
              <a:gd name="connsiteX3" fmla="*/ 0 w 2029791"/>
              <a:gd name="connsiteY3" fmla="*/ 1353871 h 1353871"/>
              <a:gd name="connsiteX4" fmla="*/ 0 w 2029791"/>
              <a:gd name="connsiteY4" fmla="*/ 0 h 135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91" h="1353871">
                <a:moveTo>
                  <a:pt x="0" y="0"/>
                </a:moveTo>
                <a:lnTo>
                  <a:pt x="2029791" y="0"/>
                </a:lnTo>
                <a:lnTo>
                  <a:pt x="2029791" y="1353871"/>
                </a:lnTo>
                <a:lnTo>
                  <a:pt x="0" y="1353871"/>
                </a:lnTo>
                <a:lnTo>
                  <a:pt x="0" y="0"/>
                </a:lnTo>
                <a:close/>
              </a:path>
            </a:pathLst>
          </a:custGeom>
          <a:solidFill>
            <a:srgbClr val="33CC33">
              <a:alpha val="90000"/>
            </a:srgb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vert270" wrap="square" lIns="324767" tIns="142240" rIns="142240" bIns="142240" numCol="1" spcCol="1270" anchor="ctr" anchorCtr="0">
            <a:noAutofit/>
          </a:bodyPr>
          <a:lstStyle/>
          <a:p>
            <a:pPr marL="0" lvl="0" indent="0" algn="ctr" defTabSz="889000">
              <a:lnSpc>
                <a:spcPct val="90000"/>
              </a:lnSpc>
              <a:spcBef>
                <a:spcPct val="0"/>
              </a:spcBef>
              <a:spcAft>
                <a:spcPct val="35000"/>
              </a:spcAft>
              <a:buNone/>
            </a:pPr>
            <a:r>
              <a:rPr lang="en-US" sz="2800">
                <a:latin typeface="Times New Roman" panose="02020603050405020304" pitchFamily="18" charset="0"/>
                <a:cs typeface="Times New Roman" panose="02020603050405020304" pitchFamily="18" charset="0"/>
              </a:rPr>
              <a:t>In văn bản</a:t>
            </a:r>
            <a:endParaRPr lang="en-US" sz="2800" kern="1200">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id="{D52CFDC6-3540-4A87-84A5-C5C18C2A9D3A}"/>
              </a:ext>
            </a:extLst>
          </p:cNvPr>
          <p:cNvSpPr/>
          <p:nvPr/>
        </p:nvSpPr>
        <p:spPr>
          <a:xfrm>
            <a:off x="152207" y="415865"/>
            <a:ext cx="1353194" cy="1353194"/>
          </a:xfrm>
          <a:custGeom>
            <a:avLst/>
            <a:gdLst>
              <a:gd name="connsiteX0" fmla="*/ 0 w 1353194"/>
              <a:gd name="connsiteY0" fmla="*/ 676597 h 1353194"/>
              <a:gd name="connsiteX1" fmla="*/ 676597 w 1353194"/>
              <a:gd name="connsiteY1" fmla="*/ 0 h 1353194"/>
              <a:gd name="connsiteX2" fmla="*/ 1353194 w 1353194"/>
              <a:gd name="connsiteY2" fmla="*/ 676597 h 1353194"/>
              <a:gd name="connsiteX3" fmla="*/ 676597 w 1353194"/>
              <a:gd name="connsiteY3" fmla="*/ 1353194 h 1353194"/>
              <a:gd name="connsiteX4" fmla="*/ 0 w 1353194"/>
              <a:gd name="connsiteY4" fmla="*/ 676597 h 135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194" h="1353194">
                <a:moveTo>
                  <a:pt x="0" y="676597"/>
                </a:moveTo>
                <a:cubicBezTo>
                  <a:pt x="0" y="302923"/>
                  <a:pt x="302923" y="0"/>
                  <a:pt x="676597" y="0"/>
                </a:cubicBezTo>
                <a:cubicBezTo>
                  <a:pt x="1050271" y="0"/>
                  <a:pt x="1353194" y="302923"/>
                  <a:pt x="1353194" y="676597"/>
                </a:cubicBezTo>
                <a:cubicBezTo>
                  <a:pt x="1353194" y="1050271"/>
                  <a:pt x="1050271" y="1353194"/>
                  <a:pt x="676597" y="1353194"/>
                </a:cubicBezTo>
                <a:cubicBezTo>
                  <a:pt x="302923" y="1353194"/>
                  <a:pt x="0" y="1050271"/>
                  <a:pt x="0" y="676597"/>
                </a:cubicBezTo>
                <a:close/>
              </a:path>
            </a:pathLst>
          </a:custGeom>
          <a:solidFill>
            <a:srgbClr val="FF00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8171" tIns="198171" rIns="198171" bIns="198171" numCol="1" spcCol="1270" anchor="ctr" anchorCtr="0">
            <a:noAutofit/>
          </a:bodyPr>
          <a:lstStyle/>
          <a:p>
            <a:pPr marL="0" lvl="0" indent="0" algn="ctr" defTabSz="889000">
              <a:lnSpc>
                <a:spcPct val="90000"/>
              </a:lnSpc>
              <a:spcBef>
                <a:spcPct val="0"/>
              </a:spcBef>
              <a:spcAft>
                <a:spcPct val="35000"/>
              </a:spcAft>
              <a:buNone/>
            </a:pPr>
            <a:r>
              <a:rPr lang="en-US" sz="4400" kern="1200">
                <a:latin typeface="Times New Roman" panose="02020603050405020304" pitchFamily="18" charset="0"/>
                <a:cs typeface="Times New Roman" panose="02020603050405020304" pitchFamily="18" charset="0"/>
              </a:rPr>
              <a:t>4</a:t>
            </a:r>
          </a:p>
        </p:txBody>
      </p:sp>
      <p:pic>
        <p:nvPicPr>
          <p:cNvPr id="6" name="Picture 5" descr="Graphical user interface, application&#10;&#10;Description automatically generated">
            <a:extLst>
              <a:ext uri="{FF2B5EF4-FFF2-40B4-BE49-F238E27FC236}">
                <a16:creationId xmlns:a16="http://schemas.microsoft.com/office/drawing/2014/main" id="{B954877E-3AC7-4C4E-84CC-C089E71B7BD5}"/>
              </a:ext>
            </a:extLst>
          </p:cNvPr>
          <p:cNvPicPr>
            <a:picLocks noChangeAspect="1"/>
          </p:cNvPicPr>
          <p:nvPr/>
        </p:nvPicPr>
        <p:blipFill>
          <a:blip r:embed="rId3"/>
          <a:stretch>
            <a:fillRect/>
          </a:stretch>
        </p:blipFill>
        <p:spPr>
          <a:xfrm>
            <a:off x="2101465" y="1285261"/>
            <a:ext cx="1905000" cy="5105400"/>
          </a:xfrm>
          <a:prstGeom prst="rect">
            <a:avLst/>
          </a:prstGeom>
        </p:spPr>
      </p:pic>
      <p:pic>
        <p:nvPicPr>
          <p:cNvPr id="9" name="Picture 8" descr="Graphical user interface, application, Word&#10;&#10;Description automatically generated">
            <a:extLst>
              <a:ext uri="{FF2B5EF4-FFF2-40B4-BE49-F238E27FC236}">
                <a16:creationId xmlns:a16="http://schemas.microsoft.com/office/drawing/2014/main" id="{E40E10E1-C892-4FC6-BBF6-477D227D9659}"/>
              </a:ext>
            </a:extLst>
          </p:cNvPr>
          <p:cNvPicPr>
            <a:picLocks noChangeAspect="1"/>
          </p:cNvPicPr>
          <p:nvPr/>
        </p:nvPicPr>
        <p:blipFill>
          <a:blip r:embed="rId4"/>
          <a:stretch>
            <a:fillRect/>
          </a:stretch>
        </p:blipFill>
        <p:spPr>
          <a:xfrm>
            <a:off x="1719631" y="489782"/>
            <a:ext cx="10220818" cy="5900879"/>
          </a:xfrm>
          <a:prstGeom prst="rect">
            <a:avLst/>
          </a:prstGeom>
        </p:spPr>
      </p:pic>
      <p:sp>
        <p:nvSpPr>
          <p:cNvPr id="10" name="Rectangle 9">
            <a:extLst>
              <a:ext uri="{FF2B5EF4-FFF2-40B4-BE49-F238E27FC236}">
                <a16:creationId xmlns:a16="http://schemas.microsoft.com/office/drawing/2014/main" id="{96A81278-E2CA-449F-BAE7-8FF3EA33E7F0}"/>
              </a:ext>
            </a:extLst>
          </p:cNvPr>
          <p:cNvSpPr/>
          <p:nvPr/>
        </p:nvSpPr>
        <p:spPr>
          <a:xfrm>
            <a:off x="2109597" y="670646"/>
            <a:ext cx="1080961" cy="6146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BD9C5D6-5516-4EFC-97FB-A24706A53043}"/>
              </a:ext>
            </a:extLst>
          </p:cNvPr>
          <p:cNvSpPr/>
          <p:nvPr/>
        </p:nvSpPr>
        <p:spPr>
          <a:xfrm>
            <a:off x="2402673" y="5004083"/>
            <a:ext cx="1080961" cy="4461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llout: Line 11">
            <a:extLst>
              <a:ext uri="{FF2B5EF4-FFF2-40B4-BE49-F238E27FC236}">
                <a16:creationId xmlns:a16="http://schemas.microsoft.com/office/drawing/2014/main" id="{93C855DD-CF36-4089-A69B-2E5006FACCC3}"/>
              </a:ext>
            </a:extLst>
          </p:cNvPr>
          <p:cNvSpPr/>
          <p:nvPr/>
        </p:nvSpPr>
        <p:spPr>
          <a:xfrm>
            <a:off x="5791058" y="4702088"/>
            <a:ext cx="1792109" cy="683828"/>
          </a:xfrm>
          <a:prstGeom prst="borderCallout1">
            <a:avLst>
              <a:gd name="adj1" fmla="val 47157"/>
              <a:gd name="adj2" fmla="val 885"/>
              <a:gd name="adj3" fmla="val 46637"/>
              <a:gd name="adj4" fmla="val -33575"/>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Times New Roman" panose="02020603050405020304" pitchFamily="18" charset="0"/>
                <a:cs typeface="Times New Roman" panose="02020603050405020304" pitchFamily="18" charset="0"/>
              </a:rPr>
              <a:t>Thay đổi định dạng trang giấy</a:t>
            </a:r>
          </a:p>
        </p:txBody>
      </p:sp>
      <p:sp>
        <p:nvSpPr>
          <p:cNvPr id="13" name="Rectangle 12">
            <a:extLst>
              <a:ext uri="{FF2B5EF4-FFF2-40B4-BE49-F238E27FC236}">
                <a16:creationId xmlns:a16="http://schemas.microsoft.com/office/drawing/2014/main" id="{F9EE3EA4-3D46-49A1-BC83-908014254F1B}"/>
              </a:ext>
            </a:extLst>
          </p:cNvPr>
          <p:cNvSpPr/>
          <p:nvPr/>
        </p:nvSpPr>
        <p:spPr>
          <a:xfrm flipV="1">
            <a:off x="3149162" y="3205670"/>
            <a:ext cx="1975497" cy="30508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6CFDB8-E1D4-4A95-884F-1EA0E3A266ED}"/>
              </a:ext>
            </a:extLst>
          </p:cNvPr>
          <p:cNvSpPr/>
          <p:nvPr/>
        </p:nvSpPr>
        <p:spPr>
          <a:xfrm flipV="1">
            <a:off x="3149161" y="1281089"/>
            <a:ext cx="729502" cy="7386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171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ppt_h/2"/>
                                          </p:val>
                                        </p:tav>
                                        <p:tav tm="100000">
                                          <p:val>
                                            <p:strVal val="#ppt_y"/>
                                          </p:val>
                                        </p:tav>
                                      </p:tavLst>
                                    </p:anim>
                                    <p:anim calcmode="lin" valueType="num">
                                      <p:cBhvr>
                                        <p:cTn id="16" dur="500" fill="hold"/>
                                        <p:tgtEl>
                                          <p:spTgt spid="3"/>
                                        </p:tgtEl>
                                        <p:attrNameLst>
                                          <p:attrName>ppt_w</p:attrName>
                                        </p:attrNameLst>
                                      </p:cBhvr>
                                      <p:tavLst>
                                        <p:tav tm="0">
                                          <p:val>
                                            <p:strVal val="#ppt_w"/>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right)">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heel(1)">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heel(1)">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animBg="1"/>
      <p:bldP spid="10" grpId="1" animBg="1"/>
      <p:bldP spid="11" grpId="0" animBg="1"/>
      <p:bldP spid="11" grpId="1"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57CC3D-2C6E-4FF5-8151-CCC7C9180411}"/>
              </a:ext>
            </a:extLst>
          </p:cNvPr>
          <p:cNvSpPr txBox="1"/>
          <p:nvPr/>
        </p:nvSpPr>
        <p:spPr>
          <a:xfrm>
            <a:off x="3892067" y="2841693"/>
            <a:ext cx="8299933" cy="1323439"/>
          </a:xfrm>
          <a:prstGeom prst="rect">
            <a:avLst/>
          </a:prstGeom>
          <a:noFill/>
        </p:spPr>
        <p:txBody>
          <a:bodyPr wrap="square" rtlCol="0">
            <a:spAutoFit/>
          </a:bodyPr>
          <a:lstStyle/>
          <a:p>
            <a:pPr algn="ctr"/>
            <a:r>
              <a:rPr lang="en-US" sz="4000">
                <a:latin typeface="Times New Roman" panose="02020603050405020304" pitchFamily="18" charset="0"/>
                <a:cs typeface="Times New Roman" panose="02020603050405020304" pitchFamily="18" charset="0"/>
              </a:rPr>
              <a:t>3. THỰC HÀNH: ĐỊNH DẠNG VĂN BẢN</a:t>
            </a:r>
            <a:endParaRPr lang="en-US" sz="4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pic>
        <p:nvPicPr>
          <p:cNvPr id="5" name="Picture 4" descr="A picture containing text, electronics&#10;&#10;Description automatically generated">
            <a:extLst>
              <a:ext uri="{FF2B5EF4-FFF2-40B4-BE49-F238E27FC236}">
                <a16:creationId xmlns:a16="http://schemas.microsoft.com/office/drawing/2014/main" id="{FDD59C66-A23B-4D9A-B96E-2DF09DB4D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 y="858958"/>
            <a:ext cx="3895781" cy="5374217"/>
          </a:xfrm>
          <a:prstGeom prst="rect">
            <a:avLst/>
          </a:prstGeom>
        </p:spPr>
      </p:pic>
    </p:spTree>
    <p:extLst>
      <p:ext uri="{BB962C8B-B14F-4D97-AF65-F5344CB8AC3E}">
        <p14:creationId xmlns:p14="http://schemas.microsoft.com/office/powerpoint/2010/main" val="417966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605A82-5F5D-4C45-91F7-C333727B8DCF}"/>
              </a:ext>
            </a:extLst>
          </p:cNvPr>
          <p:cNvSpPr/>
          <p:nvPr/>
        </p:nvSpPr>
        <p:spPr>
          <a:xfrm>
            <a:off x="6136299" y="-8878"/>
            <a:ext cx="4893469"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chemeClr val="bg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2DA8053-8D0C-4871-AB5C-1F98969CBAFB}"/>
              </a:ext>
            </a:extLst>
          </p:cNvPr>
          <p:cNvSpPr/>
          <p:nvPr/>
        </p:nvSpPr>
        <p:spPr>
          <a:xfrm>
            <a:off x="6254790" y="121751"/>
            <a:ext cx="4650868" cy="6624734"/>
          </a:xfrm>
          <a:prstGeom prst="roundRect">
            <a:avLst/>
          </a:prstGeom>
          <a:noFill/>
          <a:ln w="1270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248678-46C6-4F04-837C-E6DD70DAB9EB}"/>
              </a:ext>
            </a:extLst>
          </p:cNvPr>
          <p:cNvSpPr txBox="1"/>
          <p:nvPr/>
        </p:nvSpPr>
        <p:spPr>
          <a:xfrm>
            <a:off x="6490167" y="419909"/>
            <a:ext cx="4180114" cy="6093976"/>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CẢM NGHĨ VỀ NHÓM BẠN THÂN</a:t>
            </a:r>
          </a:p>
          <a:p>
            <a:pPr algn="ctr"/>
            <a:r>
              <a:rPr lang="en-US" sz="2000" dirty="0">
                <a:solidFill>
                  <a:schemeClr val="bg1"/>
                </a:solidFill>
                <a:latin typeface="Times New Roman" panose="02020603050405020304" pitchFamily="18" charset="0"/>
                <a:cs typeface="Times New Roman" panose="02020603050405020304" pitchFamily="18" charset="0"/>
              </a:rPr>
              <a:t> LỚP 6A</a:t>
            </a:r>
          </a:p>
          <a:p>
            <a:pPr algn="just"/>
            <a:endParaRPr lang="en-US" sz="1400" dirty="0">
              <a:solidFill>
                <a:schemeClr val="bg1"/>
              </a:solidFill>
              <a:latin typeface="Times New Roman" panose="02020603050405020304" pitchFamily="18" charset="0"/>
              <a:cs typeface="Times New Roman" panose="02020603050405020304" pitchFamily="18" charset="0"/>
            </a:endParaRPr>
          </a:p>
          <a:p>
            <a:pPr algn="just"/>
            <a:endParaRPr lang="en-US" sz="1600" dirty="0">
              <a:solidFill>
                <a:schemeClr val="bg1"/>
              </a:solidFill>
              <a:latin typeface="Times New Roman" panose="02020603050405020304" pitchFamily="18" charset="0"/>
              <a:cs typeface="Times New Roman" panose="02020603050405020304" pitchFamily="18" charset="0"/>
            </a:endParaRPr>
          </a:p>
          <a:p>
            <a:pPr algn="just"/>
            <a:endParaRPr lang="en-US" sz="1600" dirty="0">
              <a:solidFill>
                <a:schemeClr val="bg1"/>
              </a:solidFill>
              <a:latin typeface="Times New Roman" panose="02020603050405020304" pitchFamily="18" charset="0"/>
              <a:cs typeface="Times New Roman" panose="02020603050405020304" pitchFamily="18" charset="0"/>
            </a:endParaRPr>
          </a:p>
          <a:p>
            <a:pPr algn="just"/>
            <a:endParaRPr lang="en-US" sz="1600" dirty="0">
              <a:solidFill>
                <a:schemeClr val="bg1"/>
              </a:solidFill>
              <a:latin typeface="Times New Roman" panose="02020603050405020304" pitchFamily="18" charset="0"/>
              <a:cs typeface="Times New Roman" panose="02020603050405020304" pitchFamily="18" charset="0"/>
            </a:endParaRPr>
          </a:p>
          <a:p>
            <a:pPr algn="just"/>
            <a:endParaRPr lang="en-US" sz="1600" dirty="0">
              <a:solidFill>
                <a:schemeClr val="bg1"/>
              </a:solidFill>
              <a:latin typeface="Times New Roman" panose="02020603050405020304" pitchFamily="18" charset="0"/>
              <a:cs typeface="Times New Roman" panose="02020603050405020304" pitchFamily="18" charset="0"/>
            </a:endParaRPr>
          </a:p>
          <a:p>
            <a:pPr algn="just"/>
            <a:endParaRPr lang="en-US" sz="1600" dirty="0">
              <a:solidFill>
                <a:schemeClr val="bg1"/>
              </a:solidFill>
              <a:latin typeface="Times New Roman" panose="02020603050405020304" pitchFamily="18" charset="0"/>
              <a:cs typeface="Times New Roman" panose="02020603050405020304" pitchFamily="18" charset="0"/>
            </a:endParaRPr>
          </a:p>
          <a:p>
            <a:pPr algn="just"/>
            <a:endParaRPr lang="en-US" sz="1600" dirty="0">
              <a:solidFill>
                <a:schemeClr val="bg1"/>
              </a:solidFill>
              <a:latin typeface="Times New Roman" panose="02020603050405020304" pitchFamily="18" charset="0"/>
              <a:cs typeface="Times New Roman" panose="02020603050405020304" pitchFamily="18" charset="0"/>
            </a:endParaRPr>
          </a:p>
          <a:p>
            <a:pPr algn="just"/>
            <a:r>
              <a:rPr lang="en-US" sz="1600" dirty="0">
                <a:solidFill>
                  <a:schemeClr val="bg1"/>
                </a:solidFill>
                <a:latin typeface="Times New Roman" panose="02020603050405020304" pitchFamily="18" charset="0"/>
                <a:cs typeface="Times New Roman" panose="02020603050405020304" pitchFamily="18" charset="0"/>
              </a:rPr>
              <a:t>Minh </a:t>
            </a:r>
            <a:r>
              <a:rPr lang="en-US" sz="1600" dirty="0" err="1">
                <a:solidFill>
                  <a:schemeClr val="bg1"/>
                </a:solidFill>
                <a:latin typeface="Times New Roman" panose="02020603050405020304" pitchFamily="18" charset="0"/>
                <a:cs typeface="Times New Roman" panose="02020603050405020304" pitchFamily="18" charset="0"/>
              </a:rPr>
              <a:t>và</a:t>
            </a:r>
            <a:r>
              <a:rPr lang="en-US" sz="1600" dirty="0">
                <a:solidFill>
                  <a:schemeClr val="bg1"/>
                </a:solidFill>
                <a:latin typeface="Times New Roman" panose="02020603050405020304" pitchFamily="18" charset="0"/>
                <a:cs typeface="Times New Roman" panose="02020603050405020304" pitchFamily="18" charset="0"/>
              </a:rPr>
              <a:t> Khoa </a:t>
            </a:r>
            <a:r>
              <a:rPr lang="en-US" sz="1600" dirty="0" err="1">
                <a:solidFill>
                  <a:schemeClr val="bg1"/>
                </a:solidFill>
                <a:latin typeface="Times New Roman" panose="02020603050405020304" pitchFamily="18" charset="0"/>
                <a:cs typeface="Times New Roman" panose="02020603050405020304" pitchFamily="18" charset="0"/>
              </a:rPr>
              <a:t>là</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hai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bạn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đầu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tiên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tớ</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gặp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và</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làm</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quentrong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ngày</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đầu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tiên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đến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nhận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lớp</a:t>
            </a:r>
            <a:r>
              <a:rPr lang="en-US" sz="1600" dirty="0">
                <a:solidFill>
                  <a:schemeClr val="bg1"/>
                </a:solidFill>
                <a:latin typeface="Times New Roman" panose="02020603050405020304" pitchFamily="18" charset="0"/>
                <a:cs typeface="Times New Roman" panose="02020603050405020304" pitchFamily="18" charset="0"/>
              </a:rPr>
              <a:t> ở </a:t>
            </a:r>
            <a:r>
              <a:rPr lang="en-US" sz="1600" dirty="0" err="1">
                <a:solidFill>
                  <a:schemeClr val="bg1"/>
                </a:solidFill>
                <a:latin typeface="Times New Roman" panose="02020603050405020304" pitchFamily="18" charset="0"/>
                <a:cs typeface="Times New Roman" panose="02020603050405020304" pitchFamily="18" charset="0"/>
              </a:rPr>
              <a:t>trường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Tiểu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học</a:t>
            </a:r>
            <a:r>
              <a:rPr lang="en-US" sz="1600" dirty="0">
                <a:solidFill>
                  <a:schemeClr val="bg1"/>
                </a:solidFill>
                <a:latin typeface="Times New Roman" panose="02020603050405020304" pitchFamily="18" charset="0"/>
                <a:cs typeface="Times New Roman" panose="02020603050405020304" pitchFamily="18" charset="0"/>
              </a:rPr>
              <a:t>.</a:t>
            </a:r>
          </a:p>
          <a:p>
            <a:pPr algn="just"/>
            <a:r>
              <a:rPr lang="en-US" sz="1600" dirty="0" err="1">
                <a:solidFill>
                  <a:schemeClr val="bg1"/>
                </a:solidFill>
                <a:latin typeface="Times New Roman" panose="02020603050405020304" pitchFamily="18" charset="0"/>
                <a:cs typeface="Times New Roman" panose="02020603050405020304" pitchFamily="18" charset="0"/>
              </a:rPr>
              <a:t>Ngay</a:t>
            </a:r>
            <a:r>
              <a:rPr lang="en-US" sz="1600" dirty="0">
                <a:solidFill>
                  <a:schemeClr val="bg1"/>
                </a:solidFill>
                <a:latin typeface="Times New Roman" panose="02020603050405020304" pitchFamily="18" charset="0"/>
                <a:cs typeface="Times New Roman" panose="02020603050405020304" pitchFamily="18" charset="0"/>
              </a:rPr>
              <a:t> ở </a:t>
            </a:r>
            <a:r>
              <a:rPr lang="en-US" sz="1600" dirty="0" err="1">
                <a:solidFill>
                  <a:schemeClr val="bg1"/>
                </a:solidFill>
                <a:latin typeface="Times New Roman" panose="02020603050405020304" pitchFamily="18" charset="0"/>
                <a:cs typeface="Times New Roman" panose="02020603050405020304" pitchFamily="18" charset="0"/>
              </a:rPr>
              <a:t>cổng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trường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tớ</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nhìn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thấy</a:t>
            </a:r>
            <a:r>
              <a:rPr lang="en-US" sz="1600" dirty="0">
                <a:solidFill>
                  <a:schemeClr val="bg1"/>
                </a:solidFill>
                <a:latin typeface="Times New Roman" panose="02020603050405020304" pitchFamily="18" charset="0"/>
                <a:cs typeface="Times New Roman" panose="02020603050405020304" pitchFamily="18" charset="0"/>
              </a:rPr>
              <a:t> Khoa, </a:t>
            </a:r>
            <a:r>
              <a:rPr lang="en-US" sz="1600" dirty="0" err="1">
                <a:solidFill>
                  <a:schemeClr val="bg1"/>
                </a:solidFill>
                <a:latin typeface="Times New Roman" panose="02020603050405020304" pitchFamily="18" charset="0"/>
                <a:cs typeface="Times New Roman" panose="02020603050405020304" pitchFamily="18" charset="0"/>
              </a:rPr>
              <a:t>ấn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tượng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đầu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tiên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về</a:t>
            </a:r>
            <a:r>
              <a:rPr lang="en-US" sz="1600" dirty="0">
                <a:solidFill>
                  <a:schemeClr val="bg1"/>
                </a:solidFill>
                <a:latin typeface="Times New Roman" panose="02020603050405020304" pitchFamily="18" charset="0"/>
                <a:cs typeface="Times New Roman" panose="02020603050405020304" pitchFamily="18" charset="0"/>
              </a:rPr>
              <a:t> Khoa </a:t>
            </a:r>
            <a:r>
              <a:rPr lang="en-US" sz="1600" dirty="0" err="1">
                <a:solidFill>
                  <a:schemeClr val="bg1"/>
                </a:solidFill>
                <a:latin typeface="Times New Roman" panose="02020603050405020304" pitchFamily="18" charset="0"/>
                <a:cs typeface="Times New Roman" panose="02020603050405020304" pitchFamily="18" charset="0"/>
              </a:rPr>
              <a:t>là</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cặp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kính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cận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khá</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dày</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cậu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ấy</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đeo</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Cậu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ấy</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cũng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đang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ngơ</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ngác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đi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tìm</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lớp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giống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tớ</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nhìn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là</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biết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ngay</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học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mới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Tớ</a:t>
            </a:r>
            <a:r>
              <a:rPr lang="en-US" sz="1600" dirty="0">
                <a:solidFill>
                  <a:schemeClr val="bg1"/>
                </a:solidFill>
                <a:latin typeface="Times New Roman" panose="02020603050405020304" pitchFamily="18" charset="0"/>
                <a:cs typeface="Times New Roman" panose="02020603050405020304" pitchFamily="18" charset="0"/>
              </a:rPr>
              <a:t> ra </a:t>
            </a:r>
            <a:r>
              <a:rPr lang="en-US" sz="1600" dirty="0" err="1">
                <a:solidFill>
                  <a:schemeClr val="bg1"/>
                </a:solidFill>
                <a:latin typeface="Times New Roman" panose="02020603050405020304" pitchFamily="18" charset="0"/>
                <a:cs typeface="Times New Roman" panose="02020603050405020304" pitchFamily="18" charset="0"/>
              </a:rPr>
              <a:t>làm</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quen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và</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hỏi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cậu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ấy</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học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lớp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nào</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không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ngờ</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cả</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hai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đều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học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cùng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lớp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Bọn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tớ</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cùng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nhau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đi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tìm</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lớp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Đến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cửa</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lớp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thì</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gặp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ngay</a:t>
            </a:r>
            <a:r>
              <a:rPr lang="en-US" sz="1600" dirty="0">
                <a:solidFill>
                  <a:schemeClr val="bg1"/>
                </a:solidFill>
                <a:latin typeface="Times New Roman" panose="02020603050405020304" pitchFamily="18" charset="0"/>
                <a:cs typeface="Times New Roman" panose="02020603050405020304" pitchFamily="18" charset="0"/>
              </a:rPr>
              <a:t> Minh. Minh </a:t>
            </a:r>
            <a:r>
              <a:rPr lang="en-US" sz="1600" dirty="0" err="1">
                <a:solidFill>
                  <a:schemeClr val="bg1"/>
                </a:solidFill>
                <a:latin typeface="Times New Roman" panose="02020603050405020304" pitchFamily="18" charset="0"/>
                <a:cs typeface="Times New Roman" panose="02020603050405020304" pitchFamily="18" charset="0"/>
              </a:rPr>
              <a:t>đang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vui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vẻ</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hưỡng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bạn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vào</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lớp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Trông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cậu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ấy</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rất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nhanh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nhẹn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và</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thông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minh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Tớ</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và</a:t>
            </a:r>
            <a:r>
              <a:rPr lang="en-US" sz="1600" dirty="0">
                <a:solidFill>
                  <a:schemeClr val="bg1"/>
                </a:solidFill>
                <a:latin typeface="Times New Roman" panose="02020603050405020304" pitchFamily="18" charset="0"/>
                <a:cs typeface="Times New Roman" panose="02020603050405020304" pitchFamily="18" charset="0"/>
              </a:rPr>
              <a:t> Khoa </a:t>
            </a:r>
            <a:r>
              <a:rPr lang="en-US" sz="1600" dirty="0" err="1">
                <a:solidFill>
                  <a:schemeClr val="bg1"/>
                </a:solidFill>
                <a:latin typeface="Times New Roman" panose="02020603050405020304" pitchFamily="18" charset="0"/>
                <a:cs typeface="Times New Roman" panose="02020603050405020304" pitchFamily="18" charset="0"/>
              </a:rPr>
              <a:t>nhìn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thấy</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là</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mến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cậu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ấy</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ngay</a:t>
            </a:r>
            <a:r>
              <a:rPr lang="en-US" sz="1600" dirty="0">
                <a:solidFill>
                  <a:schemeClr val="bg1"/>
                </a:solidFill>
                <a:latin typeface="Times New Roman" panose="02020603050405020304" pitchFamily="18" charset="0"/>
                <a:cs typeface="Times New Roman" panose="02020603050405020304" pitchFamily="18" charset="0"/>
              </a:rPr>
              <a:t>.</a:t>
            </a:r>
          </a:p>
          <a:p>
            <a:pPr algn="just"/>
            <a:r>
              <a:rPr lang="en-US" sz="1600" dirty="0" err="1">
                <a:solidFill>
                  <a:schemeClr val="bg1"/>
                </a:solidFill>
                <a:latin typeface="Times New Roman" panose="02020603050405020304" pitchFamily="18" charset="0"/>
                <a:cs typeface="Times New Roman" panose="02020603050405020304" pitchFamily="18" charset="0"/>
              </a:rPr>
              <a:t>Cả</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ba</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bọn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tớ</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cùng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làm</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quen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và</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chơi</a:t>
            </a:r>
            <a:r>
              <a:rPr lang="en-US" sz="1600" dirty="0">
                <a:solidFill>
                  <a:schemeClr val="bg1"/>
                </a:solidFill>
                <a:latin typeface="Times New Roman" panose="02020603050405020304" pitchFamily="18" charset="0"/>
                <a:cs typeface="Times New Roman" panose="02020603050405020304" pitchFamily="18" charset="0"/>
              </a:rPr>
              <a:t> than </a:t>
            </a:r>
            <a:r>
              <a:rPr lang="en-US" sz="1600" dirty="0" err="1">
                <a:solidFill>
                  <a:schemeClr val="bg1"/>
                </a:solidFill>
                <a:latin typeface="Times New Roman" panose="02020603050405020304" pitchFamily="18" charset="0"/>
                <a:cs typeface="Times New Roman" panose="02020603050405020304" pitchFamily="18" charset="0"/>
              </a:rPr>
              <a:t>với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nhau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ngay</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từ</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ngày</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đầu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đi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học</a:t>
            </a:r>
            <a:r>
              <a:rPr lang="en-US" sz="1600" dirty="0">
                <a:solidFill>
                  <a:schemeClr val="bg1"/>
                </a:solidFill>
                <a:latin typeface="Times New Roman" panose="02020603050405020304" pitchFamily="18" charset="0"/>
                <a:cs typeface="Times New Roman" panose="02020603050405020304" pitchFamily="18" charset="0"/>
              </a:rPr>
              <a:t>.</a:t>
            </a:r>
          </a:p>
        </p:txBody>
      </p:sp>
      <p:pic>
        <p:nvPicPr>
          <p:cNvPr id="9" name="Picture 8" descr="Young school girl pointed to side">
            <a:extLst>
              <a:ext uri="{FF2B5EF4-FFF2-40B4-BE49-F238E27FC236}">
                <a16:creationId xmlns:a16="http://schemas.microsoft.com/office/drawing/2014/main" id="{6BB801F0-7730-49F4-85BD-0109E563BD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3251" y="1125415"/>
            <a:ext cx="849796" cy="1557494"/>
          </a:xfrm>
          <a:prstGeom prst="rect">
            <a:avLst/>
          </a:prstGeom>
        </p:spPr>
      </p:pic>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
        <p:nvSpPr>
          <p:cNvPr id="10" name="TextBox 9">
            <a:extLst>
              <a:ext uri="{FF2B5EF4-FFF2-40B4-BE49-F238E27FC236}">
                <a16:creationId xmlns:a16="http://schemas.microsoft.com/office/drawing/2014/main" id="{BA2D5008-E841-4960-95E7-960340B395C2}"/>
              </a:ext>
            </a:extLst>
          </p:cNvPr>
          <p:cNvSpPr txBox="1"/>
          <p:nvPr/>
        </p:nvSpPr>
        <p:spPr>
          <a:xfrm>
            <a:off x="1478907" y="1620814"/>
            <a:ext cx="4326946"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Yêu cầu: viết bài cảm nghĩ về bạn thân vào sổ lưu niệm của lớp</a:t>
            </a:r>
          </a:p>
        </p:txBody>
      </p:sp>
      <p:sp>
        <p:nvSpPr>
          <p:cNvPr id="12" name="TextBox 11">
            <a:extLst>
              <a:ext uri="{FF2B5EF4-FFF2-40B4-BE49-F238E27FC236}">
                <a16:creationId xmlns:a16="http://schemas.microsoft.com/office/drawing/2014/main" id="{A0CA9AA5-B104-47A7-8DD7-4C8C2D818E40}"/>
              </a:ext>
            </a:extLst>
          </p:cNvPr>
          <p:cNvSpPr txBox="1"/>
          <p:nvPr/>
        </p:nvSpPr>
        <p:spPr>
          <a:xfrm>
            <a:off x="1509054" y="2555323"/>
            <a:ext cx="4504989" cy="2677656"/>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Nội dung thực hành:  </a:t>
            </a:r>
          </a:p>
          <a:p>
            <a:pPr marL="342900" indent="-342900">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Nhập nội dung</a:t>
            </a:r>
          </a:p>
          <a:p>
            <a:pPr marL="342900" indent="-342900">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Chèn hình ảnh (Insert/Picture)</a:t>
            </a:r>
          </a:p>
          <a:p>
            <a:pPr marL="342900" indent="-342900">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Căn lề các đoạn văn</a:t>
            </a:r>
          </a:p>
          <a:p>
            <a:pPr marL="342900" indent="-342900">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Chọn hướng trang, chọn lề trang</a:t>
            </a:r>
          </a:p>
          <a:p>
            <a:pPr marL="342900" indent="-342900">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Xem trang in</a:t>
            </a:r>
          </a:p>
          <a:p>
            <a:pPr marL="342900" indent="-342900">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Lưu văn bản</a:t>
            </a:r>
          </a:p>
        </p:txBody>
      </p:sp>
      <p:cxnSp>
        <p:nvCxnSpPr>
          <p:cNvPr id="13" name="Straight Connector 12">
            <a:extLst>
              <a:ext uri="{FF2B5EF4-FFF2-40B4-BE49-F238E27FC236}">
                <a16:creationId xmlns:a16="http://schemas.microsoft.com/office/drawing/2014/main" id="{10B41947-A03E-4931-8CFC-0A383A6014CC}"/>
              </a:ext>
            </a:extLst>
          </p:cNvPr>
          <p:cNvCxnSpPr>
            <a:cxnSpLocks/>
          </p:cNvCxnSpPr>
          <p:nvPr/>
        </p:nvCxnSpPr>
        <p:spPr>
          <a:xfrm>
            <a:off x="1288511" y="1662523"/>
            <a:ext cx="0" cy="327122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pic>
        <p:nvPicPr>
          <p:cNvPr id="14" name="Graphic 13" descr="Right pointing backhand index">
            <a:extLst>
              <a:ext uri="{FF2B5EF4-FFF2-40B4-BE49-F238E27FC236}">
                <a16:creationId xmlns:a16="http://schemas.microsoft.com/office/drawing/2014/main" id="{051050E7-0E83-4930-8B92-990119AE10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2983" y="1537411"/>
            <a:ext cx="914400" cy="914400"/>
          </a:xfrm>
          <a:prstGeom prst="rect">
            <a:avLst/>
          </a:prstGeom>
        </p:spPr>
      </p:pic>
    </p:spTree>
    <p:extLst>
      <p:ext uri="{BB962C8B-B14F-4D97-AF65-F5344CB8AC3E}">
        <p14:creationId xmlns:p14="http://schemas.microsoft.com/office/powerpoint/2010/main" val="304461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fade">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heel(1)">
                                      <p:cBhvr>
                                        <p:cTn id="43" dur="10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xEl>
                                              <p:pRg st="2" end="2"/>
                                            </p:txEl>
                                          </p:spTgt>
                                        </p:tgtEl>
                                        <p:attrNameLst>
                                          <p:attrName>style.visibility</p:attrName>
                                        </p:attrNameLst>
                                      </p:cBhvr>
                                      <p:to>
                                        <p:strVal val="visible"/>
                                      </p:to>
                                    </p:set>
                                    <p:animEffect transition="in" filter="fade">
                                      <p:cBhvr>
                                        <p:cTn id="48" dur="500"/>
                                        <p:tgtEl>
                                          <p:spTgt spid="1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down)">
                                      <p:cBhvr>
                                        <p:cTn id="53" dur="580">
                                          <p:stCondLst>
                                            <p:cond delay="0"/>
                                          </p:stCondLst>
                                        </p:cTn>
                                        <p:tgtEl>
                                          <p:spTgt spid="9"/>
                                        </p:tgtEl>
                                      </p:cBhvr>
                                    </p:animEffect>
                                    <p:anim calcmode="lin" valueType="num">
                                      <p:cBhvr>
                                        <p:cTn id="5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9" dur="26">
                                          <p:stCondLst>
                                            <p:cond delay="650"/>
                                          </p:stCondLst>
                                        </p:cTn>
                                        <p:tgtEl>
                                          <p:spTgt spid="9"/>
                                        </p:tgtEl>
                                      </p:cBhvr>
                                      <p:to x="100000" y="60000"/>
                                    </p:animScale>
                                    <p:animScale>
                                      <p:cBhvr>
                                        <p:cTn id="60" dur="166" decel="50000">
                                          <p:stCondLst>
                                            <p:cond delay="676"/>
                                          </p:stCondLst>
                                        </p:cTn>
                                        <p:tgtEl>
                                          <p:spTgt spid="9"/>
                                        </p:tgtEl>
                                      </p:cBhvr>
                                      <p:to x="100000" y="100000"/>
                                    </p:animScale>
                                    <p:animScale>
                                      <p:cBhvr>
                                        <p:cTn id="61" dur="26">
                                          <p:stCondLst>
                                            <p:cond delay="1312"/>
                                          </p:stCondLst>
                                        </p:cTn>
                                        <p:tgtEl>
                                          <p:spTgt spid="9"/>
                                        </p:tgtEl>
                                      </p:cBhvr>
                                      <p:to x="100000" y="80000"/>
                                    </p:animScale>
                                    <p:animScale>
                                      <p:cBhvr>
                                        <p:cTn id="62" dur="166" decel="50000">
                                          <p:stCondLst>
                                            <p:cond delay="1338"/>
                                          </p:stCondLst>
                                        </p:cTn>
                                        <p:tgtEl>
                                          <p:spTgt spid="9"/>
                                        </p:tgtEl>
                                      </p:cBhvr>
                                      <p:to x="100000" y="100000"/>
                                    </p:animScale>
                                    <p:animScale>
                                      <p:cBhvr>
                                        <p:cTn id="63" dur="26">
                                          <p:stCondLst>
                                            <p:cond delay="1642"/>
                                          </p:stCondLst>
                                        </p:cTn>
                                        <p:tgtEl>
                                          <p:spTgt spid="9"/>
                                        </p:tgtEl>
                                      </p:cBhvr>
                                      <p:to x="100000" y="90000"/>
                                    </p:animScale>
                                    <p:animScale>
                                      <p:cBhvr>
                                        <p:cTn id="64" dur="166" decel="50000">
                                          <p:stCondLst>
                                            <p:cond delay="1668"/>
                                          </p:stCondLst>
                                        </p:cTn>
                                        <p:tgtEl>
                                          <p:spTgt spid="9"/>
                                        </p:tgtEl>
                                      </p:cBhvr>
                                      <p:to x="100000" y="100000"/>
                                    </p:animScale>
                                    <p:animScale>
                                      <p:cBhvr>
                                        <p:cTn id="65" dur="26">
                                          <p:stCondLst>
                                            <p:cond delay="1808"/>
                                          </p:stCondLst>
                                        </p:cTn>
                                        <p:tgtEl>
                                          <p:spTgt spid="9"/>
                                        </p:tgtEl>
                                      </p:cBhvr>
                                      <p:to x="100000" y="95000"/>
                                    </p:animScale>
                                    <p:animScale>
                                      <p:cBhvr>
                                        <p:cTn id="66" dur="166" decel="50000">
                                          <p:stCondLst>
                                            <p:cond delay="1834"/>
                                          </p:stCondLst>
                                        </p:cTn>
                                        <p:tgtEl>
                                          <p:spTgt spid="9"/>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
                                            <p:txEl>
                                              <p:pRg st="3" end="3"/>
                                            </p:txEl>
                                          </p:spTgt>
                                        </p:tgtEl>
                                        <p:attrNameLst>
                                          <p:attrName>style.visibility</p:attrName>
                                        </p:attrNameLst>
                                      </p:cBhvr>
                                      <p:to>
                                        <p:strVal val="visible"/>
                                      </p:to>
                                    </p:set>
                                    <p:animEffect transition="in" filter="fade">
                                      <p:cBhvr>
                                        <p:cTn id="71" dur="500"/>
                                        <p:tgtEl>
                                          <p:spTgt spid="1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2">
                                            <p:txEl>
                                              <p:pRg st="4" end="4"/>
                                            </p:txEl>
                                          </p:spTgt>
                                        </p:tgtEl>
                                        <p:attrNameLst>
                                          <p:attrName>style.visibility</p:attrName>
                                        </p:attrNameLst>
                                      </p:cBhvr>
                                      <p:to>
                                        <p:strVal val="visible"/>
                                      </p:to>
                                    </p:set>
                                    <p:animEffect transition="in" filter="fade">
                                      <p:cBhvr>
                                        <p:cTn id="76" dur="500"/>
                                        <p:tgtEl>
                                          <p:spTgt spid="12">
                                            <p:txEl>
                                              <p:pRg st="4" end="4"/>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2">
                                            <p:txEl>
                                              <p:pRg st="5" end="5"/>
                                            </p:txEl>
                                          </p:spTgt>
                                        </p:tgtEl>
                                        <p:attrNameLst>
                                          <p:attrName>style.visibility</p:attrName>
                                        </p:attrNameLst>
                                      </p:cBhvr>
                                      <p:to>
                                        <p:strVal val="visible"/>
                                      </p:to>
                                    </p:set>
                                    <p:animEffect transition="in" filter="fade">
                                      <p:cBhvr>
                                        <p:cTn id="81" dur="500"/>
                                        <p:tgtEl>
                                          <p:spTgt spid="12">
                                            <p:txEl>
                                              <p:pRg st="5" end="5"/>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2">
                                            <p:txEl>
                                              <p:pRg st="6" end="6"/>
                                            </p:txEl>
                                          </p:spTgt>
                                        </p:tgtEl>
                                        <p:attrNameLst>
                                          <p:attrName>style.visibility</p:attrName>
                                        </p:attrNameLst>
                                      </p:cBhvr>
                                      <p:to>
                                        <p:strVal val="visible"/>
                                      </p:to>
                                    </p:set>
                                    <p:animEffect transition="in" filter="fade">
                                      <p:cBhvr>
                                        <p:cTn id="86"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57CC3D-2C6E-4FF5-8151-CCC7C9180411}"/>
              </a:ext>
            </a:extLst>
          </p:cNvPr>
          <p:cNvSpPr txBox="1"/>
          <p:nvPr/>
        </p:nvSpPr>
        <p:spPr>
          <a:xfrm>
            <a:off x="3892067" y="2841693"/>
            <a:ext cx="8299933" cy="707886"/>
          </a:xfrm>
          <a:prstGeom prst="rect">
            <a:avLst/>
          </a:prstGeom>
          <a:noFill/>
        </p:spPr>
        <p:txBody>
          <a:bodyPr wrap="square" rtlCol="0">
            <a:spAutoFit/>
          </a:bodyPr>
          <a:lstStyle/>
          <a:p>
            <a:pPr algn="ctr"/>
            <a:r>
              <a:rPr lang="en-US" sz="4000">
                <a:latin typeface="Times New Roman" panose="02020603050405020304" pitchFamily="18" charset="0"/>
                <a:cs typeface="Times New Roman" panose="02020603050405020304" pitchFamily="18" charset="0"/>
              </a:rPr>
              <a:t>LUYỆN TẬP</a:t>
            </a:r>
            <a:endParaRPr lang="en-US" sz="4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pic>
        <p:nvPicPr>
          <p:cNvPr id="5" name="Picture 4" descr="A picture containing text, electronics&#10;&#10;Description automatically generated">
            <a:extLst>
              <a:ext uri="{FF2B5EF4-FFF2-40B4-BE49-F238E27FC236}">
                <a16:creationId xmlns:a16="http://schemas.microsoft.com/office/drawing/2014/main" id="{FDD59C66-A23B-4D9A-B96E-2DF09DB4D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 y="858958"/>
            <a:ext cx="3895781" cy="5374217"/>
          </a:xfrm>
          <a:prstGeom prst="rect">
            <a:avLst/>
          </a:prstGeom>
        </p:spPr>
      </p:pic>
    </p:spTree>
    <p:extLst>
      <p:ext uri="{BB962C8B-B14F-4D97-AF65-F5344CB8AC3E}">
        <p14:creationId xmlns:p14="http://schemas.microsoft.com/office/powerpoint/2010/main" val="296265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pic>
        <p:nvPicPr>
          <p:cNvPr id="3" name="Picture 2" descr="Text, letter&#10;&#10;Description automatically generated">
            <a:extLst>
              <a:ext uri="{FF2B5EF4-FFF2-40B4-BE49-F238E27FC236}">
                <a16:creationId xmlns:a16="http://schemas.microsoft.com/office/drawing/2014/main" id="{91E57059-1AF0-41DA-83FC-815CA596E780}"/>
              </a:ext>
            </a:extLst>
          </p:cNvPr>
          <p:cNvPicPr>
            <a:picLocks noChangeAspect="1"/>
          </p:cNvPicPr>
          <p:nvPr/>
        </p:nvPicPr>
        <p:blipFill>
          <a:blip r:embed="rId2"/>
          <a:stretch>
            <a:fillRect/>
          </a:stretch>
        </p:blipFill>
        <p:spPr>
          <a:xfrm>
            <a:off x="-1" y="569934"/>
            <a:ext cx="12192000" cy="1618407"/>
          </a:xfrm>
          <a:prstGeom prst="rect">
            <a:avLst/>
          </a:prstGeom>
        </p:spPr>
      </p:pic>
      <p:pic>
        <p:nvPicPr>
          <p:cNvPr id="7" name="Picture 6" descr="Table&#10;&#10;Description automatically generated">
            <a:extLst>
              <a:ext uri="{FF2B5EF4-FFF2-40B4-BE49-F238E27FC236}">
                <a16:creationId xmlns:a16="http://schemas.microsoft.com/office/drawing/2014/main" id="{DA3D58AE-62A1-4115-95F8-66F012556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45" y="2839415"/>
            <a:ext cx="2451775" cy="3448650"/>
          </a:xfrm>
          <a:prstGeom prst="rect">
            <a:avLst/>
          </a:prstGeom>
        </p:spPr>
      </p:pic>
      <p:pic>
        <p:nvPicPr>
          <p:cNvPr id="9" name="Picture 8" descr="Text, letter&#10;&#10;Description automatically generated">
            <a:extLst>
              <a:ext uri="{FF2B5EF4-FFF2-40B4-BE49-F238E27FC236}">
                <a16:creationId xmlns:a16="http://schemas.microsoft.com/office/drawing/2014/main" id="{B039A3EE-C6BF-48C3-98EF-A1774D3A8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2138" y="2839416"/>
            <a:ext cx="2438303" cy="3448650"/>
          </a:xfrm>
          <a:prstGeom prst="rect">
            <a:avLst/>
          </a:prstGeom>
        </p:spPr>
      </p:pic>
      <p:pic>
        <p:nvPicPr>
          <p:cNvPr id="11" name="Picture 10" descr="A picture containing calendar&#10;&#10;Description automatically generated">
            <a:extLst>
              <a:ext uri="{FF2B5EF4-FFF2-40B4-BE49-F238E27FC236}">
                <a16:creationId xmlns:a16="http://schemas.microsoft.com/office/drawing/2014/main" id="{B215A950-6BAA-4445-9D08-13AD7ADA45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36" y="2839415"/>
            <a:ext cx="3100944" cy="2253030"/>
          </a:xfrm>
          <a:prstGeom prst="rect">
            <a:avLst/>
          </a:prstGeom>
        </p:spPr>
      </p:pic>
      <p:pic>
        <p:nvPicPr>
          <p:cNvPr id="13" name="Picture 12" descr="A picture containing text, water, nature, mountain&#10;&#10;Description automatically generated">
            <a:extLst>
              <a:ext uri="{FF2B5EF4-FFF2-40B4-BE49-F238E27FC236}">
                <a16:creationId xmlns:a16="http://schemas.microsoft.com/office/drawing/2014/main" id="{9AE22040-2D46-47C6-BB28-6A3C18B281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8238" y="3881211"/>
            <a:ext cx="4095122" cy="2422467"/>
          </a:xfrm>
          <a:prstGeom prst="rect">
            <a:avLst/>
          </a:prstGeom>
        </p:spPr>
      </p:pic>
    </p:spTree>
    <p:extLst>
      <p:ext uri="{BB962C8B-B14F-4D97-AF65-F5344CB8AC3E}">
        <p14:creationId xmlns:p14="http://schemas.microsoft.com/office/powerpoint/2010/main" val="272870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pic>
        <p:nvPicPr>
          <p:cNvPr id="3" name="Picture 2">
            <a:extLst>
              <a:ext uri="{FF2B5EF4-FFF2-40B4-BE49-F238E27FC236}">
                <a16:creationId xmlns:a16="http://schemas.microsoft.com/office/drawing/2014/main" id="{818103CE-B8F2-4452-A9F4-2345E9174DD8}"/>
              </a:ext>
            </a:extLst>
          </p:cNvPr>
          <p:cNvPicPr>
            <a:picLocks noChangeAspect="1"/>
          </p:cNvPicPr>
          <p:nvPr/>
        </p:nvPicPr>
        <p:blipFill>
          <a:blip r:embed="rId2"/>
          <a:stretch>
            <a:fillRect/>
          </a:stretch>
        </p:blipFill>
        <p:spPr>
          <a:xfrm>
            <a:off x="-1" y="774553"/>
            <a:ext cx="12192000" cy="867521"/>
          </a:xfrm>
          <a:prstGeom prst="rect">
            <a:avLst/>
          </a:prstGeom>
        </p:spPr>
      </p:pic>
      <p:sp>
        <p:nvSpPr>
          <p:cNvPr id="6" name="Rectangle 5">
            <a:extLst>
              <a:ext uri="{FF2B5EF4-FFF2-40B4-BE49-F238E27FC236}">
                <a16:creationId xmlns:a16="http://schemas.microsoft.com/office/drawing/2014/main" id="{43FECE9D-BECB-4EDF-8574-C520B62A8D5A}"/>
              </a:ext>
            </a:extLst>
          </p:cNvPr>
          <p:cNvSpPr/>
          <p:nvPr/>
        </p:nvSpPr>
        <p:spPr>
          <a:xfrm>
            <a:off x="4702629" y="2077101"/>
            <a:ext cx="7137678" cy="236426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200" u="sng">
                <a:solidFill>
                  <a:schemeClr val="tx1"/>
                </a:solidFill>
                <a:latin typeface="Times New Roman" panose="02020603050405020304" pitchFamily="18" charset="0"/>
                <a:cs typeface="Times New Roman" panose="02020603050405020304" pitchFamily="18" charset="0"/>
              </a:rPr>
              <a:t>Trả lời:</a:t>
            </a:r>
          </a:p>
          <a:p>
            <a:pPr lvl="1"/>
            <a:r>
              <a:rPr lang="en-US" sz="2800">
                <a:solidFill>
                  <a:schemeClr val="tx1"/>
                </a:solidFill>
                <a:latin typeface="Times New Roman" panose="02020603050405020304" pitchFamily="18" charset="0"/>
                <a:cs typeface="Times New Roman" panose="02020603050405020304" pitchFamily="18" charset="0"/>
              </a:rPr>
              <a:t>Khi trình bày bài thơ lục bát, em chọn loại căn lề là căn giữa vì sẽ giúp văn bản nhìn cân đối và đẹp mắt hơn.</a:t>
            </a:r>
          </a:p>
        </p:txBody>
      </p:sp>
      <p:pic>
        <p:nvPicPr>
          <p:cNvPr id="8" name="Picture 7" descr="Text&#10;&#10;Description automatically generated">
            <a:extLst>
              <a:ext uri="{FF2B5EF4-FFF2-40B4-BE49-F238E27FC236}">
                <a16:creationId xmlns:a16="http://schemas.microsoft.com/office/drawing/2014/main" id="{4D9A08A9-1116-47A5-9E47-E316464CC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48" y="2077101"/>
            <a:ext cx="4105275" cy="4200525"/>
          </a:xfrm>
          <a:prstGeom prst="rect">
            <a:avLst/>
          </a:prstGeom>
        </p:spPr>
      </p:pic>
    </p:spTree>
    <p:extLst>
      <p:ext uri="{BB962C8B-B14F-4D97-AF65-F5344CB8AC3E}">
        <p14:creationId xmlns:p14="http://schemas.microsoft.com/office/powerpoint/2010/main" val="224681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par>
                                <p:cTn id="14" presetID="22" presetClass="entr" presetSubtype="8" fill="hold"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pic>
        <p:nvPicPr>
          <p:cNvPr id="3" name="Picture 2">
            <a:extLst>
              <a:ext uri="{FF2B5EF4-FFF2-40B4-BE49-F238E27FC236}">
                <a16:creationId xmlns:a16="http://schemas.microsoft.com/office/drawing/2014/main" id="{1288EE5F-383A-44B8-86A3-75AE0F483294}"/>
              </a:ext>
            </a:extLst>
          </p:cNvPr>
          <p:cNvPicPr>
            <a:picLocks noChangeAspect="1"/>
          </p:cNvPicPr>
          <p:nvPr/>
        </p:nvPicPr>
        <p:blipFill>
          <a:blip r:embed="rId2"/>
          <a:stretch>
            <a:fillRect/>
          </a:stretch>
        </p:blipFill>
        <p:spPr>
          <a:xfrm>
            <a:off x="0" y="744784"/>
            <a:ext cx="12192000" cy="625613"/>
          </a:xfrm>
          <a:prstGeom prst="rect">
            <a:avLst/>
          </a:prstGeom>
        </p:spPr>
      </p:pic>
      <p:pic>
        <p:nvPicPr>
          <p:cNvPr id="5" name="Picture 4">
            <a:extLst>
              <a:ext uri="{FF2B5EF4-FFF2-40B4-BE49-F238E27FC236}">
                <a16:creationId xmlns:a16="http://schemas.microsoft.com/office/drawing/2014/main" id="{A1F55C31-5409-4209-BA03-7F530FE5C880}"/>
              </a:ext>
            </a:extLst>
          </p:cNvPr>
          <p:cNvPicPr>
            <a:picLocks noChangeAspect="1"/>
          </p:cNvPicPr>
          <p:nvPr/>
        </p:nvPicPr>
        <p:blipFill>
          <a:blip r:embed="rId3"/>
          <a:stretch>
            <a:fillRect/>
          </a:stretch>
        </p:blipFill>
        <p:spPr>
          <a:xfrm>
            <a:off x="3157537" y="1540026"/>
            <a:ext cx="5876925" cy="4914900"/>
          </a:xfrm>
          <a:prstGeom prst="rect">
            <a:avLst/>
          </a:prstGeom>
        </p:spPr>
      </p:pic>
    </p:spTree>
    <p:extLst>
      <p:ext uri="{BB962C8B-B14F-4D97-AF65-F5344CB8AC3E}">
        <p14:creationId xmlns:p14="http://schemas.microsoft.com/office/powerpoint/2010/main" val="40082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57CC3D-2C6E-4FF5-8151-CCC7C9180411}"/>
              </a:ext>
            </a:extLst>
          </p:cNvPr>
          <p:cNvSpPr txBox="1"/>
          <p:nvPr/>
        </p:nvSpPr>
        <p:spPr>
          <a:xfrm>
            <a:off x="3892067" y="2841693"/>
            <a:ext cx="8299933" cy="707886"/>
          </a:xfrm>
          <a:prstGeom prst="rect">
            <a:avLst/>
          </a:prstGeom>
          <a:noFill/>
        </p:spPr>
        <p:txBody>
          <a:bodyPr wrap="square" rtlCol="0">
            <a:spAutoFit/>
          </a:bodyPr>
          <a:lstStyle/>
          <a:p>
            <a:pPr algn="ctr"/>
            <a:r>
              <a:rPr lang="en-US" sz="4000">
                <a:latin typeface="Times New Roman" panose="02020603050405020304" pitchFamily="18" charset="0"/>
                <a:cs typeface="Times New Roman" panose="02020603050405020304" pitchFamily="18" charset="0"/>
              </a:rPr>
              <a:t>VẬN DỤNG</a:t>
            </a:r>
            <a:endParaRPr lang="en-US" sz="4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pic>
        <p:nvPicPr>
          <p:cNvPr id="5" name="Picture 4" descr="A picture containing text, electronics&#10;&#10;Description automatically generated">
            <a:extLst>
              <a:ext uri="{FF2B5EF4-FFF2-40B4-BE49-F238E27FC236}">
                <a16:creationId xmlns:a16="http://schemas.microsoft.com/office/drawing/2014/main" id="{FDD59C66-A23B-4D9A-B96E-2DF09DB4D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 y="858958"/>
            <a:ext cx="3895781" cy="5374217"/>
          </a:xfrm>
          <a:prstGeom prst="rect">
            <a:avLst/>
          </a:prstGeom>
        </p:spPr>
      </p:pic>
    </p:spTree>
    <p:extLst>
      <p:ext uri="{BB962C8B-B14F-4D97-AF65-F5344CB8AC3E}">
        <p14:creationId xmlns:p14="http://schemas.microsoft.com/office/powerpoint/2010/main" val="120311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pic>
        <p:nvPicPr>
          <p:cNvPr id="5" name="Picture 4" descr="A picture containing text, receipt&#10;&#10;Description automatically generated">
            <a:extLst>
              <a:ext uri="{FF2B5EF4-FFF2-40B4-BE49-F238E27FC236}">
                <a16:creationId xmlns:a16="http://schemas.microsoft.com/office/drawing/2014/main" id="{8D07C23C-212F-4371-B9DC-CFA49FB8DC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480981"/>
            <a:ext cx="12192000" cy="3896037"/>
          </a:xfrm>
          <a:prstGeom prst="rect">
            <a:avLst/>
          </a:prstGeom>
        </p:spPr>
      </p:pic>
    </p:spTree>
    <p:extLst>
      <p:ext uri="{BB962C8B-B14F-4D97-AF65-F5344CB8AC3E}">
        <p14:creationId xmlns:p14="http://schemas.microsoft.com/office/powerpoint/2010/main" val="2819719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0899E2C-4004-4E54-BF39-0E06D402CB34}"/>
              </a:ext>
            </a:extLst>
          </p:cNvPr>
          <p:cNvSpPr txBox="1"/>
          <p:nvPr/>
        </p:nvSpPr>
        <p:spPr>
          <a:xfrm>
            <a:off x="10193908" y="31933"/>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
        <p:nvSpPr>
          <p:cNvPr id="2" name="Rectangle 1">
            <a:extLst>
              <a:ext uri="{FF2B5EF4-FFF2-40B4-BE49-F238E27FC236}">
                <a16:creationId xmlns:a16="http://schemas.microsoft.com/office/drawing/2014/main" id="{7D12B54D-4923-46DF-B792-EF324767FB29}"/>
              </a:ext>
            </a:extLst>
          </p:cNvPr>
          <p:cNvSpPr/>
          <p:nvPr/>
        </p:nvSpPr>
        <p:spPr>
          <a:xfrm>
            <a:off x="0" y="1607746"/>
            <a:ext cx="12192000" cy="153991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133A6C0-8650-46DE-B9BD-BA04D2607D17}"/>
              </a:ext>
            </a:extLst>
          </p:cNvPr>
          <p:cNvSpPr txBox="1"/>
          <p:nvPr/>
        </p:nvSpPr>
        <p:spPr>
          <a:xfrm>
            <a:off x="3460456" y="1918460"/>
            <a:ext cx="5211270" cy="923330"/>
          </a:xfrm>
          <a:prstGeom prst="rect">
            <a:avLst/>
          </a:prstGeom>
          <a:noFill/>
        </p:spPr>
        <p:txBody>
          <a:bodyPr wrap="square" rtlCol="0">
            <a:spAutoFit/>
          </a:bodyPr>
          <a:lstStyle/>
          <a:p>
            <a:r>
              <a:rPr lang="en-US" sz="5400">
                <a:latin typeface="Imprint MT Shadow" panose="04020605060303030202" pitchFamily="82" charset="0"/>
              </a:rPr>
              <a:t>THANK YOU !</a:t>
            </a:r>
          </a:p>
        </p:txBody>
      </p:sp>
    </p:spTree>
    <p:extLst>
      <p:ext uri="{BB962C8B-B14F-4D97-AF65-F5344CB8AC3E}">
        <p14:creationId xmlns:p14="http://schemas.microsoft.com/office/powerpoint/2010/main" val="166273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57CC3D-2C6E-4FF5-8151-CCC7C9180411}"/>
              </a:ext>
            </a:extLst>
          </p:cNvPr>
          <p:cNvSpPr txBox="1"/>
          <p:nvPr/>
        </p:nvSpPr>
        <p:spPr>
          <a:xfrm>
            <a:off x="3892067" y="2841693"/>
            <a:ext cx="8299933" cy="1323439"/>
          </a:xfrm>
          <a:prstGeom prst="rect">
            <a:avLst/>
          </a:prstGeom>
          <a:noFill/>
        </p:spPr>
        <p:txBody>
          <a:bodyPr wrap="square" rtlCol="0">
            <a:spAutoFit/>
          </a:bodyPr>
          <a:lstStyle/>
          <a:p>
            <a:pPr marL="742950" indent="-742950" algn="ctr">
              <a:buAutoNum type="arabicPeriod"/>
            </a:pPr>
            <a:r>
              <a:rPr lang="en-US" sz="4000">
                <a:latin typeface="Times New Roman" panose="02020603050405020304" pitchFamily="18" charset="0"/>
                <a:cs typeface="Times New Roman" panose="02020603050405020304" pitchFamily="18" charset="0"/>
              </a:rPr>
              <a:t>PHẦN MỀM SOẠN THẢO </a:t>
            </a:r>
          </a:p>
          <a:p>
            <a:pPr algn="ctr"/>
            <a:r>
              <a:rPr lang="en-US" sz="4000">
                <a:latin typeface="Times New Roman" panose="02020603050405020304" pitchFamily="18" charset="0"/>
                <a:cs typeface="Times New Roman" panose="02020603050405020304" pitchFamily="18" charset="0"/>
              </a:rPr>
              <a:t>VĂN BẢN</a:t>
            </a:r>
            <a:endParaRPr lang="en-US" sz="4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pic>
        <p:nvPicPr>
          <p:cNvPr id="5" name="Picture 4" descr="A picture containing text, electronics&#10;&#10;Description automatically generated">
            <a:extLst>
              <a:ext uri="{FF2B5EF4-FFF2-40B4-BE49-F238E27FC236}">
                <a16:creationId xmlns:a16="http://schemas.microsoft.com/office/drawing/2014/main" id="{FDD59C66-A23B-4D9A-B96E-2DF09DB4D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 y="858958"/>
            <a:ext cx="3895781" cy="5374217"/>
          </a:xfrm>
          <a:prstGeom prst="rect">
            <a:avLst/>
          </a:prstGeom>
        </p:spPr>
      </p:pic>
    </p:spTree>
    <p:extLst>
      <p:ext uri="{BB962C8B-B14F-4D97-AF65-F5344CB8AC3E}">
        <p14:creationId xmlns:p14="http://schemas.microsoft.com/office/powerpoint/2010/main" val="175569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2700387-24F7-400D-86C1-5B409FB7C3CD}"/>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
        <p:nvSpPr>
          <p:cNvPr id="11" name="Freeform: Shape 10">
            <a:extLst>
              <a:ext uri="{FF2B5EF4-FFF2-40B4-BE49-F238E27FC236}">
                <a16:creationId xmlns:a16="http://schemas.microsoft.com/office/drawing/2014/main" id="{91BCE9FE-4436-4CBC-9450-2C5EECDFEF4D}"/>
              </a:ext>
            </a:extLst>
          </p:cNvPr>
          <p:cNvSpPr/>
          <p:nvPr/>
        </p:nvSpPr>
        <p:spPr>
          <a:xfrm rot="5400000">
            <a:off x="-1569075" y="3289969"/>
            <a:ext cx="4795759" cy="1044066"/>
          </a:xfrm>
          <a:custGeom>
            <a:avLst/>
            <a:gdLst>
              <a:gd name="connsiteX0" fmla="*/ 0 w 2029791"/>
              <a:gd name="connsiteY0" fmla="*/ 0 h 1353871"/>
              <a:gd name="connsiteX1" fmla="*/ 2029791 w 2029791"/>
              <a:gd name="connsiteY1" fmla="*/ 0 h 1353871"/>
              <a:gd name="connsiteX2" fmla="*/ 2029791 w 2029791"/>
              <a:gd name="connsiteY2" fmla="*/ 1353871 h 1353871"/>
              <a:gd name="connsiteX3" fmla="*/ 0 w 2029791"/>
              <a:gd name="connsiteY3" fmla="*/ 1353871 h 1353871"/>
              <a:gd name="connsiteX4" fmla="*/ 0 w 2029791"/>
              <a:gd name="connsiteY4" fmla="*/ 0 h 135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91" h="1353871">
                <a:moveTo>
                  <a:pt x="0" y="0"/>
                </a:moveTo>
                <a:lnTo>
                  <a:pt x="2029791" y="0"/>
                </a:lnTo>
                <a:lnTo>
                  <a:pt x="2029791" y="1353871"/>
                </a:lnTo>
                <a:lnTo>
                  <a:pt x="0" y="1353871"/>
                </a:lnTo>
                <a:lnTo>
                  <a:pt x="0" y="0"/>
                </a:lnTo>
                <a:close/>
              </a:path>
            </a:pathLst>
          </a:custGeom>
          <a:solidFill>
            <a:srgbClr val="33CC33">
              <a:alpha val="90000"/>
            </a:srgb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vert270" wrap="square" lIns="324767" tIns="142240" rIns="142240" bIns="142240" numCol="1" spcCol="1270" anchor="ctr" anchorCtr="0">
            <a:noAutofit/>
          </a:bodyPr>
          <a:lstStyle/>
          <a:p>
            <a:pPr marL="0" lvl="0" indent="0" algn="ctr" defTabSz="8890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Soạn thảo văn bản</a:t>
            </a:r>
          </a:p>
        </p:txBody>
      </p:sp>
      <p:sp>
        <p:nvSpPr>
          <p:cNvPr id="12" name="Freeform: Shape 11">
            <a:extLst>
              <a:ext uri="{FF2B5EF4-FFF2-40B4-BE49-F238E27FC236}">
                <a16:creationId xmlns:a16="http://schemas.microsoft.com/office/drawing/2014/main" id="{C51AC321-78FE-4D02-AC6B-4079D2CBE4E3}"/>
              </a:ext>
            </a:extLst>
          </p:cNvPr>
          <p:cNvSpPr/>
          <p:nvPr/>
        </p:nvSpPr>
        <p:spPr>
          <a:xfrm>
            <a:off x="152207" y="415865"/>
            <a:ext cx="1353194" cy="1353194"/>
          </a:xfrm>
          <a:custGeom>
            <a:avLst/>
            <a:gdLst>
              <a:gd name="connsiteX0" fmla="*/ 0 w 1353194"/>
              <a:gd name="connsiteY0" fmla="*/ 676597 h 1353194"/>
              <a:gd name="connsiteX1" fmla="*/ 676597 w 1353194"/>
              <a:gd name="connsiteY1" fmla="*/ 0 h 1353194"/>
              <a:gd name="connsiteX2" fmla="*/ 1353194 w 1353194"/>
              <a:gd name="connsiteY2" fmla="*/ 676597 h 1353194"/>
              <a:gd name="connsiteX3" fmla="*/ 676597 w 1353194"/>
              <a:gd name="connsiteY3" fmla="*/ 1353194 h 1353194"/>
              <a:gd name="connsiteX4" fmla="*/ 0 w 1353194"/>
              <a:gd name="connsiteY4" fmla="*/ 676597 h 135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194" h="1353194">
                <a:moveTo>
                  <a:pt x="0" y="676597"/>
                </a:moveTo>
                <a:cubicBezTo>
                  <a:pt x="0" y="302923"/>
                  <a:pt x="302923" y="0"/>
                  <a:pt x="676597" y="0"/>
                </a:cubicBezTo>
                <a:cubicBezTo>
                  <a:pt x="1050271" y="0"/>
                  <a:pt x="1353194" y="302923"/>
                  <a:pt x="1353194" y="676597"/>
                </a:cubicBezTo>
                <a:cubicBezTo>
                  <a:pt x="1353194" y="1050271"/>
                  <a:pt x="1050271" y="1353194"/>
                  <a:pt x="676597" y="1353194"/>
                </a:cubicBezTo>
                <a:cubicBezTo>
                  <a:pt x="302923" y="1353194"/>
                  <a:pt x="0" y="1050271"/>
                  <a:pt x="0" y="676597"/>
                </a:cubicBezTo>
                <a:close/>
              </a:path>
            </a:pathLst>
          </a:custGeom>
          <a:solidFill>
            <a:srgbClr val="FF00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8171" tIns="198171" rIns="198171" bIns="198171" numCol="1" spcCol="1270" anchor="ctr" anchorCtr="0">
            <a:noAutofit/>
          </a:bodyPr>
          <a:lstStyle/>
          <a:p>
            <a:pPr marL="0" lvl="0" indent="0" algn="ctr" defTabSz="889000">
              <a:lnSpc>
                <a:spcPct val="90000"/>
              </a:lnSpc>
              <a:spcBef>
                <a:spcPct val="0"/>
              </a:spcBef>
              <a:spcAft>
                <a:spcPct val="35000"/>
              </a:spcAft>
              <a:buNone/>
            </a:pPr>
            <a:r>
              <a:rPr lang="en-US" sz="4400" kern="1200">
                <a:latin typeface="Times New Roman" panose="02020603050405020304" pitchFamily="18" charset="0"/>
                <a:cs typeface="Times New Roman" panose="02020603050405020304" pitchFamily="18" charset="0"/>
              </a:rPr>
              <a:t>1</a:t>
            </a:r>
          </a:p>
        </p:txBody>
      </p:sp>
      <p:pic>
        <p:nvPicPr>
          <p:cNvPr id="7" name="Picture 6" descr="Text, letter&#10;&#10;Description automatically generated">
            <a:extLst>
              <a:ext uri="{FF2B5EF4-FFF2-40B4-BE49-F238E27FC236}">
                <a16:creationId xmlns:a16="http://schemas.microsoft.com/office/drawing/2014/main" id="{33A32F0F-27AF-4C4D-9FD4-2D752EF8D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635" y="0"/>
            <a:ext cx="4594975" cy="6858000"/>
          </a:xfrm>
          <a:prstGeom prst="rect">
            <a:avLst/>
          </a:prstGeom>
        </p:spPr>
      </p:pic>
      <p:sp>
        <p:nvSpPr>
          <p:cNvPr id="8" name="TextBox 7">
            <a:extLst>
              <a:ext uri="{FF2B5EF4-FFF2-40B4-BE49-F238E27FC236}">
                <a16:creationId xmlns:a16="http://schemas.microsoft.com/office/drawing/2014/main" id="{2FD8BEF7-2CEF-4BE5-91DF-E04481C34027}"/>
              </a:ext>
            </a:extLst>
          </p:cNvPr>
          <p:cNvSpPr txBox="1"/>
          <p:nvPr/>
        </p:nvSpPr>
        <p:spPr>
          <a:xfrm>
            <a:off x="1879280" y="1527349"/>
            <a:ext cx="2433322" cy="3539430"/>
          </a:xfrm>
          <a:prstGeom prst="rect">
            <a:avLst/>
          </a:prstGeom>
          <a:noFill/>
        </p:spPr>
        <p:txBody>
          <a:bodyPr wrap="square" rtlCol="0">
            <a:spAutoFit/>
          </a:bodyPr>
          <a:lstStyle/>
          <a:p>
            <a:r>
              <a:rPr lang="en-US" sz="2800" u="sng">
                <a:latin typeface="Times New Roman" panose="02020603050405020304" pitchFamily="18" charset="0"/>
                <a:cs typeface="Times New Roman" panose="02020603050405020304" pitchFamily="18" charset="0"/>
              </a:rPr>
              <a:t>Văn bản:</a:t>
            </a:r>
          </a:p>
          <a:p>
            <a:pPr marL="457200" indent="-457200">
              <a:buFont typeface="Wingdings" panose="05000000000000000000" pitchFamily="2" charset="2"/>
              <a:buChar char="Ø"/>
            </a:pPr>
            <a:r>
              <a:rPr lang="en-US" sz="2800">
                <a:latin typeface="Times New Roman" panose="02020603050405020304" pitchFamily="18" charset="0"/>
                <a:cs typeface="Times New Roman" panose="02020603050405020304" pitchFamily="18" charset="0"/>
              </a:rPr>
              <a:t>Trang sách</a:t>
            </a:r>
          </a:p>
          <a:p>
            <a:pPr marL="457200" indent="-457200">
              <a:buFont typeface="Wingdings" panose="05000000000000000000" pitchFamily="2" charset="2"/>
              <a:buChar char="Ø"/>
            </a:pPr>
            <a:r>
              <a:rPr lang="en-US" sz="2800">
                <a:latin typeface="Times New Roman" panose="02020603050405020304" pitchFamily="18" charset="0"/>
                <a:cs typeface="Times New Roman" panose="02020603050405020304" pitchFamily="18" charset="0"/>
              </a:rPr>
              <a:t>Bài báo</a:t>
            </a:r>
          </a:p>
          <a:p>
            <a:pPr marL="457200" indent="-457200">
              <a:buFont typeface="Wingdings" panose="05000000000000000000" pitchFamily="2" charset="2"/>
              <a:buChar char="Ø"/>
            </a:pPr>
            <a:r>
              <a:rPr lang="en-US" sz="2800">
                <a:latin typeface="Times New Roman" panose="02020603050405020304" pitchFamily="18" charset="0"/>
                <a:cs typeface="Times New Roman" panose="02020603050405020304" pitchFamily="18" charset="0"/>
              </a:rPr>
              <a:t>Bản báo cáo</a:t>
            </a:r>
          </a:p>
          <a:p>
            <a:pPr marL="457200" indent="-457200">
              <a:buFont typeface="Wingdings" panose="05000000000000000000" pitchFamily="2" charset="2"/>
              <a:buChar char="Ø"/>
            </a:pPr>
            <a:r>
              <a:rPr lang="en-US" sz="2800">
                <a:latin typeface="Times New Roman" panose="02020603050405020304" pitchFamily="18" charset="0"/>
                <a:cs typeface="Times New Roman" panose="02020603050405020304" pitchFamily="18" charset="0"/>
              </a:rPr>
              <a:t>Bức thư</a:t>
            </a:r>
          </a:p>
          <a:p>
            <a:pPr marL="457200" indent="-457200">
              <a:buFont typeface="Wingdings" panose="05000000000000000000" pitchFamily="2" charset="2"/>
              <a:buChar char="Ø"/>
            </a:pPr>
            <a:r>
              <a:rPr lang="en-US" sz="2800">
                <a:latin typeface="Times New Roman" panose="02020603050405020304" pitchFamily="18" charset="0"/>
                <a:cs typeface="Times New Roman" panose="02020603050405020304" pitchFamily="18" charset="0"/>
              </a:rPr>
              <a:t>Bưu thiếp</a:t>
            </a:r>
          </a:p>
          <a:p>
            <a:pPr marL="457200" indent="-457200">
              <a:buFont typeface="Wingdings" panose="05000000000000000000" pitchFamily="2" charset="2"/>
              <a:buChar char="Ø"/>
            </a:pPr>
            <a:r>
              <a:rPr lang="en-US" sz="2800">
                <a:latin typeface="Times New Roman" panose="02020603050405020304" pitchFamily="18" charset="0"/>
                <a:cs typeface="Times New Roman" panose="02020603050405020304" pitchFamily="18" charset="0"/>
              </a:rPr>
              <a:t>Thiệp mời</a:t>
            </a:r>
          </a:p>
          <a:p>
            <a:r>
              <a:rPr lang="en-US" sz="2800">
                <a:latin typeface="Times New Roman" panose="02020603050405020304" pitchFamily="18" charset="0"/>
                <a:cs typeface="Times New Roman" panose="02020603050405020304" pitchFamily="18" charset="0"/>
              </a:rPr>
              <a:t>…v…v</a:t>
            </a:r>
          </a:p>
        </p:txBody>
      </p:sp>
      <p:pic>
        <p:nvPicPr>
          <p:cNvPr id="13" name="Picture 12" descr="A picture containing text, newspaper&#10;&#10;Description automatically generated">
            <a:extLst>
              <a:ext uri="{FF2B5EF4-FFF2-40B4-BE49-F238E27FC236}">
                <a16:creationId xmlns:a16="http://schemas.microsoft.com/office/drawing/2014/main" id="{8CDB3A86-C1CC-4EDE-A6AD-52EF91576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735" y="20095"/>
            <a:ext cx="5287100" cy="6828183"/>
          </a:xfrm>
          <a:prstGeom prst="rect">
            <a:avLst/>
          </a:prstGeom>
        </p:spPr>
      </p:pic>
      <p:pic>
        <p:nvPicPr>
          <p:cNvPr id="15" name="Picture 14" descr="Text, letter&#10;&#10;Description automatically generated">
            <a:extLst>
              <a:ext uri="{FF2B5EF4-FFF2-40B4-BE49-F238E27FC236}">
                <a16:creationId xmlns:a16="http://schemas.microsoft.com/office/drawing/2014/main" id="{FB4E38D9-D613-487C-A0AD-F3A4BE147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3307" y="9722"/>
            <a:ext cx="5148528" cy="6858000"/>
          </a:xfrm>
          <a:prstGeom prst="rect">
            <a:avLst/>
          </a:prstGeom>
        </p:spPr>
      </p:pic>
      <p:pic>
        <p:nvPicPr>
          <p:cNvPr id="19" name="Picture 18" descr="Text&#10;&#10;Description automatically generated">
            <a:extLst>
              <a:ext uri="{FF2B5EF4-FFF2-40B4-BE49-F238E27FC236}">
                <a16:creationId xmlns:a16="http://schemas.microsoft.com/office/drawing/2014/main" id="{8D8134BE-8C80-4BDC-9589-3664F1F71D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9826" y="19769"/>
            <a:ext cx="5715000" cy="6858000"/>
          </a:xfrm>
          <a:prstGeom prst="rect">
            <a:avLst/>
          </a:prstGeom>
        </p:spPr>
      </p:pic>
      <p:pic>
        <p:nvPicPr>
          <p:cNvPr id="21" name="Picture 20" descr="Diagram&#10;&#10;Description automatically generated">
            <a:extLst>
              <a:ext uri="{FF2B5EF4-FFF2-40B4-BE49-F238E27FC236}">
                <a16:creationId xmlns:a16="http://schemas.microsoft.com/office/drawing/2014/main" id="{6451D222-9969-41EA-B35D-DC840BC294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724" y="1570677"/>
            <a:ext cx="6069204" cy="4065893"/>
          </a:xfrm>
          <a:prstGeom prst="rect">
            <a:avLst/>
          </a:prstGeom>
        </p:spPr>
      </p:pic>
      <p:pic>
        <p:nvPicPr>
          <p:cNvPr id="23" name="Picture 22" descr="Diagram, text&#10;&#10;Description automatically generated">
            <a:extLst>
              <a:ext uri="{FF2B5EF4-FFF2-40B4-BE49-F238E27FC236}">
                <a16:creationId xmlns:a16="http://schemas.microsoft.com/office/drawing/2014/main" id="{2CA88407-DA94-472D-8CA8-BE224F2477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3918" y="19769"/>
            <a:ext cx="4694794" cy="6858000"/>
          </a:xfrm>
          <a:prstGeom prst="rect">
            <a:avLst/>
          </a:prstGeom>
        </p:spPr>
      </p:pic>
      <p:sp>
        <p:nvSpPr>
          <p:cNvPr id="18" name="TextBox 17">
            <a:extLst>
              <a:ext uri="{FF2B5EF4-FFF2-40B4-BE49-F238E27FC236}">
                <a16:creationId xmlns:a16="http://schemas.microsoft.com/office/drawing/2014/main" id="{777DC43A-A388-4A0C-ADD3-A6B85264545A}"/>
              </a:ext>
            </a:extLst>
          </p:cNvPr>
          <p:cNvSpPr txBox="1"/>
          <p:nvPr/>
        </p:nvSpPr>
        <p:spPr>
          <a:xfrm>
            <a:off x="5615482" y="1606537"/>
            <a:ext cx="6026826" cy="1569660"/>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Soạn thảo văn bản trên giấy:</a:t>
            </a:r>
          </a:p>
          <a:p>
            <a:pPr marL="342900" indent="-342900">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Ghi chép văn bản vào giấy</a:t>
            </a:r>
          </a:p>
          <a:p>
            <a:pPr marL="342900" indent="-342900">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Trình bày trang văn bản cho rõ ràng dễ đọc</a:t>
            </a:r>
          </a:p>
          <a:p>
            <a:pPr marL="342900" indent="-342900">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Trang trí trang văn bản cho đẹp mắt, thu hút</a:t>
            </a:r>
          </a:p>
        </p:txBody>
      </p:sp>
      <p:cxnSp>
        <p:nvCxnSpPr>
          <p:cNvPr id="20" name="Straight Connector 19">
            <a:extLst>
              <a:ext uri="{FF2B5EF4-FFF2-40B4-BE49-F238E27FC236}">
                <a16:creationId xmlns:a16="http://schemas.microsoft.com/office/drawing/2014/main" id="{DA0396D1-71FF-44AA-B715-9DF9ECAD0D8F}"/>
              </a:ext>
            </a:extLst>
          </p:cNvPr>
          <p:cNvCxnSpPr>
            <a:cxnSpLocks/>
          </p:cNvCxnSpPr>
          <p:nvPr/>
        </p:nvCxnSpPr>
        <p:spPr>
          <a:xfrm>
            <a:off x="5375324" y="1662523"/>
            <a:ext cx="0" cy="327122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pic>
        <p:nvPicPr>
          <p:cNvPr id="22" name="Graphic 21" descr="Right pointing backhand index">
            <a:extLst>
              <a:ext uri="{FF2B5EF4-FFF2-40B4-BE49-F238E27FC236}">
                <a16:creationId xmlns:a16="http://schemas.microsoft.com/office/drawing/2014/main" id="{E2C3CD29-C135-4D4D-9251-FEB4DD4610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99796" y="1537411"/>
            <a:ext cx="914400" cy="914400"/>
          </a:xfrm>
          <a:prstGeom prst="rect">
            <a:avLst/>
          </a:prstGeom>
        </p:spPr>
      </p:pic>
      <p:sp>
        <p:nvSpPr>
          <p:cNvPr id="24" name="TextBox 23">
            <a:extLst>
              <a:ext uri="{FF2B5EF4-FFF2-40B4-BE49-F238E27FC236}">
                <a16:creationId xmlns:a16="http://schemas.microsoft.com/office/drawing/2014/main" id="{E38F178A-1E90-423C-AE78-BBA70A8C161B}"/>
              </a:ext>
            </a:extLst>
          </p:cNvPr>
          <p:cNvSpPr txBox="1"/>
          <p:nvPr/>
        </p:nvSpPr>
        <p:spPr>
          <a:xfrm>
            <a:off x="5615482" y="3364083"/>
            <a:ext cx="6393017" cy="1569660"/>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Soạn thảo văn bản trên máy tính:</a:t>
            </a:r>
          </a:p>
          <a:p>
            <a:pPr marL="342900" indent="-342900">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Nhập văn bản vào phần mềm soạn thảo văn bản</a:t>
            </a:r>
          </a:p>
          <a:p>
            <a:pPr marL="342900" indent="-342900">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Định dạng văn bản</a:t>
            </a:r>
          </a:p>
          <a:p>
            <a:pPr marL="342900" indent="-342900">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Lưu hoặc in trang văn bản</a:t>
            </a:r>
          </a:p>
        </p:txBody>
      </p:sp>
    </p:spTree>
    <p:extLst>
      <p:ext uri="{BB962C8B-B14F-4D97-AF65-F5344CB8AC3E}">
        <p14:creationId xmlns:p14="http://schemas.microsoft.com/office/powerpoint/2010/main" val="113658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ppt_h/2"/>
                                          </p:val>
                                        </p:tav>
                                        <p:tav tm="100000">
                                          <p:val>
                                            <p:strVal val="#ppt_y"/>
                                          </p:val>
                                        </p:tav>
                                      </p:tavLst>
                                    </p:anim>
                                    <p:anim calcmode="lin" valueType="num">
                                      <p:cBhvr>
                                        <p:cTn id="16" dur="500" fill="hold"/>
                                        <p:tgtEl>
                                          <p:spTgt spid="11"/>
                                        </p:tgtEl>
                                        <p:attrNameLst>
                                          <p:attrName>ppt_w</p:attrName>
                                        </p:attrNameLst>
                                      </p:cBhvr>
                                      <p:tavLst>
                                        <p:tav tm="0">
                                          <p:val>
                                            <p:strVal val="#ppt_w"/>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500"/>
                                        <p:tgtEl>
                                          <p:spTgt spid="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3" end="3"/>
                                            </p:txEl>
                                          </p:spTgt>
                                        </p:tgtEl>
                                        <p:attrNameLst>
                                          <p:attrName>style.visibility</p:attrName>
                                        </p:attrNameLst>
                                      </p:cBhvr>
                                      <p:to>
                                        <p:strVal val="visible"/>
                                      </p:to>
                                    </p:set>
                                    <p:animEffect transition="in" filter="fade">
                                      <p:cBhvr>
                                        <p:cTn id="57" dur="500"/>
                                        <p:tgtEl>
                                          <p:spTgt spid="8">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
                                            <p:txEl>
                                              <p:pRg st="4" end="4"/>
                                            </p:txEl>
                                          </p:spTgt>
                                        </p:tgtEl>
                                        <p:attrNameLst>
                                          <p:attrName>style.visibility</p:attrName>
                                        </p:attrNameLst>
                                      </p:cBhvr>
                                      <p:to>
                                        <p:strVal val="visible"/>
                                      </p:to>
                                    </p:set>
                                    <p:animEffect transition="in" filter="fade">
                                      <p:cBhvr>
                                        <p:cTn id="72" dur="500"/>
                                        <p:tgtEl>
                                          <p:spTgt spid="8">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9"/>
                                        </p:tgtEl>
                                      </p:cBhvr>
                                    </p:animEffect>
                                    <p:set>
                                      <p:cBhvr>
                                        <p:cTn id="82" dur="1" fill="hold">
                                          <p:stCondLst>
                                            <p:cond delay="499"/>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8">
                                            <p:txEl>
                                              <p:pRg st="5" end="5"/>
                                            </p:txEl>
                                          </p:spTgt>
                                        </p:tgtEl>
                                        <p:attrNameLst>
                                          <p:attrName>style.visibility</p:attrName>
                                        </p:attrNameLst>
                                      </p:cBhvr>
                                      <p:to>
                                        <p:strVal val="visible"/>
                                      </p:to>
                                    </p:set>
                                    <p:animEffect transition="in" filter="fade">
                                      <p:cBhvr>
                                        <p:cTn id="87" dur="500"/>
                                        <p:tgtEl>
                                          <p:spTgt spid="8">
                                            <p:txEl>
                                              <p:pRg st="5" end="5"/>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8">
                                            <p:txEl>
                                              <p:pRg st="6" end="6"/>
                                            </p:txEl>
                                          </p:spTgt>
                                        </p:tgtEl>
                                        <p:attrNameLst>
                                          <p:attrName>style.visibility</p:attrName>
                                        </p:attrNameLst>
                                      </p:cBhvr>
                                      <p:to>
                                        <p:strVal val="visible"/>
                                      </p:to>
                                    </p:set>
                                    <p:animEffect transition="in" filter="fade">
                                      <p:cBhvr>
                                        <p:cTn id="102" dur="500"/>
                                        <p:tgtEl>
                                          <p:spTgt spid="8">
                                            <p:txEl>
                                              <p:pRg st="6" end="6"/>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500"/>
                                        <p:tgtEl>
                                          <p:spTgt spid="23"/>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8">
                                            <p:txEl>
                                              <p:pRg st="7" end="7"/>
                                            </p:txEl>
                                          </p:spTgt>
                                        </p:tgtEl>
                                        <p:attrNameLst>
                                          <p:attrName>style.visibility</p:attrName>
                                        </p:attrNameLst>
                                      </p:cBhvr>
                                      <p:to>
                                        <p:strVal val="visible"/>
                                      </p:to>
                                    </p:set>
                                    <p:animEffect transition="in" filter="fade">
                                      <p:cBhvr>
                                        <p:cTn id="117" dur="500"/>
                                        <p:tgtEl>
                                          <p:spTgt spid="8">
                                            <p:txEl>
                                              <p:pRg st="7" end="7"/>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2"/>
                                        </p:tgtEl>
                                        <p:attrNameLst>
                                          <p:attrName>style.visibility</p:attrName>
                                        </p:attrNameLst>
                                      </p:cBhvr>
                                      <p:to>
                                        <p:strVal val="visible"/>
                                      </p:to>
                                    </p:set>
                                    <p:animEffect transition="in" filter="fade">
                                      <p:cBhvr>
                                        <p:cTn id="122" dur="5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nodeType="clickEffect">
                                  <p:stCondLst>
                                    <p:cond delay="0"/>
                                  </p:stCondLst>
                                  <p:childTnLst>
                                    <p:set>
                                      <p:cBhvr>
                                        <p:cTn id="126" dur="1" fill="hold">
                                          <p:stCondLst>
                                            <p:cond delay="0"/>
                                          </p:stCondLst>
                                        </p:cTn>
                                        <p:tgtEl>
                                          <p:spTgt spid="20"/>
                                        </p:tgtEl>
                                        <p:attrNameLst>
                                          <p:attrName>style.visibility</p:attrName>
                                        </p:attrNameLst>
                                      </p:cBhvr>
                                      <p:to>
                                        <p:strVal val="visible"/>
                                      </p:to>
                                    </p:set>
                                    <p:animEffect transition="in" filter="wipe(up)">
                                      <p:cBhvr>
                                        <p:cTn id="127" dur="500"/>
                                        <p:tgtEl>
                                          <p:spTgt spid="2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8">
                                            <p:txEl>
                                              <p:pRg st="0" end="0"/>
                                            </p:txEl>
                                          </p:spTgt>
                                        </p:tgtEl>
                                        <p:attrNameLst>
                                          <p:attrName>style.visibility</p:attrName>
                                        </p:attrNameLst>
                                      </p:cBhvr>
                                      <p:to>
                                        <p:strVal val="visible"/>
                                      </p:to>
                                    </p:set>
                                    <p:animEffect transition="in" filter="fade">
                                      <p:cBhvr>
                                        <p:cTn id="132" dur="500"/>
                                        <p:tgtEl>
                                          <p:spTgt spid="18">
                                            <p:txEl>
                                              <p:pRg st="0" end="0"/>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18">
                                            <p:txEl>
                                              <p:pRg st="1" end="1"/>
                                            </p:txEl>
                                          </p:spTgt>
                                        </p:tgtEl>
                                        <p:attrNameLst>
                                          <p:attrName>style.visibility</p:attrName>
                                        </p:attrNameLst>
                                      </p:cBhvr>
                                      <p:to>
                                        <p:strVal val="visible"/>
                                      </p:to>
                                    </p:set>
                                    <p:animEffect transition="in" filter="fade">
                                      <p:cBhvr>
                                        <p:cTn id="137" dur="500"/>
                                        <p:tgtEl>
                                          <p:spTgt spid="18">
                                            <p:txEl>
                                              <p:pRg st="1" end="1"/>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18">
                                            <p:txEl>
                                              <p:pRg st="2" end="2"/>
                                            </p:txEl>
                                          </p:spTgt>
                                        </p:tgtEl>
                                        <p:attrNameLst>
                                          <p:attrName>style.visibility</p:attrName>
                                        </p:attrNameLst>
                                      </p:cBhvr>
                                      <p:to>
                                        <p:strVal val="visible"/>
                                      </p:to>
                                    </p:set>
                                    <p:animEffect transition="in" filter="fade">
                                      <p:cBhvr>
                                        <p:cTn id="142" dur="500"/>
                                        <p:tgtEl>
                                          <p:spTgt spid="18">
                                            <p:txEl>
                                              <p:pRg st="2" end="2"/>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18">
                                            <p:txEl>
                                              <p:pRg st="3" end="3"/>
                                            </p:txEl>
                                          </p:spTgt>
                                        </p:tgtEl>
                                        <p:attrNameLst>
                                          <p:attrName>style.visibility</p:attrName>
                                        </p:attrNameLst>
                                      </p:cBhvr>
                                      <p:to>
                                        <p:strVal val="visible"/>
                                      </p:to>
                                    </p:set>
                                    <p:animEffect transition="in" filter="fade">
                                      <p:cBhvr>
                                        <p:cTn id="147" dur="500"/>
                                        <p:tgtEl>
                                          <p:spTgt spid="18">
                                            <p:txEl>
                                              <p:pRg st="3" end="3"/>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24">
                                            <p:txEl>
                                              <p:pRg st="0" end="0"/>
                                            </p:txEl>
                                          </p:spTgt>
                                        </p:tgtEl>
                                        <p:attrNameLst>
                                          <p:attrName>style.visibility</p:attrName>
                                        </p:attrNameLst>
                                      </p:cBhvr>
                                      <p:to>
                                        <p:strVal val="visible"/>
                                      </p:to>
                                    </p:set>
                                    <p:animEffect transition="in" filter="fade">
                                      <p:cBhvr>
                                        <p:cTn id="152" dur="500"/>
                                        <p:tgtEl>
                                          <p:spTgt spid="24">
                                            <p:txEl>
                                              <p:pRg st="0" end="0"/>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24">
                                            <p:txEl>
                                              <p:pRg st="1" end="1"/>
                                            </p:txEl>
                                          </p:spTgt>
                                        </p:tgtEl>
                                        <p:attrNameLst>
                                          <p:attrName>style.visibility</p:attrName>
                                        </p:attrNameLst>
                                      </p:cBhvr>
                                      <p:to>
                                        <p:strVal val="visible"/>
                                      </p:to>
                                    </p:set>
                                    <p:animEffect transition="in" filter="fade">
                                      <p:cBhvr>
                                        <p:cTn id="157" dur="500"/>
                                        <p:tgtEl>
                                          <p:spTgt spid="24">
                                            <p:txEl>
                                              <p:pRg st="1" end="1"/>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nodeType="clickEffect">
                                  <p:stCondLst>
                                    <p:cond delay="0"/>
                                  </p:stCondLst>
                                  <p:childTnLst>
                                    <p:set>
                                      <p:cBhvr>
                                        <p:cTn id="161" dur="1" fill="hold">
                                          <p:stCondLst>
                                            <p:cond delay="0"/>
                                          </p:stCondLst>
                                        </p:cTn>
                                        <p:tgtEl>
                                          <p:spTgt spid="24">
                                            <p:txEl>
                                              <p:pRg st="2" end="2"/>
                                            </p:txEl>
                                          </p:spTgt>
                                        </p:tgtEl>
                                        <p:attrNameLst>
                                          <p:attrName>style.visibility</p:attrName>
                                        </p:attrNameLst>
                                      </p:cBhvr>
                                      <p:to>
                                        <p:strVal val="visible"/>
                                      </p:to>
                                    </p:set>
                                    <p:animEffect transition="in" filter="fade">
                                      <p:cBhvr>
                                        <p:cTn id="162" dur="500"/>
                                        <p:tgtEl>
                                          <p:spTgt spid="24">
                                            <p:txEl>
                                              <p:pRg st="2" end="2"/>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24">
                                            <p:txEl>
                                              <p:pRg st="3" end="3"/>
                                            </p:txEl>
                                          </p:spTgt>
                                        </p:tgtEl>
                                        <p:attrNameLst>
                                          <p:attrName>style.visibility</p:attrName>
                                        </p:attrNameLst>
                                      </p:cBhvr>
                                      <p:to>
                                        <p:strVal val="visible"/>
                                      </p:to>
                                    </p:set>
                                    <p:animEffect transition="in" filter="fade">
                                      <p:cBhvr>
                                        <p:cTn id="167"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
        <p:nvSpPr>
          <p:cNvPr id="9" name="Freeform: Shape 8">
            <a:extLst>
              <a:ext uri="{FF2B5EF4-FFF2-40B4-BE49-F238E27FC236}">
                <a16:creationId xmlns:a16="http://schemas.microsoft.com/office/drawing/2014/main" id="{2F4FDCC2-3C76-4D1E-ABBF-78BA697FE998}"/>
              </a:ext>
            </a:extLst>
          </p:cNvPr>
          <p:cNvSpPr/>
          <p:nvPr/>
        </p:nvSpPr>
        <p:spPr>
          <a:xfrm rot="5400000">
            <a:off x="-1569075" y="3289969"/>
            <a:ext cx="4795759" cy="1044066"/>
          </a:xfrm>
          <a:custGeom>
            <a:avLst/>
            <a:gdLst>
              <a:gd name="connsiteX0" fmla="*/ 0 w 2029791"/>
              <a:gd name="connsiteY0" fmla="*/ 0 h 1353871"/>
              <a:gd name="connsiteX1" fmla="*/ 2029791 w 2029791"/>
              <a:gd name="connsiteY1" fmla="*/ 0 h 1353871"/>
              <a:gd name="connsiteX2" fmla="*/ 2029791 w 2029791"/>
              <a:gd name="connsiteY2" fmla="*/ 1353871 h 1353871"/>
              <a:gd name="connsiteX3" fmla="*/ 0 w 2029791"/>
              <a:gd name="connsiteY3" fmla="*/ 1353871 h 1353871"/>
              <a:gd name="connsiteX4" fmla="*/ 0 w 2029791"/>
              <a:gd name="connsiteY4" fmla="*/ 0 h 135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91" h="1353871">
                <a:moveTo>
                  <a:pt x="0" y="0"/>
                </a:moveTo>
                <a:lnTo>
                  <a:pt x="2029791" y="0"/>
                </a:lnTo>
                <a:lnTo>
                  <a:pt x="2029791" y="1353871"/>
                </a:lnTo>
                <a:lnTo>
                  <a:pt x="0" y="1353871"/>
                </a:lnTo>
                <a:lnTo>
                  <a:pt x="0" y="0"/>
                </a:lnTo>
                <a:close/>
              </a:path>
            </a:pathLst>
          </a:custGeom>
          <a:solidFill>
            <a:srgbClr val="33CC33">
              <a:alpha val="90000"/>
            </a:srgb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vert270" wrap="square" lIns="324767" tIns="142240" rIns="142240" bIns="142240" numCol="1" spcCol="1270" anchor="ctr" anchorCtr="0">
            <a:noAutofit/>
          </a:bodyPr>
          <a:lstStyle/>
          <a:p>
            <a:pPr marL="0" lvl="0" indent="0" algn="ctr" defTabSz="8890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Phần mềmsoạn thảo văn bản</a:t>
            </a:r>
          </a:p>
        </p:txBody>
      </p:sp>
      <p:sp>
        <p:nvSpPr>
          <p:cNvPr id="11" name="Freeform: Shape 10">
            <a:extLst>
              <a:ext uri="{FF2B5EF4-FFF2-40B4-BE49-F238E27FC236}">
                <a16:creationId xmlns:a16="http://schemas.microsoft.com/office/drawing/2014/main" id="{B00AA246-D772-4A8F-9851-FE4C4DE3D93E}"/>
              </a:ext>
            </a:extLst>
          </p:cNvPr>
          <p:cNvSpPr/>
          <p:nvPr/>
        </p:nvSpPr>
        <p:spPr>
          <a:xfrm>
            <a:off x="152207" y="415865"/>
            <a:ext cx="1353194" cy="1353194"/>
          </a:xfrm>
          <a:custGeom>
            <a:avLst/>
            <a:gdLst>
              <a:gd name="connsiteX0" fmla="*/ 0 w 1353194"/>
              <a:gd name="connsiteY0" fmla="*/ 676597 h 1353194"/>
              <a:gd name="connsiteX1" fmla="*/ 676597 w 1353194"/>
              <a:gd name="connsiteY1" fmla="*/ 0 h 1353194"/>
              <a:gd name="connsiteX2" fmla="*/ 1353194 w 1353194"/>
              <a:gd name="connsiteY2" fmla="*/ 676597 h 1353194"/>
              <a:gd name="connsiteX3" fmla="*/ 676597 w 1353194"/>
              <a:gd name="connsiteY3" fmla="*/ 1353194 h 1353194"/>
              <a:gd name="connsiteX4" fmla="*/ 0 w 1353194"/>
              <a:gd name="connsiteY4" fmla="*/ 676597 h 135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194" h="1353194">
                <a:moveTo>
                  <a:pt x="0" y="676597"/>
                </a:moveTo>
                <a:cubicBezTo>
                  <a:pt x="0" y="302923"/>
                  <a:pt x="302923" y="0"/>
                  <a:pt x="676597" y="0"/>
                </a:cubicBezTo>
                <a:cubicBezTo>
                  <a:pt x="1050271" y="0"/>
                  <a:pt x="1353194" y="302923"/>
                  <a:pt x="1353194" y="676597"/>
                </a:cubicBezTo>
                <a:cubicBezTo>
                  <a:pt x="1353194" y="1050271"/>
                  <a:pt x="1050271" y="1353194"/>
                  <a:pt x="676597" y="1353194"/>
                </a:cubicBezTo>
                <a:cubicBezTo>
                  <a:pt x="302923" y="1353194"/>
                  <a:pt x="0" y="1050271"/>
                  <a:pt x="0" y="676597"/>
                </a:cubicBezTo>
                <a:close/>
              </a:path>
            </a:pathLst>
          </a:custGeom>
          <a:solidFill>
            <a:srgbClr val="FF00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8171" tIns="198171" rIns="198171" bIns="198171" numCol="1" spcCol="1270" anchor="ctr" anchorCtr="0">
            <a:noAutofit/>
          </a:bodyPr>
          <a:lstStyle/>
          <a:p>
            <a:pPr marL="0" lvl="0" indent="0" algn="ctr" defTabSz="889000">
              <a:lnSpc>
                <a:spcPct val="90000"/>
              </a:lnSpc>
              <a:spcBef>
                <a:spcPct val="0"/>
              </a:spcBef>
              <a:spcAft>
                <a:spcPct val="35000"/>
              </a:spcAft>
              <a:buNone/>
            </a:pPr>
            <a:r>
              <a:rPr lang="en-US" sz="4400" kern="1200">
                <a:latin typeface="Times New Roman" panose="02020603050405020304" pitchFamily="18" charset="0"/>
                <a:cs typeface="Times New Roman" panose="02020603050405020304" pitchFamily="18" charset="0"/>
              </a:rPr>
              <a:t>2</a:t>
            </a:r>
          </a:p>
        </p:txBody>
      </p:sp>
      <p:grpSp>
        <p:nvGrpSpPr>
          <p:cNvPr id="3" name="Group 2">
            <a:extLst>
              <a:ext uri="{FF2B5EF4-FFF2-40B4-BE49-F238E27FC236}">
                <a16:creationId xmlns:a16="http://schemas.microsoft.com/office/drawing/2014/main" id="{D6BDD232-D9B1-4CB1-A186-B3C9A03495D6}"/>
              </a:ext>
            </a:extLst>
          </p:cNvPr>
          <p:cNvGrpSpPr/>
          <p:nvPr/>
        </p:nvGrpSpPr>
        <p:grpSpPr>
          <a:xfrm>
            <a:off x="4493668" y="715817"/>
            <a:ext cx="2358659" cy="2358659"/>
            <a:chOff x="4493668" y="715817"/>
            <a:chExt cx="2358659" cy="2358659"/>
          </a:xfrm>
        </p:grpSpPr>
        <p:pic>
          <p:nvPicPr>
            <p:cNvPr id="6" name="Picture 5" descr="A picture containing text, sign, outdoor&#10;&#10;Description automatically generated">
              <a:extLst>
                <a:ext uri="{FF2B5EF4-FFF2-40B4-BE49-F238E27FC236}">
                  <a16:creationId xmlns:a16="http://schemas.microsoft.com/office/drawing/2014/main" id="{2F86A0F6-4865-4776-9951-00B71FF9C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3668" y="715817"/>
              <a:ext cx="2358659" cy="2358659"/>
            </a:xfrm>
            <a:prstGeom prst="rect">
              <a:avLst/>
            </a:prstGeom>
          </p:spPr>
        </p:pic>
        <p:sp>
          <p:nvSpPr>
            <p:cNvPr id="2" name="TextBox 1">
              <a:extLst>
                <a:ext uri="{FF2B5EF4-FFF2-40B4-BE49-F238E27FC236}">
                  <a16:creationId xmlns:a16="http://schemas.microsoft.com/office/drawing/2014/main" id="{FAF2E2F2-C750-41D2-AC31-7BFFB57FAFF2}"/>
                </a:ext>
              </a:extLst>
            </p:cNvPr>
            <p:cNvSpPr txBox="1"/>
            <p:nvPr/>
          </p:nvSpPr>
          <p:spPr>
            <a:xfrm>
              <a:off x="4682536" y="2674366"/>
              <a:ext cx="1953943"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Microsoft Word</a:t>
              </a:r>
            </a:p>
          </p:txBody>
        </p:sp>
      </p:grpSp>
      <p:grpSp>
        <p:nvGrpSpPr>
          <p:cNvPr id="5" name="Group 4">
            <a:extLst>
              <a:ext uri="{FF2B5EF4-FFF2-40B4-BE49-F238E27FC236}">
                <a16:creationId xmlns:a16="http://schemas.microsoft.com/office/drawing/2014/main" id="{35CBBF78-28AD-4E98-9A34-31ABF95C0178}"/>
              </a:ext>
            </a:extLst>
          </p:cNvPr>
          <p:cNvGrpSpPr/>
          <p:nvPr/>
        </p:nvGrpSpPr>
        <p:grpSpPr>
          <a:xfrm>
            <a:off x="7946738" y="1073902"/>
            <a:ext cx="1692228" cy="2000574"/>
            <a:chOff x="7946738" y="1065529"/>
            <a:chExt cx="1692228" cy="2000574"/>
          </a:xfrm>
        </p:grpSpPr>
        <p:pic>
          <p:nvPicPr>
            <p:cNvPr id="22" name="Picture 21" descr="Icon&#10;&#10;Description automatically generated">
              <a:extLst>
                <a:ext uri="{FF2B5EF4-FFF2-40B4-BE49-F238E27FC236}">
                  <a16:creationId xmlns:a16="http://schemas.microsoft.com/office/drawing/2014/main" id="{A6A980C8-D9F1-46F0-825C-3C9721A79A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6738" y="1065529"/>
              <a:ext cx="1659237" cy="1659237"/>
            </a:xfrm>
            <a:prstGeom prst="rect">
              <a:avLst/>
            </a:prstGeom>
          </p:spPr>
        </p:pic>
        <p:sp>
          <p:nvSpPr>
            <p:cNvPr id="12" name="TextBox 11">
              <a:extLst>
                <a:ext uri="{FF2B5EF4-FFF2-40B4-BE49-F238E27FC236}">
                  <a16:creationId xmlns:a16="http://schemas.microsoft.com/office/drawing/2014/main" id="{64942986-2D11-485D-87CD-A3A6DA2082F9}"/>
                </a:ext>
              </a:extLst>
            </p:cNvPr>
            <p:cNvSpPr txBox="1"/>
            <p:nvPr/>
          </p:nvSpPr>
          <p:spPr>
            <a:xfrm>
              <a:off x="8030309" y="2665993"/>
              <a:ext cx="1608657"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Google Docs</a:t>
              </a:r>
            </a:p>
          </p:txBody>
        </p:sp>
      </p:grpSp>
      <p:grpSp>
        <p:nvGrpSpPr>
          <p:cNvPr id="7" name="Group 6">
            <a:extLst>
              <a:ext uri="{FF2B5EF4-FFF2-40B4-BE49-F238E27FC236}">
                <a16:creationId xmlns:a16="http://schemas.microsoft.com/office/drawing/2014/main" id="{1723D234-DA9D-41B3-B279-1F540A2726E3}"/>
              </a:ext>
            </a:extLst>
          </p:cNvPr>
          <p:cNvGrpSpPr/>
          <p:nvPr/>
        </p:nvGrpSpPr>
        <p:grpSpPr>
          <a:xfrm>
            <a:off x="3781531" y="3864134"/>
            <a:ext cx="1608657" cy="1796116"/>
            <a:chOff x="3781531" y="3864134"/>
            <a:chExt cx="1608657" cy="1796116"/>
          </a:xfrm>
        </p:grpSpPr>
        <p:pic>
          <p:nvPicPr>
            <p:cNvPr id="10" name="Picture 9" descr="Icon&#10;&#10;Description automatically generated">
              <a:extLst>
                <a:ext uri="{FF2B5EF4-FFF2-40B4-BE49-F238E27FC236}">
                  <a16:creationId xmlns:a16="http://schemas.microsoft.com/office/drawing/2014/main" id="{F40ED989-03BA-4FF0-894E-12FFC2610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8322" y="3864134"/>
              <a:ext cx="1390692" cy="1390692"/>
            </a:xfrm>
            <a:prstGeom prst="rect">
              <a:avLst/>
            </a:prstGeom>
          </p:spPr>
        </p:pic>
        <p:sp>
          <p:nvSpPr>
            <p:cNvPr id="13" name="TextBox 12">
              <a:extLst>
                <a:ext uri="{FF2B5EF4-FFF2-40B4-BE49-F238E27FC236}">
                  <a16:creationId xmlns:a16="http://schemas.microsoft.com/office/drawing/2014/main" id="{EEE40FE9-33C2-4E63-B48F-F58CFE1F8100}"/>
                </a:ext>
              </a:extLst>
            </p:cNvPr>
            <p:cNvSpPr txBox="1"/>
            <p:nvPr/>
          </p:nvSpPr>
          <p:spPr>
            <a:xfrm>
              <a:off x="3781531" y="5260140"/>
              <a:ext cx="1608657"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Apple Pages</a:t>
              </a:r>
            </a:p>
          </p:txBody>
        </p:sp>
      </p:grpSp>
      <p:grpSp>
        <p:nvGrpSpPr>
          <p:cNvPr id="16" name="Group 15">
            <a:extLst>
              <a:ext uri="{FF2B5EF4-FFF2-40B4-BE49-F238E27FC236}">
                <a16:creationId xmlns:a16="http://schemas.microsoft.com/office/drawing/2014/main" id="{F8DD2233-6DE7-4DA8-95D0-C55EC8A61A1E}"/>
              </a:ext>
            </a:extLst>
          </p:cNvPr>
          <p:cNvGrpSpPr/>
          <p:nvPr/>
        </p:nvGrpSpPr>
        <p:grpSpPr>
          <a:xfrm>
            <a:off x="6678216" y="3833364"/>
            <a:ext cx="1521239" cy="1827135"/>
            <a:chOff x="6678216" y="3833364"/>
            <a:chExt cx="1521239" cy="1827135"/>
          </a:xfrm>
        </p:grpSpPr>
        <p:pic>
          <p:nvPicPr>
            <p:cNvPr id="8" name="Picture 7" descr="Icon&#10;&#10;Description automatically generated">
              <a:extLst>
                <a:ext uri="{FF2B5EF4-FFF2-40B4-BE49-F238E27FC236}">
                  <a16:creationId xmlns:a16="http://schemas.microsoft.com/office/drawing/2014/main" id="{33B70B2C-BE83-4103-B025-6D167205D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6767" y="3833364"/>
              <a:ext cx="1390692" cy="1376785"/>
            </a:xfrm>
            <a:prstGeom prst="rect">
              <a:avLst/>
            </a:prstGeom>
          </p:spPr>
        </p:pic>
        <p:sp>
          <p:nvSpPr>
            <p:cNvPr id="14" name="TextBox 13">
              <a:extLst>
                <a:ext uri="{FF2B5EF4-FFF2-40B4-BE49-F238E27FC236}">
                  <a16:creationId xmlns:a16="http://schemas.microsoft.com/office/drawing/2014/main" id="{14B7852C-9B01-460E-8E17-58A18B14AB65}"/>
                </a:ext>
              </a:extLst>
            </p:cNvPr>
            <p:cNvSpPr txBox="1"/>
            <p:nvPr/>
          </p:nvSpPr>
          <p:spPr>
            <a:xfrm>
              <a:off x="6678216" y="5260389"/>
              <a:ext cx="1521239"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WPS Office</a:t>
              </a:r>
            </a:p>
          </p:txBody>
        </p:sp>
      </p:grpSp>
      <p:grpSp>
        <p:nvGrpSpPr>
          <p:cNvPr id="17" name="Group 16">
            <a:extLst>
              <a:ext uri="{FF2B5EF4-FFF2-40B4-BE49-F238E27FC236}">
                <a16:creationId xmlns:a16="http://schemas.microsoft.com/office/drawing/2014/main" id="{09FBAD48-E7A6-48A1-BC54-887E42B3955D}"/>
              </a:ext>
            </a:extLst>
          </p:cNvPr>
          <p:cNvGrpSpPr/>
          <p:nvPr/>
        </p:nvGrpSpPr>
        <p:grpSpPr>
          <a:xfrm>
            <a:off x="9419723" y="3661781"/>
            <a:ext cx="1608656" cy="1968574"/>
            <a:chOff x="9419723" y="3661781"/>
            <a:chExt cx="1608656" cy="1968574"/>
          </a:xfrm>
        </p:grpSpPr>
        <p:pic>
          <p:nvPicPr>
            <p:cNvPr id="26" name="Picture 25" descr="Logo&#10;&#10;Description automatically generated">
              <a:extLst>
                <a:ext uri="{FF2B5EF4-FFF2-40B4-BE49-F238E27FC236}">
                  <a16:creationId xmlns:a16="http://schemas.microsoft.com/office/drawing/2014/main" id="{6A959D44-D39B-4281-8405-BD7673387C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9723" y="3661781"/>
              <a:ext cx="1608656" cy="1608656"/>
            </a:xfrm>
            <a:prstGeom prst="rect">
              <a:avLst/>
            </a:prstGeom>
          </p:spPr>
        </p:pic>
        <p:sp>
          <p:nvSpPr>
            <p:cNvPr id="15" name="TextBox 14">
              <a:extLst>
                <a:ext uri="{FF2B5EF4-FFF2-40B4-BE49-F238E27FC236}">
                  <a16:creationId xmlns:a16="http://schemas.microsoft.com/office/drawing/2014/main" id="{C0F88E41-8C65-40D0-A283-BA06A0218156}"/>
                </a:ext>
              </a:extLst>
            </p:cNvPr>
            <p:cNvSpPr txBox="1"/>
            <p:nvPr/>
          </p:nvSpPr>
          <p:spPr>
            <a:xfrm>
              <a:off x="9463431" y="5230245"/>
              <a:ext cx="1521239"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Open Office</a:t>
              </a:r>
            </a:p>
          </p:txBody>
        </p:sp>
      </p:grpSp>
    </p:spTree>
    <p:extLst>
      <p:ext uri="{BB962C8B-B14F-4D97-AF65-F5344CB8AC3E}">
        <p14:creationId xmlns:p14="http://schemas.microsoft.com/office/powerpoint/2010/main" val="31464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ppt_h/2"/>
                                          </p:val>
                                        </p:tav>
                                        <p:tav tm="100000">
                                          <p:val>
                                            <p:strVal val="#ppt_y"/>
                                          </p:val>
                                        </p:tav>
                                      </p:tavLst>
                                    </p:anim>
                                    <p:anim calcmode="lin" valueType="num">
                                      <p:cBhvr>
                                        <p:cTn id="16" dur="500" fill="hold"/>
                                        <p:tgtEl>
                                          <p:spTgt spid="9"/>
                                        </p:tgtEl>
                                        <p:attrNameLst>
                                          <p:attrName>ppt_w</p:attrName>
                                        </p:attrNameLst>
                                      </p:cBhvr>
                                      <p:tavLst>
                                        <p:tav tm="0">
                                          <p:val>
                                            <p:strVal val="#ppt_w"/>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
        <p:nvSpPr>
          <p:cNvPr id="16" name="Freeform: Shape 15">
            <a:extLst>
              <a:ext uri="{FF2B5EF4-FFF2-40B4-BE49-F238E27FC236}">
                <a16:creationId xmlns:a16="http://schemas.microsoft.com/office/drawing/2014/main" id="{909AE760-7088-49A7-86F1-985DB60D5E75}"/>
              </a:ext>
            </a:extLst>
          </p:cNvPr>
          <p:cNvSpPr/>
          <p:nvPr/>
        </p:nvSpPr>
        <p:spPr>
          <a:xfrm rot="5400000">
            <a:off x="-1576279" y="3287125"/>
            <a:ext cx="4795759" cy="1049756"/>
          </a:xfrm>
          <a:custGeom>
            <a:avLst/>
            <a:gdLst>
              <a:gd name="connsiteX0" fmla="*/ 0 w 2029791"/>
              <a:gd name="connsiteY0" fmla="*/ 0 h 1353871"/>
              <a:gd name="connsiteX1" fmla="*/ 2029791 w 2029791"/>
              <a:gd name="connsiteY1" fmla="*/ 0 h 1353871"/>
              <a:gd name="connsiteX2" fmla="*/ 2029791 w 2029791"/>
              <a:gd name="connsiteY2" fmla="*/ 1353871 h 1353871"/>
              <a:gd name="connsiteX3" fmla="*/ 0 w 2029791"/>
              <a:gd name="connsiteY3" fmla="*/ 1353871 h 1353871"/>
              <a:gd name="connsiteX4" fmla="*/ 0 w 2029791"/>
              <a:gd name="connsiteY4" fmla="*/ 0 h 135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91" h="1353871">
                <a:moveTo>
                  <a:pt x="0" y="0"/>
                </a:moveTo>
                <a:lnTo>
                  <a:pt x="2029791" y="0"/>
                </a:lnTo>
                <a:lnTo>
                  <a:pt x="2029791" y="1353871"/>
                </a:lnTo>
                <a:lnTo>
                  <a:pt x="0" y="1353871"/>
                </a:lnTo>
                <a:lnTo>
                  <a:pt x="0" y="0"/>
                </a:lnTo>
                <a:close/>
              </a:path>
            </a:pathLst>
          </a:custGeom>
          <a:solidFill>
            <a:srgbClr val="33CC33">
              <a:alpha val="90000"/>
            </a:srgb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vert270" wrap="square" lIns="324767" tIns="142240" rIns="142240" bIns="142240" numCol="1" spcCol="1270" anchor="ctr" anchorCtr="0">
            <a:noAutofit/>
          </a:bodyPr>
          <a:lstStyle/>
          <a:p>
            <a:pPr marL="0" lvl="0" indent="0" algn="ctr" defTabSz="889000">
              <a:lnSpc>
                <a:spcPct val="90000"/>
              </a:lnSpc>
              <a:spcBef>
                <a:spcPct val="0"/>
              </a:spcBef>
              <a:spcAft>
                <a:spcPct val="35000"/>
              </a:spcAft>
              <a:buNone/>
            </a:pPr>
            <a:r>
              <a:rPr lang="en-US" sz="2800">
                <a:latin typeface="Times New Roman" panose="02020603050405020304" pitchFamily="18" charset="0"/>
                <a:cs typeface="Times New Roman" panose="02020603050405020304" pitchFamily="18" charset="0"/>
              </a:rPr>
              <a:t>Chức năngcủa p</a:t>
            </a:r>
            <a:r>
              <a:rPr lang="en-US" sz="2800" kern="1200">
                <a:latin typeface="Times New Roman" panose="02020603050405020304" pitchFamily="18" charset="0"/>
                <a:cs typeface="Times New Roman" panose="02020603050405020304" pitchFamily="18" charset="0"/>
              </a:rPr>
              <a:t>hần mềmsoạn thảo văn bản</a:t>
            </a:r>
          </a:p>
        </p:txBody>
      </p:sp>
      <p:sp>
        <p:nvSpPr>
          <p:cNvPr id="17" name="Freeform: Shape 16">
            <a:extLst>
              <a:ext uri="{FF2B5EF4-FFF2-40B4-BE49-F238E27FC236}">
                <a16:creationId xmlns:a16="http://schemas.microsoft.com/office/drawing/2014/main" id="{8A2A7C1F-5040-44DA-B05A-D1FFC09342CF}"/>
              </a:ext>
            </a:extLst>
          </p:cNvPr>
          <p:cNvSpPr/>
          <p:nvPr/>
        </p:nvSpPr>
        <p:spPr>
          <a:xfrm>
            <a:off x="152207" y="415865"/>
            <a:ext cx="1353194" cy="1353194"/>
          </a:xfrm>
          <a:custGeom>
            <a:avLst/>
            <a:gdLst>
              <a:gd name="connsiteX0" fmla="*/ 0 w 1353194"/>
              <a:gd name="connsiteY0" fmla="*/ 676597 h 1353194"/>
              <a:gd name="connsiteX1" fmla="*/ 676597 w 1353194"/>
              <a:gd name="connsiteY1" fmla="*/ 0 h 1353194"/>
              <a:gd name="connsiteX2" fmla="*/ 1353194 w 1353194"/>
              <a:gd name="connsiteY2" fmla="*/ 676597 h 1353194"/>
              <a:gd name="connsiteX3" fmla="*/ 676597 w 1353194"/>
              <a:gd name="connsiteY3" fmla="*/ 1353194 h 1353194"/>
              <a:gd name="connsiteX4" fmla="*/ 0 w 1353194"/>
              <a:gd name="connsiteY4" fmla="*/ 676597 h 135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194" h="1353194">
                <a:moveTo>
                  <a:pt x="0" y="676597"/>
                </a:moveTo>
                <a:cubicBezTo>
                  <a:pt x="0" y="302923"/>
                  <a:pt x="302923" y="0"/>
                  <a:pt x="676597" y="0"/>
                </a:cubicBezTo>
                <a:cubicBezTo>
                  <a:pt x="1050271" y="0"/>
                  <a:pt x="1353194" y="302923"/>
                  <a:pt x="1353194" y="676597"/>
                </a:cubicBezTo>
                <a:cubicBezTo>
                  <a:pt x="1353194" y="1050271"/>
                  <a:pt x="1050271" y="1353194"/>
                  <a:pt x="676597" y="1353194"/>
                </a:cubicBezTo>
                <a:cubicBezTo>
                  <a:pt x="302923" y="1353194"/>
                  <a:pt x="0" y="1050271"/>
                  <a:pt x="0" y="676597"/>
                </a:cubicBezTo>
                <a:close/>
              </a:path>
            </a:pathLst>
          </a:custGeom>
          <a:solidFill>
            <a:srgbClr val="FF00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8171" tIns="198171" rIns="198171" bIns="198171" numCol="1" spcCol="1270" anchor="ctr" anchorCtr="0">
            <a:noAutofit/>
          </a:bodyPr>
          <a:lstStyle/>
          <a:p>
            <a:pPr marL="0" lvl="0" indent="0" algn="ctr" defTabSz="889000">
              <a:lnSpc>
                <a:spcPct val="90000"/>
              </a:lnSpc>
              <a:spcBef>
                <a:spcPct val="0"/>
              </a:spcBef>
              <a:spcAft>
                <a:spcPct val="35000"/>
              </a:spcAft>
              <a:buNone/>
            </a:pPr>
            <a:r>
              <a:rPr lang="en-US" sz="4400" kern="1200">
                <a:latin typeface="Times New Roman" panose="02020603050405020304" pitchFamily="18" charset="0"/>
                <a:cs typeface="Times New Roman" panose="02020603050405020304" pitchFamily="18" charset="0"/>
              </a:rPr>
              <a:t>3</a:t>
            </a:r>
          </a:p>
        </p:txBody>
      </p:sp>
      <p:sp>
        <p:nvSpPr>
          <p:cNvPr id="5" name="Freeform: Shape 4">
            <a:extLst>
              <a:ext uri="{FF2B5EF4-FFF2-40B4-BE49-F238E27FC236}">
                <a16:creationId xmlns:a16="http://schemas.microsoft.com/office/drawing/2014/main" id="{052B4666-033A-4DE9-8647-4676FB16D20F}"/>
              </a:ext>
            </a:extLst>
          </p:cNvPr>
          <p:cNvSpPr/>
          <p:nvPr/>
        </p:nvSpPr>
        <p:spPr>
          <a:xfrm>
            <a:off x="5577645" y="2660571"/>
            <a:ext cx="2276931" cy="1691727"/>
          </a:xfrm>
          <a:custGeom>
            <a:avLst/>
            <a:gdLst>
              <a:gd name="connsiteX0" fmla="*/ 0 w 1691727"/>
              <a:gd name="connsiteY0" fmla="*/ 281960 h 1691727"/>
              <a:gd name="connsiteX1" fmla="*/ 281960 w 1691727"/>
              <a:gd name="connsiteY1" fmla="*/ 0 h 1691727"/>
              <a:gd name="connsiteX2" fmla="*/ 1409767 w 1691727"/>
              <a:gd name="connsiteY2" fmla="*/ 0 h 1691727"/>
              <a:gd name="connsiteX3" fmla="*/ 1691727 w 1691727"/>
              <a:gd name="connsiteY3" fmla="*/ 281960 h 1691727"/>
              <a:gd name="connsiteX4" fmla="*/ 1691727 w 1691727"/>
              <a:gd name="connsiteY4" fmla="*/ 1409767 h 1691727"/>
              <a:gd name="connsiteX5" fmla="*/ 1409767 w 1691727"/>
              <a:gd name="connsiteY5" fmla="*/ 1691727 h 1691727"/>
              <a:gd name="connsiteX6" fmla="*/ 281960 w 1691727"/>
              <a:gd name="connsiteY6" fmla="*/ 1691727 h 1691727"/>
              <a:gd name="connsiteX7" fmla="*/ 0 w 1691727"/>
              <a:gd name="connsiteY7" fmla="*/ 1409767 h 1691727"/>
              <a:gd name="connsiteX8" fmla="*/ 0 w 1691727"/>
              <a:gd name="connsiteY8" fmla="*/ 281960 h 169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727" h="1691727">
                <a:moveTo>
                  <a:pt x="0" y="281960"/>
                </a:moveTo>
                <a:cubicBezTo>
                  <a:pt x="0" y="126238"/>
                  <a:pt x="126238" y="0"/>
                  <a:pt x="281960" y="0"/>
                </a:cubicBezTo>
                <a:lnTo>
                  <a:pt x="1409767" y="0"/>
                </a:lnTo>
                <a:cubicBezTo>
                  <a:pt x="1565489" y="0"/>
                  <a:pt x="1691727" y="126238"/>
                  <a:pt x="1691727" y="281960"/>
                </a:cubicBezTo>
                <a:lnTo>
                  <a:pt x="1691727" y="1409767"/>
                </a:lnTo>
                <a:cubicBezTo>
                  <a:pt x="1691727" y="1565489"/>
                  <a:pt x="1565489" y="1691727"/>
                  <a:pt x="1409767" y="1691727"/>
                </a:cubicBezTo>
                <a:lnTo>
                  <a:pt x="281960" y="1691727"/>
                </a:lnTo>
                <a:cubicBezTo>
                  <a:pt x="126238" y="1691727"/>
                  <a:pt x="0" y="1565489"/>
                  <a:pt x="0" y="1409767"/>
                </a:cubicBezTo>
                <a:lnTo>
                  <a:pt x="0" y="281960"/>
                </a:lnTo>
                <a:close/>
              </a:path>
            </a:pathLst>
          </a:custGeom>
          <a:solidFill>
            <a:schemeClr val="accent5">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4023" tIns="174023" rIns="174023" bIns="174023" numCol="1" spcCol="1270" anchor="ctr" anchorCtr="0">
            <a:noAutofit/>
          </a:bodyPr>
          <a:lstStyle/>
          <a:p>
            <a:pPr marL="0" lvl="0" indent="0" algn="ctr" defTabSz="1600200">
              <a:lnSpc>
                <a:spcPct val="90000"/>
              </a:lnSpc>
              <a:spcBef>
                <a:spcPct val="0"/>
              </a:spcBef>
              <a:spcAft>
                <a:spcPct val="35000"/>
              </a:spcAft>
              <a:buNone/>
            </a:pPr>
            <a:r>
              <a:rPr lang="en-US" sz="3200" kern="1200">
                <a:latin typeface="Times New Roman" panose="02020603050405020304" pitchFamily="18" charset="0"/>
                <a:cs typeface="Times New Roman" panose="02020603050405020304" pitchFamily="18" charset="0"/>
              </a:rPr>
              <a:t>Chức năng cơ bản</a:t>
            </a:r>
          </a:p>
        </p:txBody>
      </p:sp>
      <p:sp>
        <p:nvSpPr>
          <p:cNvPr id="6" name="Freeform: Shape 5">
            <a:extLst>
              <a:ext uri="{FF2B5EF4-FFF2-40B4-BE49-F238E27FC236}">
                <a16:creationId xmlns:a16="http://schemas.microsoft.com/office/drawing/2014/main" id="{F853BC30-7BC6-4E13-910D-1BF9D565D167}"/>
              </a:ext>
            </a:extLst>
          </p:cNvPr>
          <p:cNvSpPr/>
          <p:nvPr/>
        </p:nvSpPr>
        <p:spPr>
          <a:xfrm rot="16200000">
            <a:off x="6296239" y="2240701"/>
            <a:ext cx="839740"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8" name="Freeform: Shape 17">
            <a:extLst>
              <a:ext uri="{FF2B5EF4-FFF2-40B4-BE49-F238E27FC236}">
                <a16:creationId xmlns:a16="http://schemas.microsoft.com/office/drawing/2014/main" id="{1BE9A4F4-817F-4DC1-888C-D7BC30B7CF74}"/>
              </a:ext>
            </a:extLst>
          </p:cNvPr>
          <p:cNvSpPr/>
          <p:nvPr/>
        </p:nvSpPr>
        <p:spPr>
          <a:xfrm>
            <a:off x="5953338" y="687373"/>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00CC66"/>
          </a:solidFill>
        </p:spPr>
        <p:style>
          <a:lnRef idx="2">
            <a:schemeClr val="lt1">
              <a:hueOff val="0"/>
              <a:satOff val="0"/>
              <a:lumOff val="0"/>
              <a:alphaOff val="0"/>
            </a:schemeClr>
          </a:lnRef>
          <a:fillRef idx="1">
            <a:schemeClr val="accent5">
              <a:hueOff val="-470678"/>
              <a:satOff val="-6252"/>
              <a:lumOff val="98"/>
              <a:alphaOff val="0"/>
            </a:schemeClr>
          </a:fillRef>
          <a:effectRef idx="0">
            <a:schemeClr val="accent5">
              <a:hueOff val="-470678"/>
              <a:satOff val="-6252"/>
              <a:lumOff val="98"/>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Tạo và định dạng văn bản</a:t>
            </a:r>
          </a:p>
        </p:txBody>
      </p:sp>
      <p:sp>
        <p:nvSpPr>
          <p:cNvPr id="19" name="Freeform: Shape 18">
            <a:extLst>
              <a:ext uri="{FF2B5EF4-FFF2-40B4-BE49-F238E27FC236}">
                <a16:creationId xmlns:a16="http://schemas.microsoft.com/office/drawing/2014/main" id="{B613A4C9-E5AD-4D2D-9450-96B3CB168497}"/>
              </a:ext>
            </a:extLst>
          </p:cNvPr>
          <p:cNvSpPr/>
          <p:nvPr/>
        </p:nvSpPr>
        <p:spPr>
          <a:xfrm>
            <a:off x="7854575" y="3506435"/>
            <a:ext cx="1130224"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0" name="Freeform: Shape 19">
            <a:extLst>
              <a:ext uri="{FF2B5EF4-FFF2-40B4-BE49-F238E27FC236}">
                <a16:creationId xmlns:a16="http://schemas.microsoft.com/office/drawing/2014/main" id="{E31503E7-7028-44B5-AA35-4DF7FB129312}"/>
              </a:ext>
            </a:extLst>
          </p:cNvPr>
          <p:cNvSpPr/>
          <p:nvPr/>
        </p:nvSpPr>
        <p:spPr>
          <a:xfrm>
            <a:off x="8701024" y="2939706"/>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FF0000"/>
          </a:solidFill>
        </p:spPr>
        <p:style>
          <a:lnRef idx="2">
            <a:schemeClr val="lt1">
              <a:hueOff val="0"/>
              <a:satOff val="0"/>
              <a:lumOff val="0"/>
              <a:alphaOff val="0"/>
            </a:schemeClr>
          </a:lnRef>
          <a:fillRef idx="1">
            <a:schemeClr val="accent5">
              <a:hueOff val="-941356"/>
              <a:satOff val="-12503"/>
              <a:lumOff val="196"/>
              <a:alphaOff val="0"/>
            </a:schemeClr>
          </a:fillRef>
          <a:effectRef idx="0">
            <a:schemeClr val="accent5">
              <a:hueOff val="-941356"/>
              <a:satOff val="-12503"/>
              <a:lumOff val="196"/>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Biên tập chỉnh sửa văn bản</a:t>
            </a:r>
          </a:p>
        </p:txBody>
      </p:sp>
      <p:sp>
        <p:nvSpPr>
          <p:cNvPr id="21" name="Freeform: Shape 20">
            <a:extLst>
              <a:ext uri="{FF2B5EF4-FFF2-40B4-BE49-F238E27FC236}">
                <a16:creationId xmlns:a16="http://schemas.microsoft.com/office/drawing/2014/main" id="{DCD1E862-6EC6-4E09-A085-7FB33DADB5A3}"/>
              </a:ext>
            </a:extLst>
          </p:cNvPr>
          <p:cNvSpPr/>
          <p:nvPr/>
        </p:nvSpPr>
        <p:spPr>
          <a:xfrm rot="5400000">
            <a:off x="6296239" y="4772169"/>
            <a:ext cx="839740"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8508444D-5A01-462F-B639-D0DFFB22611E}"/>
              </a:ext>
            </a:extLst>
          </p:cNvPr>
          <p:cNvSpPr/>
          <p:nvPr/>
        </p:nvSpPr>
        <p:spPr>
          <a:xfrm>
            <a:off x="5953338" y="5192039"/>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7030A0"/>
          </a:solidFill>
        </p:spPr>
        <p:style>
          <a:lnRef idx="2">
            <a:schemeClr val="lt1">
              <a:hueOff val="0"/>
              <a:satOff val="0"/>
              <a:lumOff val="0"/>
              <a:alphaOff val="0"/>
            </a:schemeClr>
          </a:lnRef>
          <a:fillRef idx="1">
            <a:schemeClr val="accent5">
              <a:hueOff val="-1412034"/>
              <a:satOff val="-18755"/>
              <a:lumOff val="295"/>
              <a:alphaOff val="0"/>
            </a:schemeClr>
          </a:fillRef>
          <a:effectRef idx="0">
            <a:schemeClr val="accent5">
              <a:hueOff val="-1412034"/>
              <a:satOff val="-18755"/>
              <a:lumOff val="295"/>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Lưu trữ văn bản</a:t>
            </a:r>
          </a:p>
        </p:txBody>
      </p:sp>
      <p:sp>
        <p:nvSpPr>
          <p:cNvPr id="23" name="Freeform: Shape 22">
            <a:extLst>
              <a:ext uri="{FF2B5EF4-FFF2-40B4-BE49-F238E27FC236}">
                <a16:creationId xmlns:a16="http://schemas.microsoft.com/office/drawing/2014/main" id="{1C881CFC-7A51-447E-A7C4-D756C969FADA}"/>
              </a:ext>
            </a:extLst>
          </p:cNvPr>
          <p:cNvSpPr/>
          <p:nvPr/>
        </p:nvSpPr>
        <p:spPr>
          <a:xfrm rot="10800000">
            <a:off x="4447420" y="3506435"/>
            <a:ext cx="1130224"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4" name="Freeform: Shape 23">
            <a:extLst>
              <a:ext uri="{FF2B5EF4-FFF2-40B4-BE49-F238E27FC236}">
                <a16:creationId xmlns:a16="http://schemas.microsoft.com/office/drawing/2014/main" id="{D4EB2D06-D3B2-44DD-A863-25FF12DF8CE2}"/>
              </a:ext>
            </a:extLst>
          </p:cNvPr>
          <p:cNvSpPr/>
          <p:nvPr/>
        </p:nvSpPr>
        <p:spPr>
          <a:xfrm>
            <a:off x="3205653" y="2939706"/>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FFC000"/>
          </a:solidFill>
        </p:spPr>
        <p:style>
          <a:lnRef idx="2">
            <a:schemeClr val="lt1">
              <a:hueOff val="0"/>
              <a:satOff val="0"/>
              <a:lumOff val="0"/>
              <a:alphaOff val="0"/>
            </a:schemeClr>
          </a:lnRef>
          <a:fillRef idx="1">
            <a:schemeClr val="accent5">
              <a:hueOff val="-1882712"/>
              <a:satOff val="-25007"/>
              <a:lumOff val="393"/>
              <a:alphaOff val="0"/>
            </a:schemeClr>
          </a:fillRef>
          <a:effectRef idx="0">
            <a:schemeClr val="accent5">
              <a:hueOff val="-1882712"/>
              <a:satOff val="-25007"/>
              <a:lumOff val="393"/>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In văn bản</a:t>
            </a:r>
          </a:p>
        </p:txBody>
      </p:sp>
    </p:spTree>
    <p:extLst>
      <p:ext uri="{BB962C8B-B14F-4D97-AF65-F5344CB8AC3E}">
        <p14:creationId xmlns:p14="http://schemas.microsoft.com/office/powerpoint/2010/main" val="151218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ppt_h/2"/>
                                          </p:val>
                                        </p:tav>
                                        <p:tav tm="100000">
                                          <p:val>
                                            <p:strVal val="#ppt_y"/>
                                          </p:val>
                                        </p:tav>
                                      </p:tavLst>
                                    </p:anim>
                                    <p:anim calcmode="lin" valueType="num">
                                      <p:cBhvr>
                                        <p:cTn id="16" dur="500" fill="hold"/>
                                        <p:tgtEl>
                                          <p:spTgt spid="16"/>
                                        </p:tgtEl>
                                        <p:attrNameLst>
                                          <p:attrName>ppt_w</p:attrName>
                                        </p:attrNameLst>
                                      </p:cBhvr>
                                      <p:tavLst>
                                        <p:tav tm="0">
                                          <p:val>
                                            <p:strVal val="#ppt_w"/>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up)">
                                      <p:cBhvr>
                                        <p:cTn id="47" dur="500"/>
                                        <p:tgtEl>
                                          <p:spTgt spid="21"/>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up)">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right)">
                                      <p:cBhvr>
                                        <p:cTn id="56" dur="500"/>
                                        <p:tgtEl>
                                          <p:spTgt spid="23"/>
                                        </p:tgtEl>
                                      </p:cBhvr>
                                    </p:animEffect>
                                  </p:childTnLst>
                                </p:cTn>
                              </p:par>
                            </p:childTnLst>
                          </p:cTn>
                        </p:par>
                        <p:par>
                          <p:cTn id="57" fill="hold">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right)">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5" grpId="0" animBg="1"/>
      <p:bldP spid="18" grpId="0" animBg="1"/>
      <p:bldP spid="20"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
        <p:nvSpPr>
          <p:cNvPr id="16" name="Freeform: Shape 15">
            <a:extLst>
              <a:ext uri="{FF2B5EF4-FFF2-40B4-BE49-F238E27FC236}">
                <a16:creationId xmlns:a16="http://schemas.microsoft.com/office/drawing/2014/main" id="{909AE760-7088-49A7-86F1-985DB60D5E75}"/>
              </a:ext>
            </a:extLst>
          </p:cNvPr>
          <p:cNvSpPr/>
          <p:nvPr/>
        </p:nvSpPr>
        <p:spPr>
          <a:xfrm rot="5400000">
            <a:off x="-1576279" y="3287125"/>
            <a:ext cx="4795759" cy="1049756"/>
          </a:xfrm>
          <a:custGeom>
            <a:avLst/>
            <a:gdLst>
              <a:gd name="connsiteX0" fmla="*/ 0 w 2029791"/>
              <a:gd name="connsiteY0" fmla="*/ 0 h 1353871"/>
              <a:gd name="connsiteX1" fmla="*/ 2029791 w 2029791"/>
              <a:gd name="connsiteY1" fmla="*/ 0 h 1353871"/>
              <a:gd name="connsiteX2" fmla="*/ 2029791 w 2029791"/>
              <a:gd name="connsiteY2" fmla="*/ 1353871 h 1353871"/>
              <a:gd name="connsiteX3" fmla="*/ 0 w 2029791"/>
              <a:gd name="connsiteY3" fmla="*/ 1353871 h 1353871"/>
              <a:gd name="connsiteX4" fmla="*/ 0 w 2029791"/>
              <a:gd name="connsiteY4" fmla="*/ 0 h 135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91" h="1353871">
                <a:moveTo>
                  <a:pt x="0" y="0"/>
                </a:moveTo>
                <a:lnTo>
                  <a:pt x="2029791" y="0"/>
                </a:lnTo>
                <a:lnTo>
                  <a:pt x="2029791" y="1353871"/>
                </a:lnTo>
                <a:lnTo>
                  <a:pt x="0" y="1353871"/>
                </a:lnTo>
                <a:lnTo>
                  <a:pt x="0" y="0"/>
                </a:lnTo>
                <a:close/>
              </a:path>
            </a:pathLst>
          </a:custGeom>
          <a:solidFill>
            <a:srgbClr val="33CC33">
              <a:alpha val="90000"/>
            </a:srgb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vert270" wrap="square" lIns="324767" tIns="142240" rIns="142240" bIns="142240" numCol="1" spcCol="1270" anchor="ctr" anchorCtr="0">
            <a:noAutofit/>
          </a:bodyPr>
          <a:lstStyle/>
          <a:p>
            <a:pPr marL="0" lvl="0" indent="0" algn="ctr" defTabSz="889000">
              <a:lnSpc>
                <a:spcPct val="90000"/>
              </a:lnSpc>
              <a:spcBef>
                <a:spcPct val="0"/>
              </a:spcBef>
              <a:spcAft>
                <a:spcPct val="35000"/>
              </a:spcAft>
              <a:buNone/>
            </a:pPr>
            <a:r>
              <a:rPr lang="en-US" sz="2800">
                <a:latin typeface="Times New Roman" panose="02020603050405020304" pitchFamily="18" charset="0"/>
                <a:cs typeface="Times New Roman" panose="02020603050405020304" pitchFamily="18" charset="0"/>
              </a:rPr>
              <a:t>Chức năngcủa p</a:t>
            </a:r>
            <a:r>
              <a:rPr lang="en-US" sz="2800" kern="1200">
                <a:latin typeface="Times New Roman" panose="02020603050405020304" pitchFamily="18" charset="0"/>
                <a:cs typeface="Times New Roman" panose="02020603050405020304" pitchFamily="18" charset="0"/>
              </a:rPr>
              <a:t>hần mềmsoạn thảo văn bản</a:t>
            </a:r>
          </a:p>
        </p:txBody>
      </p:sp>
      <p:sp>
        <p:nvSpPr>
          <p:cNvPr id="17" name="Freeform: Shape 16">
            <a:extLst>
              <a:ext uri="{FF2B5EF4-FFF2-40B4-BE49-F238E27FC236}">
                <a16:creationId xmlns:a16="http://schemas.microsoft.com/office/drawing/2014/main" id="{8A2A7C1F-5040-44DA-B05A-D1FFC09342CF}"/>
              </a:ext>
            </a:extLst>
          </p:cNvPr>
          <p:cNvSpPr/>
          <p:nvPr/>
        </p:nvSpPr>
        <p:spPr>
          <a:xfrm>
            <a:off x="152207" y="415865"/>
            <a:ext cx="1353194" cy="1353194"/>
          </a:xfrm>
          <a:custGeom>
            <a:avLst/>
            <a:gdLst>
              <a:gd name="connsiteX0" fmla="*/ 0 w 1353194"/>
              <a:gd name="connsiteY0" fmla="*/ 676597 h 1353194"/>
              <a:gd name="connsiteX1" fmla="*/ 676597 w 1353194"/>
              <a:gd name="connsiteY1" fmla="*/ 0 h 1353194"/>
              <a:gd name="connsiteX2" fmla="*/ 1353194 w 1353194"/>
              <a:gd name="connsiteY2" fmla="*/ 676597 h 1353194"/>
              <a:gd name="connsiteX3" fmla="*/ 676597 w 1353194"/>
              <a:gd name="connsiteY3" fmla="*/ 1353194 h 1353194"/>
              <a:gd name="connsiteX4" fmla="*/ 0 w 1353194"/>
              <a:gd name="connsiteY4" fmla="*/ 676597 h 135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194" h="1353194">
                <a:moveTo>
                  <a:pt x="0" y="676597"/>
                </a:moveTo>
                <a:cubicBezTo>
                  <a:pt x="0" y="302923"/>
                  <a:pt x="302923" y="0"/>
                  <a:pt x="676597" y="0"/>
                </a:cubicBezTo>
                <a:cubicBezTo>
                  <a:pt x="1050271" y="0"/>
                  <a:pt x="1353194" y="302923"/>
                  <a:pt x="1353194" y="676597"/>
                </a:cubicBezTo>
                <a:cubicBezTo>
                  <a:pt x="1353194" y="1050271"/>
                  <a:pt x="1050271" y="1353194"/>
                  <a:pt x="676597" y="1353194"/>
                </a:cubicBezTo>
                <a:cubicBezTo>
                  <a:pt x="302923" y="1353194"/>
                  <a:pt x="0" y="1050271"/>
                  <a:pt x="0" y="676597"/>
                </a:cubicBezTo>
                <a:close/>
              </a:path>
            </a:pathLst>
          </a:custGeom>
          <a:solidFill>
            <a:srgbClr val="FF00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8171" tIns="198171" rIns="198171" bIns="198171" numCol="1" spcCol="1270" anchor="ctr" anchorCtr="0">
            <a:noAutofit/>
          </a:bodyPr>
          <a:lstStyle/>
          <a:p>
            <a:pPr marL="0" lvl="0" indent="0" algn="ctr" defTabSz="889000">
              <a:lnSpc>
                <a:spcPct val="90000"/>
              </a:lnSpc>
              <a:spcBef>
                <a:spcPct val="0"/>
              </a:spcBef>
              <a:spcAft>
                <a:spcPct val="35000"/>
              </a:spcAft>
              <a:buNone/>
            </a:pPr>
            <a:r>
              <a:rPr lang="en-US" sz="4400" kern="1200">
                <a:latin typeface="Times New Roman" panose="02020603050405020304" pitchFamily="18" charset="0"/>
                <a:cs typeface="Times New Roman" panose="02020603050405020304" pitchFamily="18" charset="0"/>
              </a:rPr>
              <a:t>3</a:t>
            </a:r>
          </a:p>
        </p:txBody>
      </p:sp>
      <p:grpSp>
        <p:nvGrpSpPr>
          <p:cNvPr id="2" name="Group 1">
            <a:extLst>
              <a:ext uri="{FF2B5EF4-FFF2-40B4-BE49-F238E27FC236}">
                <a16:creationId xmlns:a16="http://schemas.microsoft.com/office/drawing/2014/main" id="{8945A750-D7E4-4F77-8A16-E4799A9921BA}"/>
              </a:ext>
            </a:extLst>
          </p:cNvPr>
          <p:cNvGrpSpPr/>
          <p:nvPr/>
        </p:nvGrpSpPr>
        <p:grpSpPr>
          <a:xfrm>
            <a:off x="3203136" y="687373"/>
            <a:ext cx="7020915" cy="5638123"/>
            <a:chOff x="3163613" y="687373"/>
            <a:chExt cx="7020915" cy="5638123"/>
          </a:xfrm>
        </p:grpSpPr>
        <p:sp>
          <p:nvSpPr>
            <p:cNvPr id="5" name="Freeform: Shape 4">
              <a:extLst>
                <a:ext uri="{FF2B5EF4-FFF2-40B4-BE49-F238E27FC236}">
                  <a16:creationId xmlns:a16="http://schemas.microsoft.com/office/drawing/2014/main" id="{052B4666-033A-4DE9-8647-4676FB16D20F}"/>
                </a:ext>
              </a:extLst>
            </p:cNvPr>
            <p:cNvSpPr/>
            <p:nvPr/>
          </p:nvSpPr>
          <p:spPr>
            <a:xfrm>
              <a:off x="5535605" y="2660571"/>
              <a:ext cx="2276931" cy="1691727"/>
            </a:xfrm>
            <a:custGeom>
              <a:avLst/>
              <a:gdLst>
                <a:gd name="connsiteX0" fmla="*/ 0 w 1691727"/>
                <a:gd name="connsiteY0" fmla="*/ 281960 h 1691727"/>
                <a:gd name="connsiteX1" fmla="*/ 281960 w 1691727"/>
                <a:gd name="connsiteY1" fmla="*/ 0 h 1691727"/>
                <a:gd name="connsiteX2" fmla="*/ 1409767 w 1691727"/>
                <a:gd name="connsiteY2" fmla="*/ 0 h 1691727"/>
                <a:gd name="connsiteX3" fmla="*/ 1691727 w 1691727"/>
                <a:gd name="connsiteY3" fmla="*/ 281960 h 1691727"/>
                <a:gd name="connsiteX4" fmla="*/ 1691727 w 1691727"/>
                <a:gd name="connsiteY4" fmla="*/ 1409767 h 1691727"/>
                <a:gd name="connsiteX5" fmla="*/ 1409767 w 1691727"/>
                <a:gd name="connsiteY5" fmla="*/ 1691727 h 1691727"/>
                <a:gd name="connsiteX6" fmla="*/ 281960 w 1691727"/>
                <a:gd name="connsiteY6" fmla="*/ 1691727 h 1691727"/>
                <a:gd name="connsiteX7" fmla="*/ 0 w 1691727"/>
                <a:gd name="connsiteY7" fmla="*/ 1409767 h 1691727"/>
                <a:gd name="connsiteX8" fmla="*/ 0 w 1691727"/>
                <a:gd name="connsiteY8" fmla="*/ 281960 h 169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727" h="1691727">
                  <a:moveTo>
                    <a:pt x="0" y="281960"/>
                  </a:moveTo>
                  <a:cubicBezTo>
                    <a:pt x="0" y="126238"/>
                    <a:pt x="126238" y="0"/>
                    <a:pt x="281960" y="0"/>
                  </a:cubicBezTo>
                  <a:lnTo>
                    <a:pt x="1409767" y="0"/>
                  </a:lnTo>
                  <a:cubicBezTo>
                    <a:pt x="1565489" y="0"/>
                    <a:pt x="1691727" y="126238"/>
                    <a:pt x="1691727" y="281960"/>
                  </a:cubicBezTo>
                  <a:lnTo>
                    <a:pt x="1691727" y="1409767"/>
                  </a:lnTo>
                  <a:cubicBezTo>
                    <a:pt x="1691727" y="1565489"/>
                    <a:pt x="1565489" y="1691727"/>
                    <a:pt x="1409767" y="1691727"/>
                  </a:cubicBezTo>
                  <a:lnTo>
                    <a:pt x="281960" y="1691727"/>
                  </a:lnTo>
                  <a:cubicBezTo>
                    <a:pt x="126238" y="1691727"/>
                    <a:pt x="0" y="1565489"/>
                    <a:pt x="0" y="1409767"/>
                  </a:cubicBezTo>
                  <a:lnTo>
                    <a:pt x="0" y="281960"/>
                  </a:lnTo>
                  <a:close/>
                </a:path>
              </a:pathLst>
            </a:custGeom>
            <a:solidFill>
              <a:schemeClr val="accent5">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4023" tIns="174023" rIns="174023" bIns="174023" numCol="1" spcCol="1270" anchor="ctr" anchorCtr="0">
              <a:noAutofit/>
            </a:bodyPr>
            <a:lstStyle/>
            <a:p>
              <a:pPr marL="0" lvl="0" indent="0" algn="ctr" defTabSz="1600200">
                <a:lnSpc>
                  <a:spcPct val="90000"/>
                </a:lnSpc>
                <a:spcBef>
                  <a:spcPct val="0"/>
                </a:spcBef>
                <a:spcAft>
                  <a:spcPct val="35000"/>
                </a:spcAft>
                <a:buNone/>
              </a:pPr>
              <a:r>
                <a:rPr lang="en-US" sz="3200" kern="1200">
                  <a:latin typeface="Times New Roman" panose="02020603050405020304" pitchFamily="18" charset="0"/>
                  <a:cs typeface="Times New Roman" panose="02020603050405020304" pitchFamily="18" charset="0"/>
                </a:rPr>
                <a:t>Chức năng cơ bản</a:t>
              </a:r>
            </a:p>
          </p:txBody>
        </p:sp>
        <p:sp>
          <p:nvSpPr>
            <p:cNvPr id="6" name="Freeform: Shape 5">
              <a:extLst>
                <a:ext uri="{FF2B5EF4-FFF2-40B4-BE49-F238E27FC236}">
                  <a16:creationId xmlns:a16="http://schemas.microsoft.com/office/drawing/2014/main" id="{F853BC30-7BC6-4E13-910D-1BF9D565D167}"/>
                </a:ext>
              </a:extLst>
            </p:cNvPr>
            <p:cNvSpPr/>
            <p:nvPr/>
          </p:nvSpPr>
          <p:spPr>
            <a:xfrm rot="16200000">
              <a:off x="6254199" y="2240701"/>
              <a:ext cx="839740"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8" name="Freeform: Shape 17">
              <a:extLst>
                <a:ext uri="{FF2B5EF4-FFF2-40B4-BE49-F238E27FC236}">
                  <a16:creationId xmlns:a16="http://schemas.microsoft.com/office/drawing/2014/main" id="{1BE9A4F4-817F-4DC1-888C-D7BC30B7CF74}"/>
                </a:ext>
              </a:extLst>
            </p:cNvPr>
            <p:cNvSpPr/>
            <p:nvPr/>
          </p:nvSpPr>
          <p:spPr>
            <a:xfrm>
              <a:off x="5911298" y="687373"/>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00CC66"/>
            </a:solidFill>
          </p:spPr>
          <p:style>
            <a:lnRef idx="2">
              <a:schemeClr val="lt1">
                <a:hueOff val="0"/>
                <a:satOff val="0"/>
                <a:lumOff val="0"/>
                <a:alphaOff val="0"/>
              </a:schemeClr>
            </a:lnRef>
            <a:fillRef idx="1">
              <a:schemeClr val="accent5">
                <a:hueOff val="-470678"/>
                <a:satOff val="-6252"/>
                <a:lumOff val="98"/>
                <a:alphaOff val="0"/>
              </a:schemeClr>
            </a:fillRef>
            <a:effectRef idx="0">
              <a:schemeClr val="accent5">
                <a:hueOff val="-470678"/>
                <a:satOff val="-6252"/>
                <a:lumOff val="98"/>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Tạo và định dạng văn bản</a:t>
              </a:r>
            </a:p>
          </p:txBody>
        </p:sp>
        <p:sp>
          <p:nvSpPr>
            <p:cNvPr id="19" name="Freeform: Shape 18">
              <a:extLst>
                <a:ext uri="{FF2B5EF4-FFF2-40B4-BE49-F238E27FC236}">
                  <a16:creationId xmlns:a16="http://schemas.microsoft.com/office/drawing/2014/main" id="{B613A4C9-E5AD-4D2D-9450-96B3CB168497}"/>
                </a:ext>
              </a:extLst>
            </p:cNvPr>
            <p:cNvSpPr/>
            <p:nvPr/>
          </p:nvSpPr>
          <p:spPr>
            <a:xfrm>
              <a:off x="7812535" y="3506435"/>
              <a:ext cx="1130224"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0" name="Freeform: Shape 19">
              <a:extLst>
                <a:ext uri="{FF2B5EF4-FFF2-40B4-BE49-F238E27FC236}">
                  <a16:creationId xmlns:a16="http://schemas.microsoft.com/office/drawing/2014/main" id="{E31503E7-7028-44B5-AA35-4DF7FB129312}"/>
                </a:ext>
              </a:extLst>
            </p:cNvPr>
            <p:cNvSpPr/>
            <p:nvPr/>
          </p:nvSpPr>
          <p:spPr>
            <a:xfrm>
              <a:off x="8658984" y="2939706"/>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FF0000"/>
            </a:solidFill>
          </p:spPr>
          <p:style>
            <a:lnRef idx="2">
              <a:schemeClr val="lt1">
                <a:hueOff val="0"/>
                <a:satOff val="0"/>
                <a:lumOff val="0"/>
                <a:alphaOff val="0"/>
              </a:schemeClr>
            </a:lnRef>
            <a:fillRef idx="1">
              <a:schemeClr val="accent5">
                <a:hueOff val="-941356"/>
                <a:satOff val="-12503"/>
                <a:lumOff val="196"/>
                <a:alphaOff val="0"/>
              </a:schemeClr>
            </a:fillRef>
            <a:effectRef idx="0">
              <a:schemeClr val="accent5">
                <a:hueOff val="-941356"/>
                <a:satOff val="-12503"/>
                <a:lumOff val="196"/>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Biên tập chỉnh sửa văn bản</a:t>
              </a:r>
            </a:p>
          </p:txBody>
        </p:sp>
        <p:sp>
          <p:nvSpPr>
            <p:cNvPr id="21" name="Freeform: Shape 20">
              <a:extLst>
                <a:ext uri="{FF2B5EF4-FFF2-40B4-BE49-F238E27FC236}">
                  <a16:creationId xmlns:a16="http://schemas.microsoft.com/office/drawing/2014/main" id="{DCD1E862-6EC6-4E09-A085-7FB33DADB5A3}"/>
                </a:ext>
              </a:extLst>
            </p:cNvPr>
            <p:cNvSpPr/>
            <p:nvPr/>
          </p:nvSpPr>
          <p:spPr>
            <a:xfrm rot="5400000">
              <a:off x="6254199" y="4772169"/>
              <a:ext cx="839740"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8508444D-5A01-462F-B639-D0DFFB22611E}"/>
                </a:ext>
              </a:extLst>
            </p:cNvPr>
            <p:cNvSpPr/>
            <p:nvPr/>
          </p:nvSpPr>
          <p:spPr>
            <a:xfrm>
              <a:off x="5911298" y="5192039"/>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7030A0"/>
            </a:solidFill>
          </p:spPr>
          <p:style>
            <a:lnRef idx="2">
              <a:schemeClr val="lt1">
                <a:hueOff val="0"/>
                <a:satOff val="0"/>
                <a:lumOff val="0"/>
                <a:alphaOff val="0"/>
              </a:schemeClr>
            </a:lnRef>
            <a:fillRef idx="1">
              <a:schemeClr val="accent5">
                <a:hueOff val="-1412034"/>
                <a:satOff val="-18755"/>
                <a:lumOff val="295"/>
                <a:alphaOff val="0"/>
              </a:schemeClr>
            </a:fillRef>
            <a:effectRef idx="0">
              <a:schemeClr val="accent5">
                <a:hueOff val="-1412034"/>
                <a:satOff val="-18755"/>
                <a:lumOff val="295"/>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Lưu trữ văn bản</a:t>
              </a:r>
            </a:p>
          </p:txBody>
        </p:sp>
        <p:sp>
          <p:nvSpPr>
            <p:cNvPr id="23" name="Freeform: Shape 22">
              <a:extLst>
                <a:ext uri="{FF2B5EF4-FFF2-40B4-BE49-F238E27FC236}">
                  <a16:creationId xmlns:a16="http://schemas.microsoft.com/office/drawing/2014/main" id="{1C881CFC-7A51-447E-A7C4-D756C969FADA}"/>
                </a:ext>
              </a:extLst>
            </p:cNvPr>
            <p:cNvSpPr/>
            <p:nvPr/>
          </p:nvSpPr>
          <p:spPr>
            <a:xfrm rot="10800000">
              <a:off x="4405380" y="3506435"/>
              <a:ext cx="1130224"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4" name="Freeform: Shape 23">
              <a:extLst>
                <a:ext uri="{FF2B5EF4-FFF2-40B4-BE49-F238E27FC236}">
                  <a16:creationId xmlns:a16="http://schemas.microsoft.com/office/drawing/2014/main" id="{D4EB2D06-D3B2-44DD-A863-25FF12DF8CE2}"/>
                </a:ext>
              </a:extLst>
            </p:cNvPr>
            <p:cNvSpPr/>
            <p:nvPr/>
          </p:nvSpPr>
          <p:spPr>
            <a:xfrm>
              <a:off x="3163613" y="2939706"/>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FFC000"/>
            </a:solidFill>
          </p:spPr>
          <p:style>
            <a:lnRef idx="2">
              <a:schemeClr val="lt1">
                <a:hueOff val="0"/>
                <a:satOff val="0"/>
                <a:lumOff val="0"/>
                <a:alphaOff val="0"/>
              </a:schemeClr>
            </a:lnRef>
            <a:fillRef idx="1">
              <a:schemeClr val="accent5">
                <a:hueOff val="-1882712"/>
                <a:satOff val="-25007"/>
                <a:lumOff val="393"/>
                <a:alphaOff val="0"/>
              </a:schemeClr>
            </a:fillRef>
            <a:effectRef idx="0">
              <a:schemeClr val="accent5">
                <a:hueOff val="-1882712"/>
                <a:satOff val="-25007"/>
                <a:lumOff val="393"/>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In văn bản</a:t>
              </a:r>
            </a:p>
          </p:txBody>
        </p:sp>
      </p:grpSp>
      <p:sp>
        <p:nvSpPr>
          <p:cNvPr id="25" name="Rectangle 24">
            <a:extLst>
              <a:ext uri="{FF2B5EF4-FFF2-40B4-BE49-F238E27FC236}">
                <a16:creationId xmlns:a16="http://schemas.microsoft.com/office/drawing/2014/main" id="{F9583CB0-C548-4592-B6FB-AB0D96D6FC09}"/>
              </a:ext>
            </a:extLst>
          </p:cNvPr>
          <p:cNvSpPr/>
          <p:nvPr/>
        </p:nvSpPr>
        <p:spPr>
          <a:xfrm>
            <a:off x="8239136" y="1173735"/>
            <a:ext cx="3276109" cy="427607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chemeClr val="bg1"/>
              </a:solidFill>
              <a:latin typeface="Times New Roman" panose="02020603050405020304" pitchFamily="18" charset="0"/>
              <a:cs typeface="Times New Roman" panose="02020603050405020304" pitchFamily="18" charset="0"/>
            </a:endParaRPr>
          </a:p>
        </p:txBody>
      </p:sp>
      <p:pic>
        <p:nvPicPr>
          <p:cNvPr id="26" name="Graphic 25" descr="Spring flowers with a butterfly and dragonfly">
            <a:extLst>
              <a:ext uri="{FF2B5EF4-FFF2-40B4-BE49-F238E27FC236}">
                <a16:creationId xmlns:a16="http://schemas.microsoft.com/office/drawing/2014/main" id="{DEF7C89A-650D-40AA-AE50-C6301829C0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9136" y="4344432"/>
            <a:ext cx="1186875" cy="1105381"/>
          </a:xfrm>
          <a:prstGeom prst="rect">
            <a:avLst/>
          </a:prstGeom>
        </p:spPr>
      </p:pic>
      <p:sp>
        <p:nvSpPr>
          <p:cNvPr id="27" name="Rectangle: Rounded Corners 26">
            <a:extLst>
              <a:ext uri="{FF2B5EF4-FFF2-40B4-BE49-F238E27FC236}">
                <a16:creationId xmlns:a16="http://schemas.microsoft.com/office/drawing/2014/main" id="{135BC975-1EB1-4880-90C4-C828AAF352A2}"/>
              </a:ext>
            </a:extLst>
          </p:cNvPr>
          <p:cNvSpPr/>
          <p:nvPr/>
        </p:nvSpPr>
        <p:spPr>
          <a:xfrm>
            <a:off x="8318464" y="1255184"/>
            <a:ext cx="3113691" cy="4130633"/>
          </a:xfrm>
          <a:prstGeom prst="roundRect">
            <a:avLst/>
          </a:prstGeom>
          <a:noFill/>
          <a:ln w="1270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C206F88-739F-42BC-8E95-35BDE2A5D63F}"/>
              </a:ext>
            </a:extLst>
          </p:cNvPr>
          <p:cNvSpPr txBox="1"/>
          <p:nvPr/>
        </p:nvSpPr>
        <p:spPr>
          <a:xfrm>
            <a:off x="8693048" y="1842494"/>
            <a:ext cx="2536166" cy="2800767"/>
          </a:xfrm>
          <a:prstGeom prst="rect">
            <a:avLst/>
          </a:prstGeom>
          <a:noFill/>
        </p:spPr>
        <p:txBody>
          <a:bodyPr wrap="square" rtlCol="0">
            <a:spAutoFit/>
          </a:bodyPr>
          <a:lstStyle/>
          <a:p>
            <a:pPr algn="ctr"/>
            <a:r>
              <a:rPr lang="en-US" sz="1600">
                <a:solidFill>
                  <a:schemeClr val="bg1"/>
                </a:solidFill>
                <a:latin typeface="Times New Roman" panose="02020603050405020304" pitchFamily="18" charset="0"/>
                <a:cs typeface="Times New Roman" panose="02020603050405020304" pitchFamily="18" charset="0"/>
              </a:rPr>
              <a:t>Không Đề</a:t>
            </a:r>
          </a:p>
          <a:p>
            <a:endParaRPr lang="en-US" sz="1000">
              <a:solidFill>
                <a:schemeClr val="bg1"/>
              </a:solidFill>
              <a:latin typeface="Times New Roman" panose="02020603050405020304" pitchFamily="18" charset="0"/>
              <a:cs typeface="Times New Roman" panose="02020603050405020304" pitchFamily="18" charset="0"/>
            </a:endParaRPr>
          </a:p>
          <a:p>
            <a:r>
              <a:rPr lang="en-US" sz="1000">
                <a:solidFill>
                  <a:schemeClr val="bg1"/>
                </a:solidFill>
                <a:latin typeface="Times New Roman" panose="02020603050405020304" pitchFamily="18" charset="0"/>
                <a:cs typeface="Times New Roman" panose="02020603050405020304" pitchFamily="18" charset="0"/>
              </a:rPr>
              <a:t>“Mãi mãi bên con tiếng của thầy vang vọng</a:t>
            </a:r>
          </a:p>
          <a:p>
            <a:r>
              <a:rPr lang="en-US" sz="1000">
                <a:solidFill>
                  <a:schemeClr val="bg1"/>
                </a:solidFill>
                <a:latin typeface="Times New Roman" panose="02020603050405020304" pitchFamily="18" charset="0"/>
                <a:cs typeface="Times New Roman" panose="02020603050405020304" pitchFamily="18" charset="0"/>
              </a:rPr>
              <a:t>Đã xa rồi mà con ngỡ hôm qua</a:t>
            </a:r>
          </a:p>
          <a:p>
            <a:r>
              <a:rPr lang="en-US" sz="1000">
                <a:solidFill>
                  <a:schemeClr val="bg1"/>
                </a:solidFill>
                <a:latin typeface="Times New Roman" panose="02020603050405020304" pitchFamily="18" charset="0"/>
                <a:cs typeface="Times New Roman" panose="02020603050405020304" pitchFamily="18" charset="0"/>
              </a:rPr>
              <a:t>Bài giảng của thầy như chắp cánh ước mơ</a:t>
            </a:r>
          </a:p>
          <a:p>
            <a:r>
              <a:rPr lang="en-US" sz="1000">
                <a:solidFill>
                  <a:schemeClr val="bg1"/>
                </a:solidFill>
                <a:latin typeface="Times New Roman" panose="02020603050405020304" pitchFamily="18" charset="0"/>
                <a:cs typeface="Times New Roman" panose="02020603050405020304" pitchFamily="18" charset="0"/>
              </a:rPr>
              <a:t>Cho con bay khỏi vùng trời cổ tích</a:t>
            </a:r>
          </a:p>
          <a:p>
            <a:r>
              <a:rPr lang="en-US" sz="1000">
                <a:solidFill>
                  <a:schemeClr val="bg1"/>
                </a:solidFill>
                <a:latin typeface="Times New Roman" panose="02020603050405020304" pitchFamily="18" charset="0"/>
                <a:cs typeface="Times New Roman" panose="02020603050405020304" pitchFamily="18" charset="0"/>
              </a:rPr>
              <a:t>Có những lúc thầm lặng con ngắm</a:t>
            </a:r>
          </a:p>
          <a:p>
            <a:r>
              <a:rPr lang="en-US" sz="1000">
                <a:solidFill>
                  <a:schemeClr val="bg1"/>
                </a:solidFill>
                <a:latin typeface="Times New Roman" panose="02020603050405020304" pitchFamily="18" charset="0"/>
                <a:cs typeface="Times New Roman" panose="02020603050405020304" pitchFamily="18" charset="0"/>
              </a:rPr>
              <a:t>Vầng trán thầy đọng lại những nép nhăn</a:t>
            </a:r>
          </a:p>
          <a:p>
            <a:r>
              <a:rPr lang="en-US" sz="1000">
                <a:solidFill>
                  <a:schemeClr val="bg1"/>
                </a:solidFill>
                <a:latin typeface="Times New Roman" panose="02020603050405020304" pitchFamily="18" charset="0"/>
                <a:cs typeface="Times New Roman" panose="02020603050405020304" pitchFamily="18" charset="0"/>
              </a:rPr>
              <a:t>Tuổi thơ con như những ánh trăng rằm</a:t>
            </a:r>
          </a:p>
          <a:p>
            <a:r>
              <a:rPr lang="en-US" sz="1000">
                <a:solidFill>
                  <a:schemeClr val="bg1"/>
                </a:solidFill>
                <a:latin typeface="Times New Roman" panose="02020603050405020304" pitchFamily="18" charset="0"/>
                <a:cs typeface="Times New Roman" panose="02020603050405020304" pitchFamily="18" charset="0"/>
              </a:rPr>
              <a:t>Sao thấy được nỗi long thầy cùng năm tháng</a:t>
            </a:r>
          </a:p>
          <a:p>
            <a:r>
              <a:rPr lang="en-US" sz="1000">
                <a:solidFill>
                  <a:schemeClr val="bg1"/>
                </a:solidFill>
                <a:latin typeface="Times New Roman" panose="02020603050405020304" pitchFamily="18" charset="0"/>
                <a:cs typeface="Times New Roman" panose="02020603050405020304" pitchFamily="18" charset="0"/>
              </a:rPr>
              <a:t>Đã qua rồi một thời con đã lớn</a:t>
            </a:r>
          </a:p>
          <a:p>
            <a:r>
              <a:rPr lang="en-US" sz="1000">
                <a:solidFill>
                  <a:schemeClr val="bg1"/>
                </a:solidFill>
                <a:latin typeface="Times New Roman" panose="02020603050405020304" pitchFamily="18" charset="0"/>
                <a:cs typeface="Times New Roman" panose="02020603050405020304" pitchFamily="18" charset="0"/>
              </a:rPr>
              <a:t>Bài học đầu đời con hiểu được thầy cô</a:t>
            </a:r>
          </a:p>
          <a:p>
            <a:r>
              <a:rPr lang="en-US" sz="1000">
                <a:solidFill>
                  <a:schemeClr val="bg1"/>
                </a:solidFill>
                <a:latin typeface="Times New Roman" panose="02020603050405020304" pitchFamily="18" charset="0"/>
                <a:cs typeface="Times New Roman" panose="02020603050405020304" pitchFamily="18" charset="0"/>
              </a:rPr>
              <a:t>Lời giải đáp cho con không còn là ẩn số</a:t>
            </a:r>
          </a:p>
          <a:p>
            <a:r>
              <a:rPr lang="en-US" sz="1000">
                <a:solidFill>
                  <a:schemeClr val="bg1"/>
                </a:solidFill>
                <a:latin typeface="Times New Roman" panose="02020603050405020304" pitchFamily="18" charset="0"/>
                <a:cs typeface="Times New Roman" panose="02020603050405020304" pitchFamily="18" charset="0"/>
              </a:rPr>
              <a:t>Mà cả tấm long thầy quảng đại bao la</a:t>
            </a:r>
          </a:p>
          <a:p>
            <a:r>
              <a:rPr lang="en-US" sz="1000">
                <a:solidFill>
                  <a:schemeClr val="bg1"/>
                </a:solidFill>
                <a:latin typeface="Times New Roman" panose="02020603050405020304" pitchFamily="18" charset="0"/>
                <a:cs typeface="Times New Roman" panose="02020603050405020304" pitchFamily="18" charset="0"/>
              </a:rPr>
              <a:t>Ở nơi xa theo hương bay của gió</a:t>
            </a:r>
          </a:p>
          <a:p>
            <a:r>
              <a:rPr lang="en-US" sz="1000">
                <a:solidFill>
                  <a:schemeClr val="bg1"/>
                </a:solidFill>
                <a:latin typeface="Times New Roman" panose="02020603050405020304" pitchFamily="18" charset="0"/>
                <a:cs typeface="Times New Roman" panose="02020603050405020304" pitchFamily="18" charset="0"/>
              </a:rPr>
              <a:t>Con gửi lòng mình tôn kính đến thầy yêu”</a:t>
            </a:r>
          </a:p>
          <a:p>
            <a:endParaRPr lang="en-US" sz="1000">
              <a:solidFill>
                <a:schemeClr val="bg1"/>
              </a:solidFill>
              <a:latin typeface="Times New Roman" panose="02020603050405020304" pitchFamily="18" charset="0"/>
              <a:cs typeface="Times New Roman" panose="02020603050405020304" pitchFamily="18" charset="0"/>
            </a:endParaRPr>
          </a:p>
        </p:txBody>
      </p:sp>
      <p:pic>
        <p:nvPicPr>
          <p:cNvPr id="29" name="Graphic 28" descr="Two wedding rings">
            <a:extLst>
              <a:ext uri="{FF2B5EF4-FFF2-40B4-BE49-F238E27FC236}">
                <a16:creationId xmlns:a16="http://schemas.microsoft.com/office/drawing/2014/main" id="{710F8501-421A-4312-AD04-2D727BF3489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72729" y="1184923"/>
            <a:ext cx="1038754" cy="967430"/>
          </a:xfrm>
          <a:prstGeom prst="rect">
            <a:avLst/>
          </a:prstGeom>
        </p:spPr>
      </p:pic>
    </p:spTree>
    <p:extLst>
      <p:ext uri="{BB962C8B-B14F-4D97-AF65-F5344CB8AC3E}">
        <p14:creationId xmlns:p14="http://schemas.microsoft.com/office/powerpoint/2010/main" val="191602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0.00047 L -1.04167E-6 0.65648 " pathEditMode="relative" rAng="0" ptsTypes="AA">
                                      <p:cBhvr>
                                        <p:cTn id="6" dur="1000" fill="hold"/>
                                        <p:tgtEl>
                                          <p:spTgt spid="2"/>
                                        </p:tgtEl>
                                        <p:attrNameLst>
                                          <p:attrName>ppt_x</p:attrName>
                                          <p:attrName>ppt_y</p:attrName>
                                        </p:attrNameLst>
                                      </p:cBhvr>
                                      <p:rCtr x="0" y="32801"/>
                                    </p:animMotion>
                                  </p:childTnLst>
                                </p:cTn>
                              </p:par>
                              <p:par>
                                <p:cTn id="7" presetID="6" presetClass="emph" presetSubtype="0" fill="hold" nodeType="withEffect">
                                  <p:stCondLst>
                                    <p:cond delay="0"/>
                                  </p:stCondLst>
                                  <p:childTnLst>
                                    <p:animScale>
                                      <p:cBhvr>
                                        <p:cTn id="8" dur="1000" fill="hold"/>
                                        <p:tgtEl>
                                          <p:spTgt spid="2"/>
                                        </p:tgtEl>
                                      </p:cBhvr>
                                      <p:by x="200000" y="200000"/>
                                    </p:animScale>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iterate type="lt">
                                    <p:tmPct val="10000"/>
                                  </p:iterate>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heel(1)">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par>
                                <p:cTn id="38" presetID="10" presetClass="exit" presetSubtype="0" fill="hold" grpId="1" nodeType="withEffect">
                                  <p:stCondLst>
                                    <p:cond delay="0"/>
                                  </p:stCondLst>
                                  <p:iterate type="lt">
                                    <p:tmPct val="0"/>
                                  </p:iterate>
                                  <p:childTnLst>
                                    <p:animEffect transition="out" filter="fade">
                                      <p:cBhvr>
                                        <p:cTn id="39" dur="500"/>
                                        <p:tgtEl>
                                          <p:spTgt spid="28"/>
                                        </p:tgtEl>
                                      </p:cBhvr>
                                    </p:animEffect>
                                    <p:set>
                                      <p:cBhvr>
                                        <p:cTn id="40" dur="1" fill="hold">
                                          <p:stCondLst>
                                            <p:cond delay="499"/>
                                          </p:stCondLst>
                                        </p:cTn>
                                        <p:tgtEl>
                                          <p:spTgt spid="28"/>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4" presetClass="path" presetSubtype="0" accel="50000" decel="50000" fill="hold" nodeType="clickEffect">
                                  <p:stCondLst>
                                    <p:cond delay="0"/>
                                  </p:stCondLst>
                                  <p:childTnLst>
                                    <p:animMotion origin="layout" path="M -1.04167E-6 0.65648 L -1.04167E-6 3.33333E-6 " pathEditMode="relative" rAng="0" ptsTypes="AA">
                                      <p:cBhvr>
                                        <p:cTn id="53" dur="1000" fill="hold"/>
                                        <p:tgtEl>
                                          <p:spTgt spid="2"/>
                                        </p:tgtEl>
                                        <p:attrNameLst>
                                          <p:attrName>ppt_x</p:attrName>
                                          <p:attrName>ppt_y</p:attrName>
                                        </p:attrNameLst>
                                      </p:cBhvr>
                                      <p:rCtr x="0" y="-32870"/>
                                    </p:animMotion>
                                  </p:childTnLst>
                                </p:cTn>
                              </p:par>
                              <p:par>
                                <p:cTn id="54" presetID="6" presetClass="emph" presetSubtype="0" fill="hold" nodeType="withEffect">
                                  <p:stCondLst>
                                    <p:cond delay="0"/>
                                  </p:stCondLst>
                                  <p:childTnLst>
                                    <p:animScale>
                                      <p:cBhvr>
                                        <p:cTn id="55" dur="1000" fill="hold"/>
                                        <p:tgtEl>
                                          <p:spTgt spid="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7" grpId="0" animBg="1"/>
      <p:bldP spid="27" grpId="1" animBg="1"/>
      <p:bldP spid="28" grpId="0"/>
      <p:bldP spid="2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
        <p:nvSpPr>
          <p:cNvPr id="16" name="Freeform: Shape 15">
            <a:extLst>
              <a:ext uri="{FF2B5EF4-FFF2-40B4-BE49-F238E27FC236}">
                <a16:creationId xmlns:a16="http://schemas.microsoft.com/office/drawing/2014/main" id="{909AE760-7088-49A7-86F1-985DB60D5E75}"/>
              </a:ext>
            </a:extLst>
          </p:cNvPr>
          <p:cNvSpPr/>
          <p:nvPr/>
        </p:nvSpPr>
        <p:spPr>
          <a:xfrm rot="5400000">
            <a:off x="-1576279" y="3287125"/>
            <a:ext cx="4795759" cy="1049756"/>
          </a:xfrm>
          <a:custGeom>
            <a:avLst/>
            <a:gdLst>
              <a:gd name="connsiteX0" fmla="*/ 0 w 2029791"/>
              <a:gd name="connsiteY0" fmla="*/ 0 h 1353871"/>
              <a:gd name="connsiteX1" fmla="*/ 2029791 w 2029791"/>
              <a:gd name="connsiteY1" fmla="*/ 0 h 1353871"/>
              <a:gd name="connsiteX2" fmla="*/ 2029791 w 2029791"/>
              <a:gd name="connsiteY2" fmla="*/ 1353871 h 1353871"/>
              <a:gd name="connsiteX3" fmla="*/ 0 w 2029791"/>
              <a:gd name="connsiteY3" fmla="*/ 1353871 h 1353871"/>
              <a:gd name="connsiteX4" fmla="*/ 0 w 2029791"/>
              <a:gd name="connsiteY4" fmla="*/ 0 h 135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91" h="1353871">
                <a:moveTo>
                  <a:pt x="0" y="0"/>
                </a:moveTo>
                <a:lnTo>
                  <a:pt x="2029791" y="0"/>
                </a:lnTo>
                <a:lnTo>
                  <a:pt x="2029791" y="1353871"/>
                </a:lnTo>
                <a:lnTo>
                  <a:pt x="0" y="1353871"/>
                </a:lnTo>
                <a:lnTo>
                  <a:pt x="0" y="0"/>
                </a:lnTo>
                <a:close/>
              </a:path>
            </a:pathLst>
          </a:custGeom>
          <a:solidFill>
            <a:srgbClr val="33CC33">
              <a:alpha val="90000"/>
            </a:srgb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vert270" wrap="square" lIns="324767" tIns="142240" rIns="142240" bIns="142240" numCol="1" spcCol="1270" anchor="ctr" anchorCtr="0">
            <a:noAutofit/>
          </a:bodyPr>
          <a:lstStyle/>
          <a:p>
            <a:pPr marL="0" lvl="0" indent="0" algn="ctr" defTabSz="889000">
              <a:lnSpc>
                <a:spcPct val="90000"/>
              </a:lnSpc>
              <a:spcBef>
                <a:spcPct val="0"/>
              </a:spcBef>
              <a:spcAft>
                <a:spcPct val="35000"/>
              </a:spcAft>
              <a:buNone/>
            </a:pPr>
            <a:r>
              <a:rPr lang="en-US" sz="2800">
                <a:latin typeface="Times New Roman" panose="02020603050405020304" pitchFamily="18" charset="0"/>
                <a:cs typeface="Times New Roman" panose="02020603050405020304" pitchFamily="18" charset="0"/>
              </a:rPr>
              <a:t>Chức năngcủa p</a:t>
            </a:r>
            <a:r>
              <a:rPr lang="en-US" sz="2800" kern="1200">
                <a:latin typeface="Times New Roman" panose="02020603050405020304" pitchFamily="18" charset="0"/>
                <a:cs typeface="Times New Roman" panose="02020603050405020304" pitchFamily="18" charset="0"/>
              </a:rPr>
              <a:t>hần mềmsoạn thảo văn bản</a:t>
            </a:r>
          </a:p>
        </p:txBody>
      </p:sp>
      <p:sp>
        <p:nvSpPr>
          <p:cNvPr id="17" name="Freeform: Shape 16">
            <a:extLst>
              <a:ext uri="{FF2B5EF4-FFF2-40B4-BE49-F238E27FC236}">
                <a16:creationId xmlns:a16="http://schemas.microsoft.com/office/drawing/2014/main" id="{8A2A7C1F-5040-44DA-B05A-D1FFC09342CF}"/>
              </a:ext>
            </a:extLst>
          </p:cNvPr>
          <p:cNvSpPr/>
          <p:nvPr/>
        </p:nvSpPr>
        <p:spPr>
          <a:xfrm>
            <a:off x="152207" y="415865"/>
            <a:ext cx="1353194" cy="1353194"/>
          </a:xfrm>
          <a:custGeom>
            <a:avLst/>
            <a:gdLst>
              <a:gd name="connsiteX0" fmla="*/ 0 w 1353194"/>
              <a:gd name="connsiteY0" fmla="*/ 676597 h 1353194"/>
              <a:gd name="connsiteX1" fmla="*/ 676597 w 1353194"/>
              <a:gd name="connsiteY1" fmla="*/ 0 h 1353194"/>
              <a:gd name="connsiteX2" fmla="*/ 1353194 w 1353194"/>
              <a:gd name="connsiteY2" fmla="*/ 676597 h 1353194"/>
              <a:gd name="connsiteX3" fmla="*/ 676597 w 1353194"/>
              <a:gd name="connsiteY3" fmla="*/ 1353194 h 1353194"/>
              <a:gd name="connsiteX4" fmla="*/ 0 w 1353194"/>
              <a:gd name="connsiteY4" fmla="*/ 676597 h 135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194" h="1353194">
                <a:moveTo>
                  <a:pt x="0" y="676597"/>
                </a:moveTo>
                <a:cubicBezTo>
                  <a:pt x="0" y="302923"/>
                  <a:pt x="302923" y="0"/>
                  <a:pt x="676597" y="0"/>
                </a:cubicBezTo>
                <a:cubicBezTo>
                  <a:pt x="1050271" y="0"/>
                  <a:pt x="1353194" y="302923"/>
                  <a:pt x="1353194" y="676597"/>
                </a:cubicBezTo>
                <a:cubicBezTo>
                  <a:pt x="1353194" y="1050271"/>
                  <a:pt x="1050271" y="1353194"/>
                  <a:pt x="676597" y="1353194"/>
                </a:cubicBezTo>
                <a:cubicBezTo>
                  <a:pt x="302923" y="1353194"/>
                  <a:pt x="0" y="1050271"/>
                  <a:pt x="0" y="676597"/>
                </a:cubicBezTo>
                <a:close/>
              </a:path>
            </a:pathLst>
          </a:custGeom>
          <a:solidFill>
            <a:srgbClr val="FF00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8171" tIns="198171" rIns="198171" bIns="198171" numCol="1" spcCol="1270" anchor="ctr" anchorCtr="0">
            <a:noAutofit/>
          </a:bodyPr>
          <a:lstStyle/>
          <a:p>
            <a:pPr marL="0" lvl="0" indent="0" algn="ctr" defTabSz="889000">
              <a:lnSpc>
                <a:spcPct val="90000"/>
              </a:lnSpc>
              <a:spcBef>
                <a:spcPct val="0"/>
              </a:spcBef>
              <a:spcAft>
                <a:spcPct val="35000"/>
              </a:spcAft>
              <a:buNone/>
            </a:pPr>
            <a:r>
              <a:rPr lang="en-US" sz="4400" kern="1200">
                <a:latin typeface="Times New Roman" panose="02020603050405020304" pitchFamily="18" charset="0"/>
                <a:cs typeface="Times New Roman" panose="02020603050405020304" pitchFamily="18" charset="0"/>
              </a:rPr>
              <a:t>3</a:t>
            </a:r>
          </a:p>
        </p:txBody>
      </p:sp>
      <p:grpSp>
        <p:nvGrpSpPr>
          <p:cNvPr id="2" name="Group 1">
            <a:extLst>
              <a:ext uri="{FF2B5EF4-FFF2-40B4-BE49-F238E27FC236}">
                <a16:creationId xmlns:a16="http://schemas.microsoft.com/office/drawing/2014/main" id="{8945A750-D7E4-4F77-8A16-E4799A9921BA}"/>
              </a:ext>
            </a:extLst>
          </p:cNvPr>
          <p:cNvGrpSpPr/>
          <p:nvPr/>
        </p:nvGrpSpPr>
        <p:grpSpPr>
          <a:xfrm>
            <a:off x="3203136" y="687373"/>
            <a:ext cx="7020915" cy="5638123"/>
            <a:chOff x="3163613" y="687373"/>
            <a:chExt cx="7020915" cy="5638123"/>
          </a:xfrm>
        </p:grpSpPr>
        <p:sp>
          <p:nvSpPr>
            <p:cNvPr id="5" name="Freeform: Shape 4">
              <a:extLst>
                <a:ext uri="{FF2B5EF4-FFF2-40B4-BE49-F238E27FC236}">
                  <a16:creationId xmlns:a16="http://schemas.microsoft.com/office/drawing/2014/main" id="{052B4666-033A-4DE9-8647-4676FB16D20F}"/>
                </a:ext>
              </a:extLst>
            </p:cNvPr>
            <p:cNvSpPr/>
            <p:nvPr/>
          </p:nvSpPr>
          <p:spPr>
            <a:xfrm>
              <a:off x="5535605" y="2660571"/>
              <a:ext cx="2276931" cy="1691727"/>
            </a:xfrm>
            <a:custGeom>
              <a:avLst/>
              <a:gdLst>
                <a:gd name="connsiteX0" fmla="*/ 0 w 1691727"/>
                <a:gd name="connsiteY0" fmla="*/ 281960 h 1691727"/>
                <a:gd name="connsiteX1" fmla="*/ 281960 w 1691727"/>
                <a:gd name="connsiteY1" fmla="*/ 0 h 1691727"/>
                <a:gd name="connsiteX2" fmla="*/ 1409767 w 1691727"/>
                <a:gd name="connsiteY2" fmla="*/ 0 h 1691727"/>
                <a:gd name="connsiteX3" fmla="*/ 1691727 w 1691727"/>
                <a:gd name="connsiteY3" fmla="*/ 281960 h 1691727"/>
                <a:gd name="connsiteX4" fmla="*/ 1691727 w 1691727"/>
                <a:gd name="connsiteY4" fmla="*/ 1409767 h 1691727"/>
                <a:gd name="connsiteX5" fmla="*/ 1409767 w 1691727"/>
                <a:gd name="connsiteY5" fmla="*/ 1691727 h 1691727"/>
                <a:gd name="connsiteX6" fmla="*/ 281960 w 1691727"/>
                <a:gd name="connsiteY6" fmla="*/ 1691727 h 1691727"/>
                <a:gd name="connsiteX7" fmla="*/ 0 w 1691727"/>
                <a:gd name="connsiteY7" fmla="*/ 1409767 h 1691727"/>
                <a:gd name="connsiteX8" fmla="*/ 0 w 1691727"/>
                <a:gd name="connsiteY8" fmla="*/ 281960 h 169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727" h="1691727">
                  <a:moveTo>
                    <a:pt x="0" y="281960"/>
                  </a:moveTo>
                  <a:cubicBezTo>
                    <a:pt x="0" y="126238"/>
                    <a:pt x="126238" y="0"/>
                    <a:pt x="281960" y="0"/>
                  </a:cubicBezTo>
                  <a:lnTo>
                    <a:pt x="1409767" y="0"/>
                  </a:lnTo>
                  <a:cubicBezTo>
                    <a:pt x="1565489" y="0"/>
                    <a:pt x="1691727" y="126238"/>
                    <a:pt x="1691727" y="281960"/>
                  </a:cubicBezTo>
                  <a:lnTo>
                    <a:pt x="1691727" y="1409767"/>
                  </a:lnTo>
                  <a:cubicBezTo>
                    <a:pt x="1691727" y="1565489"/>
                    <a:pt x="1565489" y="1691727"/>
                    <a:pt x="1409767" y="1691727"/>
                  </a:cubicBezTo>
                  <a:lnTo>
                    <a:pt x="281960" y="1691727"/>
                  </a:lnTo>
                  <a:cubicBezTo>
                    <a:pt x="126238" y="1691727"/>
                    <a:pt x="0" y="1565489"/>
                    <a:pt x="0" y="1409767"/>
                  </a:cubicBezTo>
                  <a:lnTo>
                    <a:pt x="0" y="281960"/>
                  </a:lnTo>
                  <a:close/>
                </a:path>
              </a:pathLst>
            </a:custGeom>
            <a:solidFill>
              <a:schemeClr val="accent5">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4023" tIns="174023" rIns="174023" bIns="174023" numCol="1" spcCol="1270" anchor="ctr" anchorCtr="0">
              <a:noAutofit/>
            </a:bodyPr>
            <a:lstStyle/>
            <a:p>
              <a:pPr marL="0" lvl="0" indent="0" algn="ctr" defTabSz="1600200">
                <a:lnSpc>
                  <a:spcPct val="90000"/>
                </a:lnSpc>
                <a:spcBef>
                  <a:spcPct val="0"/>
                </a:spcBef>
                <a:spcAft>
                  <a:spcPct val="35000"/>
                </a:spcAft>
                <a:buNone/>
              </a:pPr>
              <a:r>
                <a:rPr lang="en-US" sz="3200" kern="1200">
                  <a:latin typeface="Times New Roman" panose="02020603050405020304" pitchFamily="18" charset="0"/>
                  <a:cs typeface="Times New Roman" panose="02020603050405020304" pitchFamily="18" charset="0"/>
                </a:rPr>
                <a:t>Chức năng cơ bản</a:t>
              </a:r>
            </a:p>
          </p:txBody>
        </p:sp>
        <p:sp>
          <p:nvSpPr>
            <p:cNvPr id="6" name="Freeform: Shape 5">
              <a:extLst>
                <a:ext uri="{FF2B5EF4-FFF2-40B4-BE49-F238E27FC236}">
                  <a16:creationId xmlns:a16="http://schemas.microsoft.com/office/drawing/2014/main" id="{F853BC30-7BC6-4E13-910D-1BF9D565D167}"/>
                </a:ext>
              </a:extLst>
            </p:cNvPr>
            <p:cNvSpPr/>
            <p:nvPr/>
          </p:nvSpPr>
          <p:spPr>
            <a:xfrm rot="16200000">
              <a:off x="6254199" y="2240701"/>
              <a:ext cx="839740"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8" name="Freeform: Shape 17">
              <a:extLst>
                <a:ext uri="{FF2B5EF4-FFF2-40B4-BE49-F238E27FC236}">
                  <a16:creationId xmlns:a16="http://schemas.microsoft.com/office/drawing/2014/main" id="{1BE9A4F4-817F-4DC1-888C-D7BC30B7CF74}"/>
                </a:ext>
              </a:extLst>
            </p:cNvPr>
            <p:cNvSpPr/>
            <p:nvPr/>
          </p:nvSpPr>
          <p:spPr>
            <a:xfrm>
              <a:off x="5911298" y="687373"/>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00CC66"/>
            </a:solidFill>
          </p:spPr>
          <p:style>
            <a:lnRef idx="2">
              <a:schemeClr val="lt1">
                <a:hueOff val="0"/>
                <a:satOff val="0"/>
                <a:lumOff val="0"/>
                <a:alphaOff val="0"/>
              </a:schemeClr>
            </a:lnRef>
            <a:fillRef idx="1">
              <a:schemeClr val="accent5">
                <a:hueOff val="-470678"/>
                <a:satOff val="-6252"/>
                <a:lumOff val="98"/>
                <a:alphaOff val="0"/>
              </a:schemeClr>
            </a:fillRef>
            <a:effectRef idx="0">
              <a:schemeClr val="accent5">
                <a:hueOff val="-470678"/>
                <a:satOff val="-6252"/>
                <a:lumOff val="98"/>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Tạo và định dạng văn bản</a:t>
              </a:r>
            </a:p>
          </p:txBody>
        </p:sp>
        <p:sp>
          <p:nvSpPr>
            <p:cNvPr id="19" name="Freeform: Shape 18">
              <a:extLst>
                <a:ext uri="{FF2B5EF4-FFF2-40B4-BE49-F238E27FC236}">
                  <a16:creationId xmlns:a16="http://schemas.microsoft.com/office/drawing/2014/main" id="{B613A4C9-E5AD-4D2D-9450-96B3CB168497}"/>
                </a:ext>
              </a:extLst>
            </p:cNvPr>
            <p:cNvSpPr/>
            <p:nvPr/>
          </p:nvSpPr>
          <p:spPr>
            <a:xfrm>
              <a:off x="7812535" y="3506435"/>
              <a:ext cx="1130224"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0" name="Freeform: Shape 19">
              <a:extLst>
                <a:ext uri="{FF2B5EF4-FFF2-40B4-BE49-F238E27FC236}">
                  <a16:creationId xmlns:a16="http://schemas.microsoft.com/office/drawing/2014/main" id="{E31503E7-7028-44B5-AA35-4DF7FB129312}"/>
                </a:ext>
              </a:extLst>
            </p:cNvPr>
            <p:cNvSpPr/>
            <p:nvPr/>
          </p:nvSpPr>
          <p:spPr>
            <a:xfrm>
              <a:off x="8658984" y="2939706"/>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FF0000"/>
            </a:solidFill>
          </p:spPr>
          <p:style>
            <a:lnRef idx="2">
              <a:schemeClr val="lt1">
                <a:hueOff val="0"/>
                <a:satOff val="0"/>
                <a:lumOff val="0"/>
                <a:alphaOff val="0"/>
              </a:schemeClr>
            </a:lnRef>
            <a:fillRef idx="1">
              <a:schemeClr val="accent5">
                <a:hueOff val="-941356"/>
                <a:satOff val="-12503"/>
                <a:lumOff val="196"/>
                <a:alphaOff val="0"/>
              </a:schemeClr>
            </a:fillRef>
            <a:effectRef idx="0">
              <a:schemeClr val="accent5">
                <a:hueOff val="-941356"/>
                <a:satOff val="-12503"/>
                <a:lumOff val="196"/>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Biên tập chỉnh sửa văn bản</a:t>
              </a:r>
            </a:p>
          </p:txBody>
        </p:sp>
        <p:sp>
          <p:nvSpPr>
            <p:cNvPr id="21" name="Freeform: Shape 20">
              <a:extLst>
                <a:ext uri="{FF2B5EF4-FFF2-40B4-BE49-F238E27FC236}">
                  <a16:creationId xmlns:a16="http://schemas.microsoft.com/office/drawing/2014/main" id="{DCD1E862-6EC6-4E09-A085-7FB33DADB5A3}"/>
                </a:ext>
              </a:extLst>
            </p:cNvPr>
            <p:cNvSpPr/>
            <p:nvPr/>
          </p:nvSpPr>
          <p:spPr>
            <a:xfrm rot="5400000">
              <a:off x="6254199" y="4772169"/>
              <a:ext cx="839740"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8508444D-5A01-462F-B639-D0DFFB22611E}"/>
                </a:ext>
              </a:extLst>
            </p:cNvPr>
            <p:cNvSpPr/>
            <p:nvPr/>
          </p:nvSpPr>
          <p:spPr>
            <a:xfrm>
              <a:off x="5911298" y="5192039"/>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7030A0"/>
            </a:solidFill>
          </p:spPr>
          <p:style>
            <a:lnRef idx="2">
              <a:schemeClr val="lt1">
                <a:hueOff val="0"/>
                <a:satOff val="0"/>
                <a:lumOff val="0"/>
                <a:alphaOff val="0"/>
              </a:schemeClr>
            </a:lnRef>
            <a:fillRef idx="1">
              <a:schemeClr val="accent5">
                <a:hueOff val="-1412034"/>
                <a:satOff val="-18755"/>
                <a:lumOff val="295"/>
                <a:alphaOff val="0"/>
              </a:schemeClr>
            </a:fillRef>
            <a:effectRef idx="0">
              <a:schemeClr val="accent5">
                <a:hueOff val="-1412034"/>
                <a:satOff val="-18755"/>
                <a:lumOff val="295"/>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Lưu trữ văn bản</a:t>
              </a:r>
            </a:p>
          </p:txBody>
        </p:sp>
        <p:sp>
          <p:nvSpPr>
            <p:cNvPr id="23" name="Freeform: Shape 22">
              <a:extLst>
                <a:ext uri="{FF2B5EF4-FFF2-40B4-BE49-F238E27FC236}">
                  <a16:creationId xmlns:a16="http://schemas.microsoft.com/office/drawing/2014/main" id="{1C881CFC-7A51-447E-A7C4-D756C969FADA}"/>
                </a:ext>
              </a:extLst>
            </p:cNvPr>
            <p:cNvSpPr/>
            <p:nvPr/>
          </p:nvSpPr>
          <p:spPr>
            <a:xfrm rot="10800000">
              <a:off x="4405380" y="3506435"/>
              <a:ext cx="1130224"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4" name="Freeform: Shape 23">
              <a:extLst>
                <a:ext uri="{FF2B5EF4-FFF2-40B4-BE49-F238E27FC236}">
                  <a16:creationId xmlns:a16="http://schemas.microsoft.com/office/drawing/2014/main" id="{D4EB2D06-D3B2-44DD-A863-25FF12DF8CE2}"/>
                </a:ext>
              </a:extLst>
            </p:cNvPr>
            <p:cNvSpPr/>
            <p:nvPr/>
          </p:nvSpPr>
          <p:spPr>
            <a:xfrm>
              <a:off x="3163613" y="2939706"/>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FFC000"/>
            </a:solidFill>
          </p:spPr>
          <p:style>
            <a:lnRef idx="2">
              <a:schemeClr val="lt1">
                <a:hueOff val="0"/>
                <a:satOff val="0"/>
                <a:lumOff val="0"/>
                <a:alphaOff val="0"/>
              </a:schemeClr>
            </a:lnRef>
            <a:fillRef idx="1">
              <a:schemeClr val="accent5">
                <a:hueOff val="-1882712"/>
                <a:satOff val="-25007"/>
                <a:lumOff val="393"/>
                <a:alphaOff val="0"/>
              </a:schemeClr>
            </a:fillRef>
            <a:effectRef idx="0">
              <a:schemeClr val="accent5">
                <a:hueOff val="-1882712"/>
                <a:satOff val="-25007"/>
                <a:lumOff val="393"/>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In văn bản</a:t>
              </a:r>
            </a:p>
          </p:txBody>
        </p:sp>
      </p:grpSp>
      <p:sp>
        <p:nvSpPr>
          <p:cNvPr id="29" name="Rectangle 28">
            <a:extLst>
              <a:ext uri="{FF2B5EF4-FFF2-40B4-BE49-F238E27FC236}">
                <a16:creationId xmlns:a16="http://schemas.microsoft.com/office/drawing/2014/main" id="{F9B80EC9-EE4F-411D-A9E5-D3B76EACB63E}"/>
              </a:ext>
            </a:extLst>
          </p:cNvPr>
          <p:cNvSpPr/>
          <p:nvPr/>
        </p:nvSpPr>
        <p:spPr>
          <a:xfrm>
            <a:off x="8368066" y="1212806"/>
            <a:ext cx="3483309" cy="46204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chemeClr val="bg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1B98D8AD-196C-47D7-9AD9-C95CB0A81A33}"/>
              </a:ext>
            </a:extLst>
          </p:cNvPr>
          <p:cNvSpPr txBox="1"/>
          <p:nvPr/>
        </p:nvSpPr>
        <p:spPr>
          <a:xfrm>
            <a:off x="8577082" y="2486676"/>
            <a:ext cx="3106588" cy="1785104"/>
          </a:xfrm>
          <a:prstGeom prst="rect">
            <a:avLst/>
          </a:prstGeom>
          <a:noFill/>
        </p:spPr>
        <p:txBody>
          <a:bodyPr wrap="square" rtlCol="0">
            <a:spAutoFit/>
          </a:bodyPr>
          <a:lstStyle/>
          <a:p>
            <a:r>
              <a:rPr lang="vi-VN" sz="1000">
                <a:solidFill>
                  <a:schemeClr val="bg1"/>
                </a:solidFill>
                <a:latin typeface="Times New Roman" panose="02020603050405020304" pitchFamily="18" charset="0"/>
                <a:cs typeface="Times New Roman" panose="02020603050405020304" pitchFamily="18" charset="0"/>
              </a:rPr>
              <a:t>Cứ mỗi 4.434 tấn carbon xả vào khí quyển Trái đất trong năm 2020 sẽ khiến 1 người mất mạng trong thế kỷ này, dựa trên các tính toán cho thấy hành tinh của chúng ta sẽ tăng thêm 4,1 độ C vào năm 2100.</a:t>
            </a:r>
            <a:endParaRPr lang="en-US" sz="1000">
              <a:solidFill>
                <a:schemeClr val="bg1"/>
              </a:solidFill>
              <a:latin typeface="Times New Roman" panose="02020603050405020304" pitchFamily="18" charset="0"/>
              <a:cs typeface="Times New Roman" panose="02020603050405020304" pitchFamily="18" charset="0"/>
            </a:endParaRPr>
          </a:p>
          <a:p>
            <a:r>
              <a:rPr lang="vi-VN" sz="1000">
                <a:solidFill>
                  <a:schemeClr val="bg1"/>
                </a:solidFill>
                <a:latin typeface="Times New Roman" panose="02020603050405020304" pitchFamily="18" charset="0"/>
                <a:cs typeface="Times New Roman" panose="02020603050405020304" pitchFamily="18" charset="0"/>
              </a:rPr>
              <a:t>Cho đến nay, Trái đất đã nóng lên khoảng 1,1 độ C so với thời kỳ tiền công nghiệp. Khối lượng khí ô nhiễm thải ra trong suốt cuộc đời của trung bình 3 công dân Mỹ bị cho là sẽ góp phần gây ra cái chết của 1 người khác. Ông Daniel Bressler cho biết tỷ lệ tử vong cao nhất dự kiến xảy ra tại các khu vực nóng nhất và nghèo nhất trên Trái đất như châu Phi, Trung Đông và Nam Á.</a:t>
            </a:r>
            <a:endParaRPr lang="en-US" sz="1000">
              <a:solidFill>
                <a:schemeClr val="bg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AFBB9EA4-A3D7-457C-8F16-C06EE757E74F}"/>
              </a:ext>
            </a:extLst>
          </p:cNvPr>
          <p:cNvSpPr txBox="1"/>
          <p:nvPr/>
        </p:nvSpPr>
        <p:spPr>
          <a:xfrm>
            <a:off x="8577082" y="2486676"/>
            <a:ext cx="3106588" cy="1785104"/>
          </a:xfrm>
          <a:prstGeom prst="rect">
            <a:avLst/>
          </a:prstGeom>
          <a:noFill/>
        </p:spPr>
        <p:txBody>
          <a:bodyPr wrap="square" rtlCol="0">
            <a:spAutoFit/>
          </a:bodyPr>
          <a:lstStyle/>
          <a:p>
            <a:pPr algn="just"/>
            <a:r>
              <a:rPr lang="vi-VN" sz="1000">
                <a:solidFill>
                  <a:schemeClr val="bg1"/>
                </a:solidFill>
                <a:latin typeface="Times New Roman" panose="02020603050405020304" pitchFamily="18" charset="0"/>
                <a:cs typeface="Times New Roman" panose="02020603050405020304" pitchFamily="18" charset="0"/>
              </a:rPr>
              <a:t>Cứ mỗi 4.434 tấn carbon xả vào khí quyển Trái đất trong năm 2020 sẽ khiến 1 người mất mạng trong thế kỷ này, dựa trên các tính toán cho thấy hành tinh của chúng ta sẽ tăng thêm 4,1 độ C vào năm 2100.</a:t>
            </a:r>
            <a:endParaRPr lang="en-US" sz="1000">
              <a:solidFill>
                <a:schemeClr val="bg1"/>
              </a:solidFill>
              <a:latin typeface="Times New Roman" panose="02020603050405020304" pitchFamily="18" charset="0"/>
              <a:cs typeface="Times New Roman" panose="02020603050405020304" pitchFamily="18" charset="0"/>
            </a:endParaRPr>
          </a:p>
          <a:p>
            <a:pPr algn="just"/>
            <a:r>
              <a:rPr lang="vi-VN" sz="1000">
                <a:solidFill>
                  <a:schemeClr val="bg1"/>
                </a:solidFill>
                <a:latin typeface="Times New Roman" panose="02020603050405020304" pitchFamily="18" charset="0"/>
                <a:cs typeface="Times New Roman" panose="02020603050405020304" pitchFamily="18" charset="0"/>
              </a:rPr>
              <a:t>Cho đến nay, Trái đất đã nóng lên khoảng 1,1 độ C so với thời kỳ tiền công nghiệp. Khối lượng khí ô nhiễm thải ra trong suốt cuộc đời của trung bình 3 công dân Mỹ bị cho là sẽ góp phần gây ra cái chết của 1 người khác. Ông Daniel Bressler cho biết tỷ lệ tử vong cao nhất dự kiến xảy ra tại các khu vực nóng nhất và nghèo nhất trên Trái đất như châu Phi, Trung Đông và Nam Á.</a:t>
            </a:r>
            <a:endParaRPr lang="en-US" sz="1000">
              <a:solidFill>
                <a:schemeClr val="bg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7C181D1C-4EAD-4975-948E-EF198924393D}"/>
              </a:ext>
            </a:extLst>
          </p:cNvPr>
          <p:cNvSpPr txBox="1"/>
          <p:nvPr/>
        </p:nvSpPr>
        <p:spPr>
          <a:xfrm>
            <a:off x="8578758" y="2488352"/>
            <a:ext cx="3106588" cy="1938992"/>
          </a:xfrm>
          <a:prstGeom prst="rect">
            <a:avLst/>
          </a:prstGeom>
          <a:noFill/>
        </p:spPr>
        <p:txBody>
          <a:bodyPr wrap="square" rtlCol="0">
            <a:spAutoFit/>
          </a:bodyPr>
          <a:lstStyle/>
          <a:p>
            <a:pPr lvl="1" algn="just"/>
            <a:r>
              <a:rPr lang="vi-VN" sz="1000">
                <a:solidFill>
                  <a:schemeClr val="bg1"/>
                </a:solidFill>
                <a:latin typeface="Times New Roman" panose="02020603050405020304" pitchFamily="18" charset="0"/>
                <a:cs typeface="Times New Roman" panose="02020603050405020304" pitchFamily="18" charset="0"/>
              </a:rPr>
              <a:t>Cứ mỗi 4.434 tấn carbon xả vào khí quyển Trái đất trong năm 2020 sẽ khiến 1 người mất mạng trong thế kỷ này, dựa trên các tính toán cho thấy hành tinh của chúng ta sẽ tăng thêm 4,1 độ C vào năm 2100.</a:t>
            </a:r>
            <a:endParaRPr lang="en-US" sz="1000">
              <a:solidFill>
                <a:schemeClr val="bg1"/>
              </a:solidFill>
              <a:latin typeface="Times New Roman" panose="02020603050405020304" pitchFamily="18" charset="0"/>
              <a:cs typeface="Times New Roman" panose="02020603050405020304" pitchFamily="18" charset="0"/>
            </a:endParaRPr>
          </a:p>
          <a:p>
            <a:pPr algn="just"/>
            <a:r>
              <a:rPr lang="vi-VN" sz="1000">
                <a:solidFill>
                  <a:schemeClr val="bg1"/>
                </a:solidFill>
                <a:latin typeface="Times New Roman" panose="02020603050405020304" pitchFamily="18" charset="0"/>
                <a:cs typeface="Times New Roman" panose="02020603050405020304" pitchFamily="18" charset="0"/>
              </a:rPr>
              <a:t>Cho đến nay, Trái đất đã nóng lên khoảng 1,1 độ C so với thời kỳ tiền công nghiệp. Khối lượng khí ô nhiễm thải ra trong suốt cuộc đời của trung bình 3 công dân Mỹ bị cho là sẽ góp phần gây ra cái chết của 1 người khác. Ông Daniel Bressler cho biết tỷ lệ tử vong cao nhất dự kiến xảy ra tại các khu vực nóng nhất và nghèo nhất trên Trái đất như châu Phi, Trung Đông và Nam Á.</a:t>
            </a:r>
            <a:endParaRPr lang="en-US" sz="1000">
              <a:solidFill>
                <a:schemeClr val="bg1"/>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9C2ACEAF-FF71-4549-9687-F29B983E5E34}"/>
              </a:ext>
            </a:extLst>
          </p:cNvPr>
          <p:cNvSpPr txBox="1"/>
          <p:nvPr/>
        </p:nvSpPr>
        <p:spPr>
          <a:xfrm>
            <a:off x="8570382" y="2490026"/>
            <a:ext cx="3106588" cy="2092881"/>
          </a:xfrm>
          <a:prstGeom prst="rect">
            <a:avLst/>
          </a:prstGeom>
          <a:noFill/>
        </p:spPr>
        <p:txBody>
          <a:bodyPr wrap="square" rtlCol="0">
            <a:spAutoFit/>
          </a:bodyPr>
          <a:lstStyle/>
          <a:p>
            <a:pPr marL="342900" indent="-342900" algn="just">
              <a:buFont typeface="+mj-lt"/>
              <a:buAutoNum type="arabicPeriod"/>
            </a:pPr>
            <a:r>
              <a:rPr lang="vi-VN" sz="1000">
                <a:solidFill>
                  <a:schemeClr val="bg1"/>
                </a:solidFill>
                <a:latin typeface="Times New Roman" panose="02020603050405020304" pitchFamily="18" charset="0"/>
                <a:cs typeface="Times New Roman" panose="02020603050405020304" pitchFamily="18" charset="0"/>
              </a:rPr>
              <a:t>Cứ mỗi 4.434 tấn carbon xả vào khí quyển Trái đất trong năm 2020 sẽ khiến 1 người mất mạng trong thế kỷ này, dựa trên các tính toán cho thấy hành tinh của chúng ta sẽ tăng thêm 4,1 độ C vào năm 2100.</a:t>
            </a:r>
            <a:endParaRPr lang="en-US" sz="1000">
              <a:solidFill>
                <a:schemeClr val="bg1"/>
              </a:solidFill>
              <a:latin typeface="Times New Roman" panose="02020603050405020304" pitchFamily="18" charset="0"/>
              <a:cs typeface="Times New Roman" panose="02020603050405020304" pitchFamily="18" charset="0"/>
            </a:endParaRPr>
          </a:p>
          <a:p>
            <a:pPr marL="342900" indent="-342900" algn="just">
              <a:buFont typeface="+mj-lt"/>
              <a:buAutoNum type="arabicPeriod"/>
            </a:pPr>
            <a:r>
              <a:rPr lang="vi-VN" sz="1000">
                <a:solidFill>
                  <a:schemeClr val="bg1"/>
                </a:solidFill>
                <a:latin typeface="Times New Roman" panose="02020603050405020304" pitchFamily="18" charset="0"/>
                <a:cs typeface="Times New Roman" panose="02020603050405020304" pitchFamily="18" charset="0"/>
              </a:rPr>
              <a:t>Cho đến nay, Trái đất đã nóng lên khoảng 1,1 độ C so với thời kỳ tiền công nghiệp. Khối lượng khí ô nhiễm thải ra trong suốt cuộc đời của trung bình 3 công dân Mỹ bị cho là sẽ góp phần gây ra cái chết của 1 người khác. Ông Daniel Bressler cho biết tỷ lệ tử vong cao nhất dự kiến xảy ra tại các khu vực nóng nhất và nghèo nhất trên Trái đất như châu Phi, Trung Đông và Nam Á.</a:t>
            </a:r>
            <a:endParaRPr lang="en-US" sz="10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528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04167E-6 -2.59259E-6 L -0.44974 -2.59259E-6 " pathEditMode="relative" rAng="0" ptsTypes="AA">
                                      <p:cBhvr>
                                        <p:cTn id="6" dur="1000" fill="hold"/>
                                        <p:tgtEl>
                                          <p:spTgt spid="2"/>
                                        </p:tgtEl>
                                        <p:attrNameLst>
                                          <p:attrName>ppt_x</p:attrName>
                                          <p:attrName>ppt_y</p:attrName>
                                        </p:attrNameLst>
                                      </p:cBhvr>
                                      <p:rCtr x="-22487" y="0"/>
                                    </p:animMotion>
                                  </p:childTnLst>
                                </p:cTn>
                              </p:par>
                              <p:par>
                                <p:cTn id="7" presetID="6" presetClass="emph" presetSubtype="0" fill="hold" nodeType="withEffect">
                                  <p:stCondLst>
                                    <p:cond delay="0"/>
                                  </p:stCondLst>
                                  <p:childTnLst>
                                    <p:animScale>
                                      <p:cBhvr>
                                        <p:cTn id="8" dur="1000" fill="hold"/>
                                        <p:tgtEl>
                                          <p:spTgt spid="2"/>
                                        </p:tgtEl>
                                      </p:cBhvr>
                                      <p:by x="200000" y="200000"/>
                                    </p:animScale>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30"/>
                                        </p:tgtEl>
                                      </p:cBhvr>
                                    </p:animEffect>
                                    <p:set>
                                      <p:cBhvr>
                                        <p:cTn id="23" dur="1" fill="hold">
                                          <p:stCondLst>
                                            <p:cond delay="499"/>
                                          </p:stCondLst>
                                        </p:cTn>
                                        <p:tgtEl>
                                          <p:spTgt spid="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1"/>
                                        </p:tgtEl>
                                      </p:cBhvr>
                                    </p:animEffect>
                                    <p:set>
                                      <p:cBhvr>
                                        <p:cTn id="33" dur="1" fill="hold">
                                          <p:stCondLst>
                                            <p:cond delay="499"/>
                                          </p:stCondLst>
                                        </p:cTn>
                                        <p:tgtEl>
                                          <p:spTgt spid="3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mph" presetSubtype="0" fill="hold" grpId="1" nodeType="clickEffect">
                                  <p:stCondLst>
                                    <p:cond delay="0"/>
                                  </p:stCondLst>
                                  <p:childTnLst>
                                    <p:animRot by="5400000">
                                      <p:cBhvr>
                                        <p:cTn id="52" dur="500" fill="hold"/>
                                        <p:tgtEl>
                                          <p:spTgt spid="29"/>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8" presetClass="emph" presetSubtype="0" fill="hold" grpId="2" nodeType="clickEffect">
                                  <p:stCondLst>
                                    <p:cond delay="0"/>
                                  </p:stCondLst>
                                  <p:childTnLst>
                                    <p:animRot by="-5400000">
                                      <p:cBhvr>
                                        <p:cTn id="56" dur="500" fill="hold"/>
                                        <p:tgtEl>
                                          <p:spTgt spid="29"/>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3" nodeType="clickEffect">
                                  <p:stCondLst>
                                    <p:cond delay="0"/>
                                  </p:stCondLst>
                                  <p:childTnLst>
                                    <p:animEffect transition="out" filter="fade">
                                      <p:cBhvr>
                                        <p:cTn id="60" dur="500"/>
                                        <p:tgtEl>
                                          <p:spTgt spid="29"/>
                                        </p:tgtEl>
                                      </p:cBhvr>
                                    </p:animEffect>
                                    <p:set>
                                      <p:cBhvr>
                                        <p:cTn id="61" dur="1" fill="hold">
                                          <p:stCondLst>
                                            <p:cond delay="499"/>
                                          </p:stCondLst>
                                        </p:cTn>
                                        <p:tgtEl>
                                          <p:spTgt spid="29"/>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30"/>
                                        </p:tgtEl>
                                      </p:cBhvr>
                                    </p:animEffect>
                                    <p:set>
                                      <p:cBhvr>
                                        <p:cTn id="64" dur="1" fill="hold">
                                          <p:stCondLst>
                                            <p:cond delay="499"/>
                                          </p:stCondLst>
                                        </p:cTn>
                                        <p:tgtEl>
                                          <p:spTgt spid="30"/>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33"/>
                                        </p:tgtEl>
                                      </p:cBhvr>
                                    </p:animEffect>
                                    <p:set>
                                      <p:cBhvr>
                                        <p:cTn id="73" dur="1" fill="hold">
                                          <p:stCondLst>
                                            <p:cond delay="499"/>
                                          </p:stCondLst>
                                        </p:cTn>
                                        <p:tgtEl>
                                          <p:spTgt spid="3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63" presetClass="path" presetSubtype="0" accel="50000" decel="50000" fill="hold" nodeType="clickEffect">
                                  <p:stCondLst>
                                    <p:cond delay="0"/>
                                  </p:stCondLst>
                                  <p:childTnLst>
                                    <p:animMotion origin="layout" path="M -0.44974 -2.59259E-6 L -1.04167E-6 -2.59259E-6 " pathEditMode="relative" rAng="0" ptsTypes="AA">
                                      <p:cBhvr>
                                        <p:cTn id="77" dur="1000" fill="hold"/>
                                        <p:tgtEl>
                                          <p:spTgt spid="2"/>
                                        </p:tgtEl>
                                        <p:attrNameLst>
                                          <p:attrName>ppt_x</p:attrName>
                                          <p:attrName>ppt_y</p:attrName>
                                        </p:attrNameLst>
                                      </p:cBhvr>
                                      <p:rCtr x="22487" y="0"/>
                                    </p:animMotion>
                                  </p:childTnLst>
                                </p:cTn>
                              </p:par>
                              <p:par>
                                <p:cTn id="78" presetID="6" presetClass="emph" presetSubtype="0" fill="hold" nodeType="withEffect">
                                  <p:stCondLst>
                                    <p:cond delay="0"/>
                                  </p:stCondLst>
                                  <p:childTnLst>
                                    <p:animScale>
                                      <p:cBhvr>
                                        <p:cTn id="79" dur="1000" fill="hold"/>
                                        <p:tgtEl>
                                          <p:spTgt spid="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29" grpId="2" animBg="1"/>
      <p:bldP spid="29" grpId="3" animBg="1"/>
      <p:bldP spid="30" grpId="0"/>
      <p:bldP spid="30" grpId="1"/>
      <p:bldP spid="30" grpId="2"/>
      <p:bldP spid="31" grpId="0"/>
      <p:bldP spid="31" grpId="1"/>
      <p:bldP spid="31" grpId="2"/>
      <p:bldP spid="32" grpId="0"/>
      <p:bldP spid="32" grpId="1"/>
      <p:bldP spid="32" grpId="2"/>
      <p:bldP spid="33" grpId="0"/>
      <p:bldP spid="3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AF0973-7270-477B-8F36-86726C7EFA9C}"/>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
        <p:nvSpPr>
          <p:cNvPr id="16" name="Freeform: Shape 15">
            <a:extLst>
              <a:ext uri="{FF2B5EF4-FFF2-40B4-BE49-F238E27FC236}">
                <a16:creationId xmlns:a16="http://schemas.microsoft.com/office/drawing/2014/main" id="{909AE760-7088-49A7-86F1-985DB60D5E75}"/>
              </a:ext>
            </a:extLst>
          </p:cNvPr>
          <p:cNvSpPr/>
          <p:nvPr/>
        </p:nvSpPr>
        <p:spPr>
          <a:xfrm rot="5400000">
            <a:off x="-1576279" y="3287125"/>
            <a:ext cx="4795759" cy="1049756"/>
          </a:xfrm>
          <a:custGeom>
            <a:avLst/>
            <a:gdLst>
              <a:gd name="connsiteX0" fmla="*/ 0 w 2029791"/>
              <a:gd name="connsiteY0" fmla="*/ 0 h 1353871"/>
              <a:gd name="connsiteX1" fmla="*/ 2029791 w 2029791"/>
              <a:gd name="connsiteY1" fmla="*/ 0 h 1353871"/>
              <a:gd name="connsiteX2" fmla="*/ 2029791 w 2029791"/>
              <a:gd name="connsiteY2" fmla="*/ 1353871 h 1353871"/>
              <a:gd name="connsiteX3" fmla="*/ 0 w 2029791"/>
              <a:gd name="connsiteY3" fmla="*/ 1353871 h 1353871"/>
              <a:gd name="connsiteX4" fmla="*/ 0 w 2029791"/>
              <a:gd name="connsiteY4" fmla="*/ 0 h 135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91" h="1353871">
                <a:moveTo>
                  <a:pt x="0" y="0"/>
                </a:moveTo>
                <a:lnTo>
                  <a:pt x="2029791" y="0"/>
                </a:lnTo>
                <a:lnTo>
                  <a:pt x="2029791" y="1353871"/>
                </a:lnTo>
                <a:lnTo>
                  <a:pt x="0" y="1353871"/>
                </a:lnTo>
                <a:lnTo>
                  <a:pt x="0" y="0"/>
                </a:lnTo>
                <a:close/>
              </a:path>
            </a:pathLst>
          </a:custGeom>
          <a:solidFill>
            <a:srgbClr val="33CC33">
              <a:alpha val="90000"/>
            </a:srgb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vert270" wrap="square" lIns="324767" tIns="142240" rIns="142240" bIns="142240" numCol="1" spcCol="1270" anchor="ctr" anchorCtr="0">
            <a:noAutofit/>
          </a:bodyPr>
          <a:lstStyle/>
          <a:p>
            <a:pPr marL="0" lvl="0" indent="0" algn="ctr" defTabSz="889000">
              <a:lnSpc>
                <a:spcPct val="90000"/>
              </a:lnSpc>
              <a:spcBef>
                <a:spcPct val="0"/>
              </a:spcBef>
              <a:spcAft>
                <a:spcPct val="35000"/>
              </a:spcAft>
              <a:buNone/>
            </a:pPr>
            <a:r>
              <a:rPr lang="en-US" sz="2800">
                <a:latin typeface="Times New Roman" panose="02020603050405020304" pitchFamily="18" charset="0"/>
                <a:cs typeface="Times New Roman" panose="02020603050405020304" pitchFamily="18" charset="0"/>
              </a:rPr>
              <a:t>Chức năngcủa p</a:t>
            </a:r>
            <a:r>
              <a:rPr lang="en-US" sz="2800" kern="1200">
                <a:latin typeface="Times New Roman" panose="02020603050405020304" pitchFamily="18" charset="0"/>
                <a:cs typeface="Times New Roman" panose="02020603050405020304" pitchFamily="18" charset="0"/>
              </a:rPr>
              <a:t>hần mềmsoạn thảo văn bản</a:t>
            </a:r>
          </a:p>
        </p:txBody>
      </p:sp>
      <p:sp>
        <p:nvSpPr>
          <p:cNvPr id="17" name="Freeform: Shape 16">
            <a:extLst>
              <a:ext uri="{FF2B5EF4-FFF2-40B4-BE49-F238E27FC236}">
                <a16:creationId xmlns:a16="http://schemas.microsoft.com/office/drawing/2014/main" id="{8A2A7C1F-5040-44DA-B05A-D1FFC09342CF}"/>
              </a:ext>
            </a:extLst>
          </p:cNvPr>
          <p:cNvSpPr/>
          <p:nvPr/>
        </p:nvSpPr>
        <p:spPr>
          <a:xfrm>
            <a:off x="152207" y="415865"/>
            <a:ext cx="1353194" cy="1353194"/>
          </a:xfrm>
          <a:custGeom>
            <a:avLst/>
            <a:gdLst>
              <a:gd name="connsiteX0" fmla="*/ 0 w 1353194"/>
              <a:gd name="connsiteY0" fmla="*/ 676597 h 1353194"/>
              <a:gd name="connsiteX1" fmla="*/ 676597 w 1353194"/>
              <a:gd name="connsiteY1" fmla="*/ 0 h 1353194"/>
              <a:gd name="connsiteX2" fmla="*/ 1353194 w 1353194"/>
              <a:gd name="connsiteY2" fmla="*/ 676597 h 1353194"/>
              <a:gd name="connsiteX3" fmla="*/ 676597 w 1353194"/>
              <a:gd name="connsiteY3" fmla="*/ 1353194 h 1353194"/>
              <a:gd name="connsiteX4" fmla="*/ 0 w 1353194"/>
              <a:gd name="connsiteY4" fmla="*/ 676597 h 135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194" h="1353194">
                <a:moveTo>
                  <a:pt x="0" y="676597"/>
                </a:moveTo>
                <a:cubicBezTo>
                  <a:pt x="0" y="302923"/>
                  <a:pt x="302923" y="0"/>
                  <a:pt x="676597" y="0"/>
                </a:cubicBezTo>
                <a:cubicBezTo>
                  <a:pt x="1050271" y="0"/>
                  <a:pt x="1353194" y="302923"/>
                  <a:pt x="1353194" y="676597"/>
                </a:cubicBezTo>
                <a:cubicBezTo>
                  <a:pt x="1353194" y="1050271"/>
                  <a:pt x="1050271" y="1353194"/>
                  <a:pt x="676597" y="1353194"/>
                </a:cubicBezTo>
                <a:cubicBezTo>
                  <a:pt x="302923" y="1353194"/>
                  <a:pt x="0" y="1050271"/>
                  <a:pt x="0" y="676597"/>
                </a:cubicBezTo>
                <a:close/>
              </a:path>
            </a:pathLst>
          </a:custGeom>
          <a:solidFill>
            <a:srgbClr val="FF00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8171" tIns="198171" rIns="198171" bIns="198171" numCol="1" spcCol="1270" anchor="ctr" anchorCtr="0">
            <a:noAutofit/>
          </a:bodyPr>
          <a:lstStyle/>
          <a:p>
            <a:pPr marL="0" lvl="0" indent="0" algn="ctr" defTabSz="889000">
              <a:lnSpc>
                <a:spcPct val="90000"/>
              </a:lnSpc>
              <a:spcBef>
                <a:spcPct val="0"/>
              </a:spcBef>
              <a:spcAft>
                <a:spcPct val="35000"/>
              </a:spcAft>
              <a:buNone/>
            </a:pPr>
            <a:r>
              <a:rPr lang="en-US" sz="4400" kern="1200">
                <a:latin typeface="Times New Roman" panose="02020603050405020304" pitchFamily="18" charset="0"/>
                <a:cs typeface="Times New Roman" panose="02020603050405020304" pitchFamily="18" charset="0"/>
              </a:rPr>
              <a:t>3</a:t>
            </a:r>
          </a:p>
        </p:txBody>
      </p:sp>
      <p:grpSp>
        <p:nvGrpSpPr>
          <p:cNvPr id="2" name="Group 1">
            <a:extLst>
              <a:ext uri="{FF2B5EF4-FFF2-40B4-BE49-F238E27FC236}">
                <a16:creationId xmlns:a16="http://schemas.microsoft.com/office/drawing/2014/main" id="{8945A750-D7E4-4F77-8A16-E4799A9921BA}"/>
              </a:ext>
            </a:extLst>
          </p:cNvPr>
          <p:cNvGrpSpPr/>
          <p:nvPr/>
        </p:nvGrpSpPr>
        <p:grpSpPr>
          <a:xfrm>
            <a:off x="3203136" y="687373"/>
            <a:ext cx="7020915" cy="5638123"/>
            <a:chOff x="3163613" y="687373"/>
            <a:chExt cx="7020915" cy="5638123"/>
          </a:xfrm>
        </p:grpSpPr>
        <p:sp>
          <p:nvSpPr>
            <p:cNvPr id="5" name="Freeform: Shape 4">
              <a:extLst>
                <a:ext uri="{FF2B5EF4-FFF2-40B4-BE49-F238E27FC236}">
                  <a16:creationId xmlns:a16="http://schemas.microsoft.com/office/drawing/2014/main" id="{052B4666-033A-4DE9-8647-4676FB16D20F}"/>
                </a:ext>
              </a:extLst>
            </p:cNvPr>
            <p:cNvSpPr/>
            <p:nvPr/>
          </p:nvSpPr>
          <p:spPr>
            <a:xfrm>
              <a:off x="5535605" y="2660571"/>
              <a:ext cx="2276931" cy="1691727"/>
            </a:xfrm>
            <a:custGeom>
              <a:avLst/>
              <a:gdLst>
                <a:gd name="connsiteX0" fmla="*/ 0 w 1691727"/>
                <a:gd name="connsiteY0" fmla="*/ 281960 h 1691727"/>
                <a:gd name="connsiteX1" fmla="*/ 281960 w 1691727"/>
                <a:gd name="connsiteY1" fmla="*/ 0 h 1691727"/>
                <a:gd name="connsiteX2" fmla="*/ 1409767 w 1691727"/>
                <a:gd name="connsiteY2" fmla="*/ 0 h 1691727"/>
                <a:gd name="connsiteX3" fmla="*/ 1691727 w 1691727"/>
                <a:gd name="connsiteY3" fmla="*/ 281960 h 1691727"/>
                <a:gd name="connsiteX4" fmla="*/ 1691727 w 1691727"/>
                <a:gd name="connsiteY4" fmla="*/ 1409767 h 1691727"/>
                <a:gd name="connsiteX5" fmla="*/ 1409767 w 1691727"/>
                <a:gd name="connsiteY5" fmla="*/ 1691727 h 1691727"/>
                <a:gd name="connsiteX6" fmla="*/ 281960 w 1691727"/>
                <a:gd name="connsiteY6" fmla="*/ 1691727 h 1691727"/>
                <a:gd name="connsiteX7" fmla="*/ 0 w 1691727"/>
                <a:gd name="connsiteY7" fmla="*/ 1409767 h 1691727"/>
                <a:gd name="connsiteX8" fmla="*/ 0 w 1691727"/>
                <a:gd name="connsiteY8" fmla="*/ 281960 h 169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727" h="1691727">
                  <a:moveTo>
                    <a:pt x="0" y="281960"/>
                  </a:moveTo>
                  <a:cubicBezTo>
                    <a:pt x="0" y="126238"/>
                    <a:pt x="126238" y="0"/>
                    <a:pt x="281960" y="0"/>
                  </a:cubicBezTo>
                  <a:lnTo>
                    <a:pt x="1409767" y="0"/>
                  </a:lnTo>
                  <a:cubicBezTo>
                    <a:pt x="1565489" y="0"/>
                    <a:pt x="1691727" y="126238"/>
                    <a:pt x="1691727" y="281960"/>
                  </a:cubicBezTo>
                  <a:lnTo>
                    <a:pt x="1691727" y="1409767"/>
                  </a:lnTo>
                  <a:cubicBezTo>
                    <a:pt x="1691727" y="1565489"/>
                    <a:pt x="1565489" y="1691727"/>
                    <a:pt x="1409767" y="1691727"/>
                  </a:cubicBezTo>
                  <a:lnTo>
                    <a:pt x="281960" y="1691727"/>
                  </a:lnTo>
                  <a:cubicBezTo>
                    <a:pt x="126238" y="1691727"/>
                    <a:pt x="0" y="1565489"/>
                    <a:pt x="0" y="1409767"/>
                  </a:cubicBezTo>
                  <a:lnTo>
                    <a:pt x="0" y="281960"/>
                  </a:lnTo>
                  <a:close/>
                </a:path>
              </a:pathLst>
            </a:custGeom>
            <a:solidFill>
              <a:schemeClr val="accent5">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4023" tIns="174023" rIns="174023" bIns="174023" numCol="1" spcCol="1270" anchor="ctr" anchorCtr="0">
              <a:noAutofit/>
            </a:bodyPr>
            <a:lstStyle/>
            <a:p>
              <a:pPr marL="0" lvl="0" indent="0" algn="ctr" defTabSz="1600200">
                <a:lnSpc>
                  <a:spcPct val="90000"/>
                </a:lnSpc>
                <a:spcBef>
                  <a:spcPct val="0"/>
                </a:spcBef>
                <a:spcAft>
                  <a:spcPct val="35000"/>
                </a:spcAft>
                <a:buNone/>
              </a:pPr>
              <a:r>
                <a:rPr lang="en-US" sz="3200" kern="1200">
                  <a:latin typeface="Times New Roman" panose="02020603050405020304" pitchFamily="18" charset="0"/>
                  <a:cs typeface="Times New Roman" panose="02020603050405020304" pitchFamily="18" charset="0"/>
                </a:rPr>
                <a:t>Chức năng cơ bản</a:t>
              </a:r>
            </a:p>
          </p:txBody>
        </p:sp>
        <p:sp>
          <p:nvSpPr>
            <p:cNvPr id="6" name="Freeform: Shape 5">
              <a:extLst>
                <a:ext uri="{FF2B5EF4-FFF2-40B4-BE49-F238E27FC236}">
                  <a16:creationId xmlns:a16="http://schemas.microsoft.com/office/drawing/2014/main" id="{F853BC30-7BC6-4E13-910D-1BF9D565D167}"/>
                </a:ext>
              </a:extLst>
            </p:cNvPr>
            <p:cNvSpPr/>
            <p:nvPr/>
          </p:nvSpPr>
          <p:spPr>
            <a:xfrm rot="16200000">
              <a:off x="6254199" y="2240701"/>
              <a:ext cx="839740"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8" name="Freeform: Shape 17">
              <a:extLst>
                <a:ext uri="{FF2B5EF4-FFF2-40B4-BE49-F238E27FC236}">
                  <a16:creationId xmlns:a16="http://schemas.microsoft.com/office/drawing/2014/main" id="{1BE9A4F4-817F-4DC1-888C-D7BC30B7CF74}"/>
                </a:ext>
              </a:extLst>
            </p:cNvPr>
            <p:cNvSpPr/>
            <p:nvPr/>
          </p:nvSpPr>
          <p:spPr>
            <a:xfrm>
              <a:off x="5911298" y="687373"/>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00CC66"/>
            </a:solidFill>
          </p:spPr>
          <p:style>
            <a:lnRef idx="2">
              <a:schemeClr val="lt1">
                <a:hueOff val="0"/>
                <a:satOff val="0"/>
                <a:lumOff val="0"/>
                <a:alphaOff val="0"/>
              </a:schemeClr>
            </a:lnRef>
            <a:fillRef idx="1">
              <a:schemeClr val="accent5">
                <a:hueOff val="-470678"/>
                <a:satOff val="-6252"/>
                <a:lumOff val="98"/>
                <a:alphaOff val="0"/>
              </a:schemeClr>
            </a:fillRef>
            <a:effectRef idx="0">
              <a:schemeClr val="accent5">
                <a:hueOff val="-470678"/>
                <a:satOff val="-6252"/>
                <a:lumOff val="98"/>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Tạo và định dạng văn bản</a:t>
              </a:r>
            </a:p>
          </p:txBody>
        </p:sp>
        <p:sp>
          <p:nvSpPr>
            <p:cNvPr id="19" name="Freeform: Shape 18">
              <a:extLst>
                <a:ext uri="{FF2B5EF4-FFF2-40B4-BE49-F238E27FC236}">
                  <a16:creationId xmlns:a16="http://schemas.microsoft.com/office/drawing/2014/main" id="{B613A4C9-E5AD-4D2D-9450-96B3CB168497}"/>
                </a:ext>
              </a:extLst>
            </p:cNvPr>
            <p:cNvSpPr/>
            <p:nvPr/>
          </p:nvSpPr>
          <p:spPr>
            <a:xfrm>
              <a:off x="7812535" y="3506435"/>
              <a:ext cx="1130224"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0" name="Freeform: Shape 19">
              <a:extLst>
                <a:ext uri="{FF2B5EF4-FFF2-40B4-BE49-F238E27FC236}">
                  <a16:creationId xmlns:a16="http://schemas.microsoft.com/office/drawing/2014/main" id="{E31503E7-7028-44B5-AA35-4DF7FB129312}"/>
                </a:ext>
              </a:extLst>
            </p:cNvPr>
            <p:cNvSpPr/>
            <p:nvPr/>
          </p:nvSpPr>
          <p:spPr>
            <a:xfrm>
              <a:off x="8658984" y="2939706"/>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FF0000"/>
            </a:solidFill>
          </p:spPr>
          <p:style>
            <a:lnRef idx="2">
              <a:schemeClr val="lt1">
                <a:hueOff val="0"/>
                <a:satOff val="0"/>
                <a:lumOff val="0"/>
                <a:alphaOff val="0"/>
              </a:schemeClr>
            </a:lnRef>
            <a:fillRef idx="1">
              <a:schemeClr val="accent5">
                <a:hueOff val="-941356"/>
                <a:satOff val="-12503"/>
                <a:lumOff val="196"/>
                <a:alphaOff val="0"/>
              </a:schemeClr>
            </a:fillRef>
            <a:effectRef idx="0">
              <a:schemeClr val="accent5">
                <a:hueOff val="-941356"/>
                <a:satOff val="-12503"/>
                <a:lumOff val="196"/>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Biên tập chỉnh sửa văn bản</a:t>
              </a:r>
            </a:p>
          </p:txBody>
        </p:sp>
        <p:sp>
          <p:nvSpPr>
            <p:cNvPr id="21" name="Freeform: Shape 20">
              <a:extLst>
                <a:ext uri="{FF2B5EF4-FFF2-40B4-BE49-F238E27FC236}">
                  <a16:creationId xmlns:a16="http://schemas.microsoft.com/office/drawing/2014/main" id="{DCD1E862-6EC6-4E09-A085-7FB33DADB5A3}"/>
                </a:ext>
              </a:extLst>
            </p:cNvPr>
            <p:cNvSpPr/>
            <p:nvPr/>
          </p:nvSpPr>
          <p:spPr>
            <a:xfrm rot="5400000">
              <a:off x="6254199" y="4772169"/>
              <a:ext cx="839740"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8508444D-5A01-462F-B639-D0DFFB22611E}"/>
                </a:ext>
              </a:extLst>
            </p:cNvPr>
            <p:cNvSpPr/>
            <p:nvPr/>
          </p:nvSpPr>
          <p:spPr>
            <a:xfrm>
              <a:off x="5911298" y="5192039"/>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7030A0"/>
            </a:solidFill>
          </p:spPr>
          <p:style>
            <a:lnRef idx="2">
              <a:schemeClr val="lt1">
                <a:hueOff val="0"/>
                <a:satOff val="0"/>
                <a:lumOff val="0"/>
                <a:alphaOff val="0"/>
              </a:schemeClr>
            </a:lnRef>
            <a:fillRef idx="1">
              <a:schemeClr val="accent5">
                <a:hueOff val="-1412034"/>
                <a:satOff val="-18755"/>
                <a:lumOff val="295"/>
                <a:alphaOff val="0"/>
              </a:schemeClr>
            </a:fillRef>
            <a:effectRef idx="0">
              <a:schemeClr val="accent5">
                <a:hueOff val="-1412034"/>
                <a:satOff val="-18755"/>
                <a:lumOff val="295"/>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Lưu trữ văn bản</a:t>
              </a:r>
            </a:p>
          </p:txBody>
        </p:sp>
        <p:sp>
          <p:nvSpPr>
            <p:cNvPr id="23" name="Freeform: Shape 22">
              <a:extLst>
                <a:ext uri="{FF2B5EF4-FFF2-40B4-BE49-F238E27FC236}">
                  <a16:creationId xmlns:a16="http://schemas.microsoft.com/office/drawing/2014/main" id="{1C881CFC-7A51-447E-A7C4-D756C969FADA}"/>
                </a:ext>
              </a:extLst>
            </p:cNvPr>
            <p:cNvSpPr/>
            <p:nvPr/>
          </p:nvSpPr>
          <p:spPr>
            <a:xfrm rot="10800000">
              <a:off x="4405380" y="3506435"/>
              <a:ext cx="1130224" cy="0"/>
            </a:xfrm>
            <a:custGeom>
              <a:avLst/>
              <a:gdLst/>
              <a:ahLst/>
              <a:cxnLst/>
              <a:rect l="0" t="0" r="0" b="0"/>
              <a:pathLst>
                <a:path>
                  <a:moveTo>
                    <a:pt x="0" y="0"/>
                  </a:moveTo>
                  <a:lnTo>
                    <a:pt x="839740" y="0"/>
                  </a:lnTo>
                </a:path>
              </a:pathLst>
            </a:custGeom>
            <a:noFill/>
            <a:ln w="38100">
              <a:solidFill>
                <a:srgbClr val="FFFF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4" name="Freeform: Shape 23">
              <a:extLst>
                <a:ext uri="{FF2B5EF4-FFF2-40B4-BE49-F238E27FC236}">
                  <a16:creationId xmlns:a16="http://schemas.microsoft.com/office/drawing/2014/main" id="{D4EB2D06-D3B2-44DD-A863-25FF12DF8CE2}"/>
                </a:ext>
              </a:extLst>
            </p:cNvPr>
            <p:cNvSpPr/>
            <p:nvPr/>
          </p:nvSpPr>
          <p:spPr>
            <a:xfrm>
              <a:off x="3163613" y="2939706"/>
              <a:ext cx="1525544" cy="1133457"/>
            </a:xfrm>
            <a:custGeom>
              <a:avLst/>
              <a:gdLst>
                <a:gd name="connsiteX0" fmla="*/ 0 w 1133457"/>
                <a:gd name="connsiteY0" fmla="*/ 188913 h 1133457"/>
                <a:gd name="connsiteX1" fmla="*/ 188913 w 1133457"/>
                <a:gd name="connsiteY1" fmla="*/ 0 h 1133457"/>
                <a:gd name="connsiteX2" fmla="*/ 944544 w 1133457"/>
                <a:gd name="connsiteY2" fmla="*/ 0 h 1133457"/>
                <a:gd name="connsiteX3" fmla="*/ 1133457 w 1133457"/>
                <a:gd name="connsiteY3" fmla="*/ 188913 h 1133457"/>
                <a:gd name="connsiteX4" fmla="*/ 1133457 w 1133457"/>
                <a:gd name="connsiteY4" fmla="*/ 944544 h 1133457"/>
                <a:gd name="connsiteX5" fmla="*/ 944544 w 1133457"/>
                <a:gd name="connsiteY5" fmla="*/ 1133457 h 1133457"/>
                <a:gd name="connsiteX6" fmla="*/ 188913 w 1133457"/>
                <a:gd name="connsiteY6" fmla="*/ 1133457 h 1133457"/>
                <a:gd name="connsiteX7" fmla="*/ 0 w 1133457"/>
                <a:gd name="connsiteY7" fmla="*/ 944544 h 1133457"/>
                <a:gd name="connsiteX8" fmla="*/ 0 w 1133457"/>
                <a:gd name="connsiteY8" fmla="*/ 188913 h 11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57" h="1133457">
                  <a:moveTo>
                    <a:pt x="0" y="188913"/>
                  </a:moveTo>
                  <a:cubicBezTo>
                    <a:pt x="0" y="84579"/>
                    <a:pt x="84579" y="0"/>
                    <a:pt x="188913" y="0"/>
                  </a:cubicBezTo>
                  <a:lnTo>
                    <a:pt x="944544" y="0"/>
                  </a:lnTo>
                  <a:cubicBezTo>
                    <a:pt x="1048878" y="0"/>
                    <a:pt x="1133457" y="84579"/>
                    <a:pt x="1133457" y="188913"/>
                  </a:cubicBezTo>
                  <a:lnTo>
                    <a:pt x="1133457" y="944544"/>
                  </a:lnTo>
                  <a:cubicBezTo>
                    <a:pt x="1133457" y="1048878"/>
                    <a:pt x="1048878" y="1133457"/>
                    <a:pt x="944544" y="1133457"/>
                  </a:cubicBezTo>
                  <a:lnTo>
                    <a:pt x="188913" y="1133457"/>
                  </a:lnTo>
                  <a:cubicBezTo>
                    <a:pt x="84579" y="1133457"/>
                    <a:pt x="0" y="1048878"/>
                    <a:pt x="0" y="944544"/>
                  </a:cubicBezTo>
                  <a:lnTo>
                    <a:pt x="0" y="188913"/>
                  </a:lnTo>
                  <a:close/>
                </a:path>
              </a:pathLst>
            </a:custGeom>
            <a:solidFill>
              <a:srgbClr val="FFC000"/>
            </a:solidFill>
          </p:spPr>
          <p:style>
            <a:lnRef idx="2">
              <a:schemeClr val="lt1">
                <a:hueOff val="0"/>
                <a:satOff val="0"/>
                <a:lumOff val="0"/>
                <a:alphaOff val="0"/>
              </a:schemeClr>
            </a:lnRef>
            <a:fillRef idx="1">
              <a:schemeClr val="accent5">
                <a:hueOff val="-1882712"/>
                <a:satOff val="-25007"/>
                <a:lumOff val="393"/>
                <a:alphaOff val="0"/>
              </a:schemeClr>
            </a:fillRef>
            <a:effectRef idx="0">
              <a:schemeClr val="accent5">
                <a:hueOff val="-1882712"/>
                <a:satOff val="-25007"/>
                <a:lumOff val="393"/>
                <a:alphaOff val="0"/>
              </a:schemeClr>
            </a:effectRef>
            <a:fontRef idx="minor">
              <a:schemeClr val="lt1"/>
            </a:fontRef>
          </p:style>
          <p:txBody>
            <a:bodyPr spcFirstLastPara="0" vert="horz" wrap="square" lIns="126451" tIns="126451" rIns="126451" bIns="126451" numCol="1" spcCol="1270" anchor="ctr" anchorCtr="0">
              <a:noAutofit/>
            </a:bodyPr>
            <a:lstStyle/>
            <a:p>
              <a:pPr marL="0" lvl="0" indent="0" algn="ctr" defTabSz="12446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In văn bản</a:t>
              </a:r>
            </a:p>
          </p:txBody>
        </p:sp>
      </p:grpSp>
      <p:pic>
        <p:nvPicPr>
          <p:cNvPr id="15" name="Picture 14">
            <a:extLst>
              <a:ext uri="{FF2B5EF4-FFF2-40B4-BE49-F238E27FC236}">
                <a16:creationId xmlns:a16="http://schemas.microsoft.com/office/drawing/2014/main" id="{3EA96210-1EDD-4AEB-B898-107CD97AA65D}"/>
              </a:ext>
            </a:extLst>
          </p:cNvPr>
          <p:cNvPicPr>
            <a:picLocks noChangeAspect="1"/>
          </p:cNvPicPr>
          <p:nvPr/>
        </p:nvPicPr>
        <p:blipFill>
          <a:blip r:embed="rId2"/>
          <a:stretch>
            <a:fillRect/>
          </a:stretch>
        </p:blipFill>
        <p:spPr>
          <a:xfrm>
            <a:off x="1463651" y="1844234"/>
            <a:ext cx="3991223" cy="3351296"/>
          </a:xfrm>
          <a:prstGeom prst="rect">
            <a:avLst/>
          </a:prstGeom>
        </p:spPr>
      </p:pic>
      <p:grpSp>
        <p:nvGrpSpPr>
          <p:cNvPr id="25" name="Group 24">
            <a:extLst>
              <a:ext uri="{FF2B5EF4-FFF2-40B4-BE49-F238E27FC236}">
                <a16:creationId xmlns:a16="http://schemas.microsoft.com/office/drawing/2014/main" id="{FDC6D661-DC76-4298-B824-FCE7C6172918}"/>
              </a:ext>
            </a:extLst>
          </p:cNvPr>
          <p:cNvGrpSpPr/>
          <p:nvPr/>
        </p:nvGrpSpPr>
        <p:grpSpPr>
          <a:xfrm>
            <a:off x="8583477" y="1070971"/>
            <a:ext cx="3167084" cy="4561490"/>
            <a:chOff x="3744801" y="-8878"/>
            <a:chExt cx="4893469" cy="6858000"/>
          </a:xfrm>
        </p:grpSpPr>
        <p:sp>
          <p:nvSpPr>
            <p:cNvPr id="26" name="Rectangle 25">
              <a:extLst>
                <a:ext uri="{FF2B5EF4-FFF2-40B4-BE49-F238E27FC236}">
                  <a16:creationId xmlns:a16="http://schemas.microsoft.com/office/drawing/2014/main" id="{5A39BC42-8481-411E-A2B9-2594748A14F9}"/>
                </a:ext>
              </a:extLst>
            </p:cNvPr>
            <p:cNvSpPr/>
            <p:nvPr/>
          </p:nvSpPr>
          <p:spPr>
            <a:xfrm>
              <a:off x="3744801" y="-8878"/>
              <a:ext cx="4893469"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chemeClr val="bg1"/>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33919623-AA88-400E-9895-1BA3359F1865}"/>
                </a:ext>
              </a:extLst>
            </p:cNvPr>
            <p:cNvSpPr txBox="1"/>
            <p:nvPr/>
          </p:nvSpPr>
          <p:spPr>
            <a:xfrm>
              <a:off x="4356496" y="1373409"/>
              <a:ext cx="3955620" cy="4210830"/>
            </a:xfrm>
            <a:prstGeom prst="rect">
              <a:avLst/>
            </a:prstGeom>
            <a:noFill/>
          </p:spPr>
          <p:txBody>
            <a:bodyPr wrap="square" rtlCol="0">
              <a:spAutoFit/>
            </a:bodyPr>
            <a:lstStyle/>
            <a:p>
              <a:pPr algn="ctr"/>
              <a:r>
                <a:rPr lang="en-US" sz="1600">
                  <a:solidFill>
                    <a:schemeClr val="bg1"/>
                  </a:solidFill>
                  <a:latin typeface="Times New Roman" panose="02020603050405020304" pitchFamily="18" charset="0"/>
                  <a:cs typeface="Times New Roman" panose="02020603050405020304" pitchFamily="18" charset="0"/>
                </a:rPr>
                <a:t>Không Đề</a:t>
              </a:r>
            </a:p>
            <a:p>
              <a:endParaRPr lang="en-US" sz="1000">
                <a:solidFill>
                  <a:schemeClr val="bg1"/>
                </a:solidFill>
                <a:latin typeface="Times New Roman" panose="02020603050405020304" pitchFamily="18" charset="0"/>
                <a:cs typeface="Times New Roman" panose="02020603050405020304" pitchFamily="18" charset="0"/>
              </a:endParaRPr>
            </a:p>
            <a:p>
              <a:r>
                <a:rPr lang="en-US" sz="1000">
                  <a:solidFill>
                    <a:schemeClr val="bg1"/>
                  </a:solidFill>
                  <a:latin typeface="Times New Roman" panose="02020603050405020304" pitchFamily="18" charset="0"/>
                  <a:cs typeface="Times New Roman" panose="02020603050405020304" pitchFamily="18" charset="0"/>
                </a:rPr>
                <a:t>“Mãi mãi bên con tiếng của thầy vang vọng</a:t>
              </a:r>
            </a:p>
            <a:p>
              <a:r>
                <a:rPr lang="en-US" sz="1000">
                  <a:solidFill>
                    <a:schemeClr val="bg1"/>
                  </a:solidFill>
                  <a:latin typeface="Times New Roman" panose="02020603050405020304" pitchFamily="18" charset="0"/>
                  <a:cs typeface="Times New Roman" panose="02020603050405020304" pitchFamily="18" charset="0"/>
                </a:rPr>
                <a:t>Đã xa rồi mà con ngỡ hôm qua</a:t>
              </a:r>
            </a:p>
            <a:p>
              <a:r>
                <a:rPr lang="en-US" sz="1000">
                  <a:solidFill>
                    <a:schemeClr val="bg1"/>
                  </a:solidFill>
                  <a:latin typeface="Times New Roman" panose="02020603050405020304" pitchFamily="18" charset="0"/>
                  <a:cs typeface="Times New Roman" panose="02020603050405020304" pitchFamily="18" charset="0"/>
                </a:rPr>
                <a:t>Bài giảng của thầy như chắp cánh ước mơ</a:t>
              </a:r>
            </a:p>
            <a:p>
              <a:r>
                <a:rPr lang="en-US" sz="1000">
                  <a:solidFill>
                    <a:schemeClr val="bg1"/>
                  </a:solidFill>
                  <a:latin typeface="Times New Roman" panose="02020603050405020304" pitchFamily="18" charset="0"/>
                  <a:cs typeface="Times New Roman" panose="02020603050405020304" pitchFamily="18" charset="0"/>
                </a:rPr>
                <a:t>Cho con bay khỏi vùng trời cổ tích</a:t>
              </a:r>
            </a:p>
            <a:p>
              <a:r>
                <a:rPr lang="en-US" sz="1000">
                  <a:solidFill>
                    <a:schemeClr val="bg1"/>
                  </a:solidFill>
                  <a:latin typeface="Times New Roman" panose="02020603050405020304" pitchFamily="18" charset="0"/>
                  <a:cs typeface="Times New Roman" panose="02020603050405020304" pitchFamily="18" charset="0"/>
                </a:rPr>
                <a:t>Có những lúc thầm lặng con ngắm</a:t>
              </a:r>
            </a:p>
            <a:p>
              <a:r>
                <a:rPr lang="en-US" sz="1000">
                  <a:solidFill>
                    <a:schemeClr val="bg1"/>
                  </a:solidFill>
                  <a:latin typeface="Times New Roman" panose="02020603050405020304" pitchFamily="18" charset="0"/>
                  <a:cs typeface="Times New Roman" panose="02020603050405020304" pitchFamily="18" charset="0"/>
                </a:rPr>
                <a:t>Vầng trán thầy đọng lại những nép nhăn</a:t>
              </a:r>
            </a:p>
            <a:p>
              <a:r>
                <a:rPr lang="en-US" sz="1000">
                  <a:solidFill>
                    <a:schemeClr val="bg1"/>
                  </a:solidFill>
                  <a:latin typeface="Times New Roman" panose="02020603050405020304" pitchFamily="18" charset="0"/>
                  <a:cs typeface="Times New Roman" panose="02020603050405020304" pitchFamily="18" charset="0"/>
                </a:rPr>
                <a:t>Tuổi thơ con như những ánh trăng rằm</a:t>
              </a:r>
            </a:p>
            <a:p>
              <a:r>
                <a:rPr lang="en-US" sz="1000">
                  <a:solidFill>
                    <a:schemeClr val="bg1"/>
                  </a:solidFill>
                  <a:latin typeface="Times New Roman" panose="02020603050405020304" pitchFamily="18" charset="0"/>
                  <a:cs typeface="Times New Roman" panose="02020603050405020304" pitchFamily="18" charset="0"/>
                </a:rPr>
                <a:t>Sao thấy được nỗi long thầy cùng năm tháng</a:t>
              </a:r>
            </a:p>
            <a:p>
              <a:r>
                <a:rPr lang="en-US" sz="1000">
                  <a:solidFill>
                    <a:schemeClr val="bg1"/>
                  </a:solidFill>
                  <a:latin typeface="Times New Roman" panose="02020603050405020304" pitchFamily="18" charset="0"/>
                  <a:cs typeface="Times New Roman" panose="02020603050405020304" pitchFamily="18" charset="0"/>
                </a:rPr>
                <a:t>Đã qua rồi một thời con đã lớn</a:t>
              </a:r>
            </a:p>
            <a:p>
              <a:r>
                <a:rPr lang="en-US" sz="1000">
                  <a:solidFill>
                    <a:schemeClr val="bg1"/>
                  </a:solidFill>
                  <a:latin typeface="Times New Roman" panose="02020603050405020304" pitchFamily="18" charset="0"/>
                  <a:cs typeface="Times New Roman" panose="02020603050405020304" pitchFamily="18" charset="0"/>
                </a:rPr>
                <a:t>Bài học đầu đời con hiểu được thầy cô</a:t>
              </a:r>
            </a:p>
            <a:p>
              <a:r>
                <a:rPr lang="en-US" sz="1000">
                  <a:solidFill>
                    <a:schemeClr val="bg1"/>
                  </a:solidFill>
                  <a:latin typeface="Times New Roman" panose="02020603050405020304" pitchFamily="18" charset="0"/>
                  <a:cs typeface="Times New Roman" panose="02020603050405020304" pitchFamily="18" charset="0"/>
                </a:rPr>
                <a:t>Lời giải đáp cho con không còn là ẩn số</a:t>
              </a:r>
            </a:p>
            <a:p>
              <a:r>
                <a:rPr lang="en-US" sz="1000">
                  <a:solidFill>
                    <a:schemeClr val="bg1"/>
                  </a:solidFill>
                  <a:latin typeface="Times New Roman" panose="02020603050405020304" pitchFamily="18" charset="0"/>
                  <a:cs typeface="Times New Roman" panose="02020603050405020304" pitchFamily="18" charset="0"/>
                </a:rPr>
                <a:t>Mà cả tấm long thầy quảng đại bao la</a:t>
              </a:r>
            </a:p>
            <a:p>
              <a:r>
                <a:rPr lang="en-US" sz="1000">
                  <a:solidFill>
                    <a:schemeClr val="bg1"/>
                  </a:solidFill>
                  <a:latin typeface="Times New Roman" panose="02020603050405020304" pitchFamily="18" charset="0"/>
                  <a:cs typeface="Times New Roman" panose="02020603050405020304" pitchFamily="18" charset="0"/>
                </a:rPr>
                <a:t>Ở nơi xa theo hương bay của gió</a:t>
              </a:r>
            </a:p>
            <a:p>
              <a:r>
                <a:rPr lang="en-US" sz="1000">
                  <a:solidFill>
                    <a:schemeClr val="bg1"/>
                  </a:solidFill>
                  <a:latin typeface="Times New Roman" panose="02020603050405020304" pitchFamily="18" charset="0"/>
                  <a:cs typeface="Times New Roman" panose="02020603050405020304" pitchFamily="18" charset="0"/>
                </a:rPr>
                <a:t>Con gửi lòng mình tôn kính đến thầy yêu”</a:t>
              </a:r>
            </a:p>
            <a:p>
              <a:endParaRPr lang="en-US" sz="1000">
                <a:solidFill>
                  <a:schemeClr val="bg1"/>
                </a:solidFill>
                <a:latin typeface="Times New Roman" panose="02020603050405020304" pitchFamily="18" charset="0"/>
                <a:cs typeface="Times New Roman" panose="02020603050405020304" pitchFamily="18" charset="0"/>
              </a:endParaRPr>
            </a:p>
          </p:txBody>
        </p:sp>
      </p:grpSp>
      <p:pic>
        <p:nvPicPr>
          <p:cNvPr id="28" name="Picture 27">
            <a:extLst>
              <a:ext uri="{FF2B5EF4-FFF2-40B4-BE49-F238E27FC236}">
                <a16:creationId xmlns:a16="http://schemas.microsoft.com/office/drawing/2014/main" id="{7A740634-86FA-462C-86C5-3BD6766F8A17}"/>
              </a:ext>
            </a:extLst>
          </p:cNvPr>
          <p:cNvPicPr>
            <a:picLocks noChangeAspect="1"/>
          </p:cNvPicPr>
          <p:nvPr/>
        </p:nvPicPr>
        <p:blipFill>
          <a:blip r:embed="rId3"/>
          <a:stretch>
            <a:fillRect/>
          </a:stretch>
        </p:blipFill>
        <p:spPr>
          <a:xfrm>
            <a:off x="2670504" y="3429000"/>
            <a:ext cx="2536129" cy="216347"/>
          </a:xfrm>
          <a:prstGeom prst="rect">
            <a:avLst/>
          </a:prstGeom>
        </p:spPr>
      </p:pic>
    </p:spTree>
    <p:extLst>
      <p:ext uri="{BB962C8B-B14F-4D97-AF65-F5344CB8AC3E}">
        <p14:creationId xmlns:p14="http://schemas.microsoft.com/office/powerpoint/2010/main" val="112423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04167E-6 -2.59259E-6 L -1.04167E-6 -0.65694 " pathEditMode="relative" rAng="0" ptsTypes="AA">
                                      <p:cBhvr>
                                        <p:cTn id="6" dur="1000" fill="hold"/>
                                        <p:tgtEl>
                                          <p:spTgt spid="2"/>
                                        </p:tgtEl>
                                        <p:attrNameLst>
                                          <p:attrName>ppt_x</p:attrName>
                                          <p:attrName>ppt_y</p:attrName>
                                        </p:attrNameLst>
                                      </p:cBhvr>
                                      <p:rCtr x="0" y="-32847"/>
                                    </p:animMotion>
                                  </p:childTnLst>
                                </p:cTn>
                              </p:par>
                              <p:par>
                                <p:cTn id="7" presetID="6" presetClass="emph" presetSubtype="0" fill="hold" nodeType="withEffect">
                                  <p:stCondLst>
                                    <p:cond delay="0"/>
                                  </p:stCondLst>
                                  <p:childTnLst>
                                    <p:animScale>
                                      <p:cBhvr>
                                        <p:cTn id="8" dur="1000" fill="hold"/>
                                        <p:tgtEl>
                                          <p:spTgt spid="2"/>
                                        </p:tgtEl>
                                      </p:cBhvr>
                                      <p:by x="200000" y="200000"/>
                                    </p:animScale>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path" presetSubtype="0" accel="50000" decel="50000" fill="hold" nodeType="clickEffect">
                                  <p:stCondLst>
                                    <p:cond delay="0"/>
                                  </p:stCondLst>
                                  <p:childTnLst>
                                    <p:animMotion origin="layout" path="M -4.16667E-6 2.59259E-6 L -0.58476 0.02338 " pathEditMode="relative" rAng="0" ptsTypes="AA">
                                      <p:cBhvr>
                                        <p:cTn id="22" dur="500" fill="hold"/>
                                        <p:tgtEl>
                                          <p:spTgt spid="25"/>
                                        </p:tgtEl>
                                        <p:attrNameLst>
                                          <p:attrName>ppt_x</p:attrName>
                                          <p:attrName>ppt_y</p:attrName>
                                        </p:attrNameLst>
                                      </p:cBhvr>
                                      <p:rCtr x="-29245" y="1157"/>
                                    </p:animMotion>
                                  </p:childTnLst>
                                </p:cTn>
                              </p:par>
                              <p:par>
                                <p:cTn id="23" presetID="53" presetClass="exit" presetSubtype="32" fill="hold" nodeType="withEffect">
                                  <p:stCondLst>
                                    <p:cond delay="0"/>
                                  </p:stCondLst>
                                  <p:childTnLst>
                                    <p:anim calcmode="lin" valueType="num">
                                      <p:cBhvr>
                                        <p:cTn id="24" dur="500"/>
                                        <p:tgtEl>
                                          <p:spTgt spid="25"/>
                                        </p:tgtEl>
                                        <p:attrNameLst>
                                          <p:attrName>ppt_w</p:attrName>
                                        </p:attrNameLst>
                                      </p:cBhvr>
                                      <p:tavLst>
                                        <p:tav tm="0">
                                          <p:val>
                                            <p:strVal val="ppt_w"/>
                                          </p:val>
                                        </p:tav>
                                        <p:tav tm="100000">
                                          <p:val>
                                            <p:fltVal val="0"/>
                                          </p:val>
                                        </p:tav>
                                      </p:tavLst>
                                    </p:anim>
                                    <p:anim calcmode="lin" valueType="num">
                                      <p:cBhvr>
                                        <p:cTn id="25" dur="500"/>
                                        <p:tgtEl>
                                          <p:spTgt spid="25"/>
                                        </p:tgtEl>
                                        <p:attrNameLst>
                                          <p:attrName>ppt_h</p:attrName>
                                        </p:attrNameLst>
                                      </p:cBhvr>
                                      <p:tavLst>
                                        <p:tav tm="0">
                                          <p:val>
                                            <p:strVal val="ppt_h"/>
                                          </p:val>
                                        </p:tav>
                                        <p:tav tm="100000">
                                          <p:val>
                                            <p:fltVal val="0"/>
                                          </p:val>
                                        </p:tav>
                                      </p:tavLst>
                                    </p:anim>
                                    <p:animEffect transition="out" filter="fad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1.04167E-6 -0.65694 L -1.04167E-6 -2.59259E-6 " pathEditMode="relative" rAng="0" ptsTypes="AA">
                                      <p:cBhvr>
                                        <p:cTn id="46" dur="1000" fill="hold"/>
                                        <p:tgtEl>
                                          <p:spTgt spid="2"/>
                                        </p:tgtEl>
                                        <p:attrNameLst>
                                          <p:attrName>ppt_x</p:attrName>
                                          <p:attrName>ppt_y</p:attrName>
                                        </p:attrNameLst>
                                      </p:cBhvr>
                                      <p:rCtr x="0" y="32847"/>
                                    </p:animMotion>
                                  </p:childTnLst>
                                </p:cTn>
                              </p:par>
                              <p:par>
                                <p:cTn id="47" presetID="6" presetClass="emph" presetSubtype="0" fill="hold" nodeType="withEffect">
                                  <p:stCondLst>
                                    <p:cond delay="0"/>
                                  </p:stCondLst>
                                  <p:childTnLst>
                                    <p:animScale>
                                      <p:cBhvr>
                                        <p:cTn id="48" dur="1000" fill="hold"/>
                                        <p:tgtEl>
                                          <p:spTgt spid="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docProps/app.xml><?xml version="1.0" encoding="utf-8"?>
<Properties xmlns="http://schemas.openxmlformats.org/officeDocument/2006/extended-properties" xmlns:vt="http://schemas.openxmlformats.org/officeDocument/2006/docPropsVTypes">
  <Template>Facet</Template>
  <TotalTime>5135</TotalTime>
  <Words>2066</Words>
  <Application>Microsoft Office PowerPoint</Application>
  <PresentationFormat>Widescreen</PresentationFormat>
  <Paragraphs>252</Paragraphs>
  <Slides>29</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Gill Sans MT</vt:lpstr>
      <vt:lpstr>Harrington</vt:lpstr>
      <vt:lpstr>Imprint MT Shadow</vt:lpstr>
      <vt:lpstr>Times New Roman</vt:lpstr>
      <vt:lpstr>Wingdings</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DamDH</dc:creator>
  <cp:lastModifiedBy>Huu Dam</cp:lastModifiedBy>
  <cp:revision>371</cp:revision>
  <dcterms:created xsi:type="dcterms:W3CDTF">2021-03-03T03:20:18Z</dcterms:created>
  <dcterms:modified xsi:type="dcterms:W3CDTF">2022-07-30T15:25:56Z</dcterms:modified>
</cp:coreProperties>
</file>