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550" r:id="rId2"/>
    <p:sldId id="545" r:id="rId3"/>
    <p:sldId id="551" r:id="rId4"/>
    <p:sldId id="546" r:id="rId5"/>
    <p:sldId id="518" r:id="rId6"/>
    <p:sldId id="540" r:id="rId7"/>
    <p:sldId id="552" r:id="rId8"/>
    <p:sldId id="537" r:id="rId9"/>
    <p:sldId id="538" r:id="rId10"/>
    <p:sldId id="543" r:id="rId11"/>
    <p:sldId id="539" r:id="rId12"/>
    <p:sldId id="541" r:id="rId13"/>
    <p:sldId id="54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3366CC"/>
    <a:srgbClr val="3BE3F5"/>
    <a:srgbClr val="C4F7FC"/>
    <a:srgbClr val="FF6600"/>
    <a:srgbClr val="95FB8D"/>
    <a:srgbClr val="7DF739"/>
    <a:srgbClr val="6FC17D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59" autoAdjust="0"/>
    <p:restoredTop sz="86462" autoAdjust="0"/>
  </p:normalViewPr>
  <p:slideViewPr>
    <p:cSldViewPr snapToGrid="0">
      <p:cViewPr>
        <p:scale>
          <a:sx n="70" d="100"/>
          <a:sy n="70" d="100"/>
        </p:scale>
        <p:origin x="-1070" y="-18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C35E31-F56A-44FD-9FE4-A918282EDCD5}" type="datetimeFigureOut">
              <a:rPr lang="en-US" smtClean="0"/>
              <a:pPr/>
              <a:t>11/9/2022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AFC005-AAC2-4435-B490-3FC39B54E6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177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570C8C0-D237-4743-958F-8CD2BFE40310}" type="datetimeFigureOut">
              <a:rPr lang="en-US" smtClean="0"/>
              <a:pPr>
                <a:defRPr/>
              </a:pPr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 panose="020F0502020204030204"/>
                <a:cs typeface="+mn-cs"/>
              </a:defRPr>
            </a:lvl1pPr>
          </a:lstStyle>
          <a:p>
            <a:pPr>
              <a:defRPr/>
            </a:pPr>
            <a:fld id="{7969F395-9BBF-4609-9A95-E491B578CFA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872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18A4367-17AE-45E7-9D3F-3778923BC1F4}" type="datetimeFigureOut">
              <a:rPr lang="en-US" smtClean="0"/>
              <a:pPr>
                <a:defRPr/>
              </a:pPr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 panose="020F0502020204030204"/>
                <a:cs typeface="+mn-cs"/>
              </a:defRPr>
            </a:lvl1pPr>
          </a:lstStyle>
          <a:p>
            <a:pPr>
              <a:defRPr/>
            </a:pPr>
            <a:fld id="{209E8853-94A7-4297-B8CB-AC04187E810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846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E7DB74D-99CC-4670-986C-89C8ED47245D}" type="datetimeFigureOut">
              <a:rPr lang="en-US" smtClean="0"/>
              <a:pPr>
                <a:defRPr/>
              </a:pPr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 panose="020F0502020204030204"/>
                <a:cs typeface="+mn-cs"/>
              </a:defRPr>
            </a:lvl1pPr>
          </a:lstStyle>
          <a:p>
            <a:pPr>
              <a:defRPr/>
            </a:pPr>
            <a:fld id="{B970013B-1BFC-4AC1-8043-FDEC6A56DF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38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68221A6-9248-42BE-82AE-6A24C3344FCE}" type="datetimeFigureOut">
              <a:rPr lang="en-US" smtClean="0"/>
              <a:pPr>
                <a:defRPr/>
              </a:pPr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 panose="020F0502020204030204"/>
                <a:cs typeface="+mn-cs"/>
              </a:defRPr>
            </a:lvl1pPr>
          </a:lstStyle>
          <a:p>
            <a:pPr>
              <a:defRPr/>
            </a:pPr>
            <a:fld id="{D84DB996-1BDF-4B6D-BC5F-241C836CA00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707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B15DD70-1D42-4A43-AF0E-C4B5A8EFDA9A}" type="datetimeFigureOut">
              <a:rPr lang="en-US" smtClean="0"/>
              <a:pPr>
                <a:defRPr/>
              </a:pPr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 panose="020F0502020204030204"/>
                <a:cs typeface="+mn-cs"/>
              </a:defRPr>
            </a:lvl1pPr>
          </a:lstStyle>
          <a:p>
            <a:pPr>
              <a:defRPr/>
            </a:pPr>
            <a:fld id="{49637BF8-4A98-4117-ACF0-BA668760AE4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565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619C70E-45C9-45B5-9F32-EE370E142B10}" type="datetimeFigureOut">
              <a:rPr lang="en-US" smtClean="0"/>
              <a:pPr>
                <a:defRPr/>
              </a:pPr>
              <a:t>11/9/2022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 panose="020F0502020204030204"/>
                <a:cs typeface="+mn-cs"/>
              </a:defRPr>
            </a:lvl1pPr>
          </a:lstStyle>
          <a:p>
            <a:pPr>
              <a:defRPr/>
            </a:pPr>
            <a:fld id="{A232E9C4-1457-47B8-A163-77890C2B2F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942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9135BE0-C898-4FE3-BE64-D57B24C4071F}" type="datetimeFigureOut">
              <a:rPr lang="en-US" smtClean="0"/>
              <a:pPr>
                <a:defRPr/>
              </a:pPr>
              <a:t>11/9/2022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 panose="020F0502020204030204"/>
                <a:cs typeface="+mn-cs"/>
              </a:defRPr>
            </a:lvl1pPr>
          </a:lstStyle>
          <a:p>
            <a:pPr>
              <a:defRPr/>
            </a:pPr>
            <a:fld id="{E739107E-4C98-419E-A1EC-D32D2486E8C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745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F02151A-5671-4B47-954E-29F2F3898FBD}" type="datetimeFigureOut">
              <a:rPr lang="en-US" smtClean="0"/>
              <a:pPr>
                <a:defRPr/>
              </a:pPr>
              <a:t>11/9/2022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 panose="020F0502020204030204"/>
                <a:cs typeface="+mn-cs"/>
              </a:defRPr>
            </a:lvl1pPr>
          </a:lstStyle>
          <a:p>
            <a:pPr>
              <a:defRPr/>
            </a:pPr>
            <a:fld id="{017711C9-5CAB-4A81-A545-2A0A7C422B0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272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EC98F05-D365-434C-850E-C7A0A3CAA97C}" type="datetimeFigureOut">
              <a:rPr lang="en-US" smtClean="0"/>
              <a:pPr>
                <a:defRPr/>
              </a:pPr>
              <a:t>11/9/2022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 panose="020F0502020204030204"/>
                <a:cs typeface="+mn-cs"/>
              </a:defRPr>
            </a:lvl1pPr>
          </a:lstStyle>
          <a:p>
            <a:pPr>
              <a:defRPr/>
            </a:pPr>
            <a:fld id="{6FF3F4F8-D0C1-43CF-95DF-926677DE345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48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67FDCE0-8261-43F0-9842-12CA17F8E73A}" type="datetimeFigureOut">
              <a:rPr lang="en-US" smtClean="0"/>
              <a:pPr>
                <a:defRPr/>
              </a:pPr>
              <a:t>11/9/2022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 panose="020F0502020204030204"/>
                <a:cs typeface="+mn-cs"/>
              </a:defRPr>
            </a:lvl1pPr>
          </a:lstStyle>
          <a:p>
            <a:pPr>
              <a:defRPr/>
            </a:pPr>
            <a:fld id="{CCE41C52-C45A-4B35-831E-87FAA57BD4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101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E69AF88-7C20-4A94-BA97-9092CADEAB8B}" type="datetimeFigureOut">
              <a:rPr lang="en-US" smtClean="0"/>
              <a:pPr>
                <a:defRPr/>
              </a:pPr>
              <a:t>11/9/2022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Calibri" panose="020F0502020204030204"/>
                <a:cs typeface="+mn-cs"/>
              </a:defRPr>
            </a:lvl1pPr>
          </a:lstStyle>
          <a:p>
            <a:pPr>
              <a:defRPr/>
            </a:pPr>
            <a:fld id="{CF9FE43C-24FF-4822-A090-F76154EF3E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041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6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685800" eaLnBrk="1" hangingPunct="1">
              <a:defRPr sz="90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DAD331-080B-4EA1-AE75-68F0188EC586}" type="datetimeFigureOut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685800" eaLnBrk="1" hangingPunct="1">
              <a:defRPr sz="90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685800" eaLnBrk="1" hangingPunct="1">
              <a:defRPr sz="90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1260803-7DB8-4359-A3D7-3BE0659CBCB6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8297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 defTabSz="9144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900" b="1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UBND TỈNH ĐĂK LĂK</a:t>
            </a:r>
            <a:br>
              <a:rPr lang="en-US" sz="2900" b="1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sz="2900" b="1" u="sng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PHÒNG GIÁO DỤC VÀ ĐÀO TẠO HUYỆN LĂK</a:t>
            </a:r>
            <a:br>
              <a:rPr lang="en-US" sz="2900" b="1" u="sng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 HOẠCH BÀI DẠY</a:t>
            </a:r>
          </a:p>
          <a:p>
            <a:pPr marL="0" indent="0" algn="ctr">
              <a:buNone/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MÔN: GIÁO DỤC ĐỊA PHƯƠNG 7</a:t>
            </a:r>
          </a:p>
          <a:p>
            <a:pPr marL="0" indent="0" algn="ctr">
              <a:buNone/>
            </a:pP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BMT,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11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2022</a:t>
            </a:r>
            <a:endParaRPr lang="en-US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326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103.pn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30542" y="391886"/>
            <a:ext cx="10383772" cy="527957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823483" y="5967516"/>
            <a:ext cx="8984511" cy="49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0000"/>
              </a:lnSpc>
            </a:pP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8.3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ỉ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thất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Đắk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Lắk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solidFill>
                <a:srgbClr val="0000FF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838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1304684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firstCol="1" bandRow="1"/>
              <a:tblGrid>
                <a:gridCol w="6370496">
                  <a:extLst>
                    <a:ext uri="{9D8B030D-6E8A-4147-A177-3AD203B41FA5}">
                      <a16:colId xmlns="" xmlns:a16="http://schemas.microsoft.com/office/drawing/2014/main" val="3505232286"/>
                    </a:ext>
                  </a:extLst>
                </a:gridCol>
                <a:gridCol w="5821504">
                  <a:extLst>
                    <a:ext uri="{9D8B030D-6E8A-4147-A177-3AD203B41FA5}">
                      <a16:colId xmlns="" xmlns:a16="http://schemas.microsoft.com/office/drawing/2014/main" val="1953295952"/>
                    </a:ext>
                  </a:extLst>
                </a:gridCol>
              </a:tblGrid>
              <a:tr h="343447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NL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vi-VN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động của </a:t>
                      </a:r>
                      <a:r>
                        <a:rPr lang="en-US" sz="2000" b="1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Giáo</a:t>
                      </a: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viên</a:t>
                      </a: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95" marR="67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vi-VN" sz="2000" b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Dự kiến sản phẩm</a:t>
                      </a:r>
                      <a:endParaRPr lang="en-US" sz="200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95" marR="67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849033110"/>
                  </a:ext>
                </a:extLst>
              </a:tr>
              <a:tr h="6514553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vi-VN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Bước 1. Chuyển giao nhiệm vụ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  Gv tổ chức đọc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tài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liệu</a:t>
                      </a:r>
                      <a:endParaRPr lang="en-US" sz="2000" dirty="0" smtClean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vi-VN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 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HS </a:t>
                      </a:r>
                      <a:r>
                        <a:rPr lang="vi-VN" sz="20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nắm </a:t>
                      </a:r>
                      <a:r>
                        <a:rPr lang="vi-VN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được các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thông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tin </a:t>
                      </a:r>
                      <a:r>
                        <a:rPr lang="en-US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tình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trên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địa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bàn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tỉnh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HS </a:t>
                      </a:r>
                      <a:r>
                        <a:rPr lang="en-US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thảo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luận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biện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pháp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vi-VN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Bước 2. Thực hiện nhiêm vụ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  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HS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trao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đổi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hoàn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nhiệm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vụ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vi-VN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Bước 3. Báo cáo thảo luận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Đại diện các nhóm HS chia sẻ  kết quả cách hiểu của mình và trao đổi với bạn.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vi-VN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Bước 4. </a:t>
                      </a:r>
                      <a:r>
                        <a:rPr lang="de-DE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Đánh giá kết quả thực hiện nhiệm vụ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Gv nhận xét về thái độ học tập, nhận xét hoạt động đọc của các nhóm.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Gv nhận xét phần chia sẻ câu trả lời của học sinh và chốt kiến thức lên màn hình, hướng dẫn hs ghi kết luận vào trong vở.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95" marR="676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vi-VN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VIỆC LÀM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Palatino Linotype" panose="0204050205050503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Palatino Linotype" panose="0204050205050503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Palatino Linotype" panose="0204050205050503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Palatino Linotype" panose="0204050205050503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Palatino Linotype" panose="02040502050505030304" pitchFamily="18" charset="0"/>
                          <a:cs typeface="Times New Roman" panose="02020603050405020304" pitchFamily="18" charset="0"/>
                        </a:rPr>
                        <a:t>cũng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Palatino Linotype" panose="0204050205050503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Palatino Linotype" panose="0204050205050503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Palatino Linotype" panose="0204050205050503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Palatino Linotype" panose="02040502050505030304" pitchFamily="18" charset="0"/>
                          <a:cs typeface="Times New Roman" panose="02020603050405020304" pitchFamily="18" charset="0"/>
                        </a:rPr>
                        <a:t>vấn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Palatino Linotype" panose="0204050205050503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Palatino Linotype" panose="0204050205050503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Palatino Linotype" panose="0204050205050503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Palatino Linotype" panose="02040502050505030304" pitchFamily="18" charset="0"/>
                          <a:cs typeface="Times New Roman" panose="02020603050405020304" pitchFamily="18" charset="0"/>
                        </a:rPr>
                        <a:t>xã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Palatino Linotype" panose="0204050205050503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Palatino Linotype" panose="0204050205050503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Palatino Linotype" panose="02040502050505030304" pitchFamily="18" charset="0"/>
                          <a:cs typeface="Times New Roman" panose="02020603050405020304" pitchFamily="18" charset="0"/>
                        </a:rPr>
                        <a:t> gay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Palatino Linotype" panose="02040502050505030304" pitchFamily="18" charset="0"/>
                          <a:cs typeface="Times New Roman" panose="02020603050405020304" pitchFamily="18" charset="0"/>
                        </a:rPr>
                        <a:t>gắt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Palatino Linotype" panose="0204050205050503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Palatino Linotype" panose="0204050205050503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Palatino Linotype" panose="0204050205050503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Palatino Linotype" panose="02040502050505030304" pitchFamily="18" charset="0"/>
                          <a:cs typeface="Times New Roman" panose="02020603050405020304" pitchFamily="18" charset="0"/>
                        </a:rPr>
                        <a:t>tỉnh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Thất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nghiệp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thiếu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còn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chiếm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tỉ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lệ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cao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Hướng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tốt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sách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dân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KHHGĐ.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Hạn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chế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nhập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cư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do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tỉnh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khác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Tăng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cường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đào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nâng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cao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tay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nghề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lao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triển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đa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dạng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ngành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nghề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thêm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lao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Xuất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khẩu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lao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vi-VN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vi-VN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95" marR="67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269981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153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docshapegroup1205"/>
          <p:cNvGrpSpPr>
            <a:grpSpLocks/>
          </p:cNvGrpSpPr>
          <p:nvPr/>
        </p:nvGrpSpPr>
        <p:grpSpPr bwMode="auto">
          <a:xfrm>
            <a:off x="6348" y="265674"/>
            <a:ext cx="3335566" cy="683659"/>
            <a:chOff x="10" y="-302"/>
            <a:chExt cx="2356" cy="1078"/>
          </a:xfrm>
        </p:grpSpPr>
        <p:sp>
          <p:nvSpPr>
            <p:cNvPr id="5" name="docshape1206"/>
            <p:cNvSpPr>
              <a:spLocks/>
            </p:cNvSpPr>
            <p:nvPr/>
          </p:nvSpPr>
          <p:spPr bwMode="auto">
            <a:xfrm>
              <a:off x="634" y="140"/>
              <a:ext cx="1538" cy="445"/>
            </a:xfrm>
            <a:custGeom>
              <a:avLst/>
              <a:gdLst>
                <a:gd name="T0" fmla="+- 0 2059 635"/>
                <a:gd name="T1" fmla="*/ T0 w 1538"/>
                <a:gd name="T2" fmla="+- 0 140 140"/>
                <a:gd name="T3" fmla="*/ 140 h 445"/>
                <a:gd name="T4" fmla="+- 0 748 635"/>
                <a:gd name="T5" fmla="*/ T4 w 1538"/>
                <a:gd name="T6" fmla="+- 0 140 140"/>
                <a:gd name="T7" fmla="*/ 140 h 445"/>
                <a:gd name="T8" fmla="+- 0 704 635"/>
                <a:gd name="T9" fmla="*/ T8 w 1538"/>
                <a:gd name="T10" fmla="+- 0 149 140"/>
                <a:gd name="T11" fmla="*/ 149 h 445"/>
                <a:gd name="T12" fmla="+- 0 668 635"/>
                <a:gd name="T13" fmla="*/ T12 w 1538"/>
                <a:gd name="T14" fmla="+- 0 174 140"/>
                <a:gd name="T15" fmla="*/ 174 h 445"/>
                <a:gd name="T16" fmla="+- 0 644 635"/>
                <a:gd name="T17" fmla="*/ T16 w 1538"/>
                <a:gd name="T18" fmla="+- 0 210 140"/>
                <a:gd name="T19" fmla="*/ 210 h 445"/>
                <a:gd name="T20" fmla="+- 0 635 635"/>
                <a:gd name="T21" fmla="*/ T20 w 1538"/>
                <a:gd name="T22" fmla="+- 0 254 140"/>
                <a:gd name="T23" fmla="*/ 254 h 445"/>
                <a:gd name="T24" fmla="+- 0 635 635"/>
                <a:gd name="T25" fmla="*/ T24 w 1538"/>
                <a:gd name="T26" fmla="+- 0 472 140"/>
                <a:gd name="T27" fmla="*/ 472 h 445"/>
                <a:gd name="T28" fmla="+- 0 644 635"/>
                <a:gd name="T29" fmla="*/ T28 w 1538"/>
                <a:gd name="T30" fmla="+- 0 516 140"/>
                <a:gd name="T31" fmla="*/ 516 h 445"/>
                <a:gd name="T32" fmla="+- 0 668 635"/>
                <a:gd name="T33" fmla="*/ T32 w 1538"/>
                <a:gd name="T34" fmla="+- 0 552 140"/>
                <a:gd name="T35" fmla="*/ 552 h 445"/>
                <a:gd name="T36" fmla="+- 0 704 635"/>
                <a:gd name="T37" fmla="*/ T36 w 1538"/>
                <a:gd name="T38" fmla="+- 0 576 140"/>
                <a:gd name="T39" fmla="*/ 576 h 445"/>
                <a:gd name="T40" fmla="+- 0 748 635"/>
                <a:gd name="T41" fmla="*/ T40 w 1538"/>
                <a:gd name="T42" fmla="+- 0 585 140"/>
                <a:gd name="T43" fmla="*/ 585 h 445"/>
                <a:gd name="T44" fmla="+- 0 2059 635"/>
                <a:gd name="T45" fmla="*/ T44 w 1538"/>
                <a:gd name="T46" fmla="+- 0 585 140"/>
                <a:gd name="T47" fmla="*/ 585 h 445"/>
                <a:gd name="T48" fmla="+- 0 2103 635"/>
                <a:gd name="T49" fmla="*/ T48 w 1538"/>
                <a:gd name="T50" fmla="+- 0 576 140"/>
                <a:gd name="T51" fmla="*/ 576 h 445"/>
                <a:gd name="T52" fmla="+- 0 2139 635"/>
                <a:gd name="T53" fmla="*/ T52 w 1538"/>
                <a:gd name="T54" fmla="+- 0 552 140"/>
                <a:gd name="T55" fmla="*/ 552 h 445"/>
                <a:gd name="T56" fmla="+- 0 2163 635"/>
                <a:gd name="T57" fmla="*/ T56 w 1538"/>
                <a:gd name="T58" fmla="+- 0 516 140"/>
                <a:gd name="T59" fmla="*/ 516 h 445"/>
                <a:gd name="T60" fmla="+- 0 2172 635"/>
                <a:gd name="T61" fmla="*/ T60 w 1538"/>
                <a:gd name="T62" fmla="+- 0 472 140"/>
                <a:gd name="T63" fmla="*/ 472 h 445"/>
                <a:gd name="T64" fmla="+- 0 2172 635"/>
                <a:gd name="T65" fmla="*/ T64 w 1538"/>
                <a:gd name="T66" fmla="+- 0 254 140"/>
                <a:gd name="T67" fmla="*/ 254 h 445"/>
                <a:gd name="T68" fmla="+- 0 2163 635"/>
                <a:gd name="T69" fmla="*/ T68 w 1538"/>
                <a:gd name="T70" fmla="+- 0 210 140"/>
                <a:gd name="T71" fmla="*/ 210 h 445"/>
                <a:gd name="T72" fmla="+- 0 2139 635"/>
                <a:gd name="T73" fmla="*/ T72 w 1538"/>
                <a:gd name="T74" fmla="+- 0 174 140"/>
                <a:gd name="T75" fmla="*/ 174 h 445"/>
                <a:gd name="T76" fmla="+- 0 2103 635"/>
                <a:gd name="T77" fmla="*/ T76 w 1538"/>
                <a:gd name="T78" fmla="+- 0 149 140"/>
                <a:gd name="T79" fmla="*/ 149 h 445"/>
                <a:gd name="T80" fmla="+- 0 2059 635"/>
                <a:gd name="T81" fmla="*/ T80 w 1538"/>
                <a:gd name="T82" fmla="+- 0 140 140"/>
                <a:gd name="T83" fmla="*/ 140 h 44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</a:cxnLst>
              <a:rect l="0" t="0" r="r" b="b"/>
              <a:pathLst>
                <a:path w="1538" h="445">
                  <a:moveTo>
                    <a:pt x="1424" y="0"/>
                  </a:moveTo>
                  <a:lnTo>
                    <a:pt x="113" y="0"/>
                  </a:lnTo>
                  <a:lnTo>
                    <a:pt x="69" y="9"/>
                  </a:lnTo>
                  <a:lnTo>
                    <a:pt x="33" y="34"/>
                  </a:lnTo>
                  <a:lnTo>
                    <a:pt x="9" y="70"/>
                  </a:lnTo>
                  <a:lnTo>
                    <a:pt x="0" y="114"/>
                  </a:lnTo>
                  <a:lnTo>
                    <a:pt x="0" y="332"/>
                  </a:lnTo>
                  <a:lnTo>
                    <a:pt x="9" y="376"/>
                  </a:lnTo>
                  <a:lnTo>
                    <a:pt x="33" y="412"/>
                  </a:lnTo>
                  <a:lnTo>
                    <a:pt x="69" y="436"/>
                  </a:lnTo>
                  <a:lnTo>
                    <a:pt x="113" y="445"/>
                  </a:lnTo>
                  <a:lnTo>
                    <a:pt x="1424" y="445"/>
                  </a:lnTo>
                  <a:lnTo>
                    <a:pt x="1468" y="436"/>
                  </a:lnTo>
                  <a:lnTo>
                    <a:pt x="1504" y="412"/>
                  </a:lnTo>
                  <a:lnTo>
                    <a:pt x="1528" y="376"/>
                  </a:lnTo>
                  <a:lnTo>
                    <a:pt x="1537" y="332"/>
                  </a:lnTo>
                  <a:lnTo>
                    <a:pt x="1537" y="114"/>
                  </a:lnTo>
                  <a:lnTo>
                    <a:pt x="1528" y="70"/>
                  </a:lnTo>
                  <a:lnTo>
                    <a:pt x="1504" y="34"/>
                  </a:lnTo>
                  <a:lnTo>
                    <a:pt x="1468" y="9"/>
                  </a:lnTo>
                  <a:lnTo>
                    <a:pt x="1424" y="0"/>
                  </a:lnTo>
                  <a:close/>
                </a:path>
              </a:pathLst>
            </a:custGeom>
            <a:solidFill>
              <a:srgbClr val="F9CB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6" name="docshape1207"/>
            <p:cNvSpPr>
              <a:spLocks/>
            </p:cNvSpPr>
            <p:nvPr/>
          </p:nvSpPr>
          <p:spPr bwMode="auto">
            <a:xfrm>
              <a:off x="10" y="41"/>
              <a:ext cx="797" cy="641"/>
            </a:xfrm>
            <a:custGeom>
              <a:avLst/>
              <a:gdLst>
                <a:gd name="T0" fmla="+- 0 111 10"/>
                <a:gd name="T1" fmla="*/ T0 w 797"/>
                <a:gd name="T2" fmla="+- 0 41 41"/>
                <a:gd name="T3" fmla="*/ 41 h 641"/>
                <a:gd name="T4" fmla="+- 0 129 10"/>
                <a:gd name="T5" fmla="*/ T4 w 797"/>
                <a:gd name="T6" fmla="+- 0 312 41"/>
                <a:gd name="T7" fmla="*/ 312 h 641"/>
                <a:gd name="T8" fmla="+- 0 125 10"/>
                <a:gd name="T9" fmla="*/ T8 w 797"/>
                <a:gd name="T10" fmla="+- 0 469 41"/>
                <a:gd name="T11" fmla="*/ 469 h 641"/>
                <a:gd name="T12" fmla="+- 0 88 10"/>
                <a:gd name="T13" fmla="*/ T12 w 797"/>
                <a:gd name="T14" fmla="+- 0 572 41"/>
                <a:gd name="T15" fmla="*/ 572 h 641"/>
                <a:gd name="T16" fmla="+- 0 10 10"/>
                <a:gd name="T17" fmla="*/ T16 w 797"/>
                <a:gd name="T18" fmla="+- 0 682 41"/>
                <a:gd name="T19" fmla="*/ 682 h 641"/>
                <a:gd name="T20" fmla="+- 0 806 10"/>
                <a:gd name="T21" fmla="*/ T20 w 797"/>
                <a:gd name="T22" fmla="+- 0 682 41"/>
                <a:gd name="T23" fmla="*/ 682 h 641"/>
                <a:gd name="T24" fmla="+- 0 724 10"/>
                <a:gd name="T25" fmla="*/ T24 w 797"/>
                <a:gd name="T26" fmla="+- 0 546 41"/>
                <a:gd name="T27" fmla="*/ 546 h 641"/>
                <a:gd name="T28" fmla="+- 0 686 10"/>
                <a:gd name="T29" fmla="*/ T28 w 797"/>
                <a:gd name="T30" fmla="+- 0 434 41"/>
                <a:gd name="T31" fmla="*/ 434 h 641"/>
                <a:gd name="T32" fmla="+- 0 682 10"/>
                <a:gd name="T33" fmla="*/ T32 w 797"/>
                <a:gd name="T34" fmla="+- 0 287 41"/>
                <a:gd name="T35" fmla="*/ 287 h 641"/>
                <a:gd name="T36" fmla="+- 0 704 10"/>
                <a:gd name="T37" fmla="*/ T36 w 797"/>
                <a:gd name="T38" fmla="+- 0 43 41"/>
                <a:gd name="T39" fmla="*/ 43 h 641"/>
                <a:gd name="T40" fmla="+- 0 111 10"/>
                <a:gd name="T41" fmla="*/ T40 w 797"/>
                <a:gd name="T42" fmla="+- 0 41 41"/>
                <a:gd name="T43" fmla="*/ 41 h 64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</a:cxnLst>
              <a:rect l="0" t="0" r="r" b="b"/>
              <a:pathLst>
                <a:path w="797" h="641">
                  <a:moveTo>
                    <a:pt x="101" y="0"/>
                  </a:moveTo>
                  <a:lnTo>
                    <a:pt x="119" y="271"/>
                  </a:lnTo>
                  <a:lnTo>
                    <a:pt x="115" y="428"/>
                  </a:lnTo>
                  <a:lnTo>
                    <a:pt x="78" y="531"/>
                  </a:lnTo>
                  <a:lnTo>
                    <a:pt x="0" y="641"/>
                  </a:lnTo>
                  <a:lnTo>
                    <a:pt x="796" y="641"/>
                  </a:lnTo>
                  <a:lnTo>
                    <a:pt x="714" y="505"/>
                  </a:lnTo>
                  <a:lnTo>
                    <a:pt x="676" y="393"/>
                  </a:lnTo>
                  <a:lnTo>
                    <a:pt x="672" y="246"/>
                  </a:lnTo>
                  <a:lnTo>
                    <a:pt x="694" y="2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FFD9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7" name="docshape1208"/>
            <p:cNvSpPr>
              <a:spLocks/>
            </p:cNvSpPr>
            <p:nvPr/>
          </p:nvSpPr>
          <p:spPr bwMode="auto">
            <a:xfrm>
              <a:off x="10" y="41"/>
              <a:ext cx="797" cy="641"/>
            </a:xfrm>
            <a:custGeom>
              <a:avLst/>
              <a:gdLst>
                <a:gd name="T0" fmla="+- 0 111 10"/>
                <a:gd name="T1" fmla="*/ T0 w 797"/>
                <a:gd name="T2" fmla="+- 0 41 41"/>
                <a:gd name="T3" fmla="*/ 41 h 641"/>
                <a:gd name="T4" fmla="+- 0 129 10"/>
                <a:gd name="T5" fmla="*/ T4 w 797"/>
                <a:gd name="T6" fmla="+- 0 312 41"/>
                <a:gd name="T7" fmla="*/ 312 h 641"/>
                <a:gd name="T8" fmla="+- 0 125 10"/>
                <a:gd name="T9" fmla="*/ T8 w 797"/>
                <a:gd name="T10" fmla="+- 0 469 41"/>
                <a:gd name="T11" fmla="*/ 469 h 641"/>
                <a:gd name="T12" fmla="+- 0 88 10"/>
                <a:gd name="T13" fmla="*/ T12 w 797"/>
                <a:gd name="T14" fmla="+- 0 572 41"/>
                <a:gd name="T15" fmla="*/ 572 h 641"/>
                <a:gd name="T16" fmla="+- 0 10 10"/>
                <a:gd name="T17" fmla="*/ T16 w 797"/>
                <a:gd name="T18" fmla="+- 0 682 41"/>
                <a:gd name="T19" fmla="*/ 682 h 641"/>
                <a:gd name="T20" fmla="+- 0 806 10"/>
                <a:gd name="T21" fmla="*/ T20 w 797"/>
                <a:gd name="T22" fmla="+- 0 682 41"/>
                <a:gd name="T23" fmla="*/ 682 h 641"/>
                <a:gd name="T24" fmla="+- 0 724 10"/>
                <a:gd name="T25" fmla="*/ T24 w 797"/>
                <a:gd name="T26" fmla="+- 0 546 41"/>
                <a:gd name="T27" fmla="*/ 546 h 641"/>
                <a:gd name="T28" fmla="+- 0 686 10"/>
                <a:gd name="T29" fmla="*/ T28 w 797"/>
                <a:gd name="T30" fmla="+- 0 434 41"/>
                <a:gd name="T31" fmla="*/ 434 h 641"/>
                <a:gd name="T32" fmla="+- 0 682 10"/>
                <a:gd name="T33" fmla="*/ T32 w 797"/>
                <a:gd name="T34" fmla="+- 0 287 41"/>
                <a:gd name="T35" fmla="*/ 287 h 641"/>
                <a:gd name="T36" fmla="+- 0 704 10"/>
                <a:gd name="T37" fmla="*/ T36 w 797"/>
                <a:gd name="T38" fmla="+- 0 43 41"/>
                <a:gd name="T39" fmla="*/ 43 h 641"/>
                <a:gd name="T40" fmla="+- 0 541 10"/>
                <a:gd name="T41" fmla="*/ T40 w 797"/>
                <a:gd name="T42" fmla="+- 0 43 41"/>
                <a:gd name="T43" fmla="*/ 43 h 641"/>
                <a:gd name="T44" fmla="+- 0 345 10"/>
                <a:gd name="T45" fmla="*/ T44 w 797"/>
                <a:gd name="T46" fmla="+- 0 42 41"/>
                <a:gd name="T47" fmla="*/ 42 h 641"/>
                <a:gd name="T48" fmla="+- 0 180 10"/>
                <a:gd name="T49" fmla="*/ T48 w 797"/>
                <a:gd name="T50" fmla="+- 0 42 41"/>
                <a:gd name="T51" fmla="*/ 42 h 641"/>
                <a:gd name="T52" fmla="+- 0 111 10"/>
                <a:gd name="T53" fmla="*/ T52 w 797"/>
                <a:gd name="T54" fmla="+- 0 41 41"/>
                <a:gd name="T55" fmla="*/ 41 h 64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</a:cxnLst>
              <a:rect l="0" t="0" r="r" b="b"/>
              <a:pathLst>
                <a:path w="797" h="641">
                  <a:moveTo>
                    <a:pt x="101" y="0"/>
                  </a:moveTo>
                  <a:lnTo>
                    <a:pt x="119" y="271"/>
                  </a:lnTo>
                  <a:lnTo>
                    <a:pt x="115" y="428"/>
                  </a:lnTo>
                  <a:lnTo>
                    <a:pt x="78" y="531"/>
                  </a:lnTo>
                  <a:lnTo>
                    <a:pt x="0" y="641"/>
                  </a:lnTo>
                  <a:lnTo>
                    <a:pt x="796" y="641"/>
                  </a:lnTo>
                  <a:lnTo>
                    <a:pt x="714" y="505"/>
                  </a:lnTo>
                  <a:lnTo>
                    <a:pt x="676" y="393"/>
                  </a:lnTo>
                  <a:lnTo>
                    <a:pt x="672" y="246"/>
                  </a:lnTo>
                  <a:lnTo>
                    <a:pt x="694" y="2"/>
                  </a:lnTo>
                  <a:lnTo>
                    <a:pt x="531" y="2"/>
                  </a:lnTo>
                  <a:lnTo>
                    <a:pt x="335" y="1"/>
                  </a:lnTo>
                  <a:lnTo>
                    <a:pt x="170" y="1"/>
                  </a:lnTo>
                  <a:lnTo>
                    <a:pt x="101" y="0"/>
                  </a:lnTo>
                  <a:close/>
                </a:path>
              </a:pathLst>
            </a:cu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8" name="docshape1209"/>
            <p:cNvSpPr>
              <a:spLocks/>
            </p:cNvSpPr>
            <p:nvPr/>
          </p:nvSpPr>
          <p:spPr bwMode="auto">
            <a:xfrm>
              <a:off x="168" y="235"/>
              <a:ext cx="472" cy="322"/>
            </a:xfrm>
            <a:custGeom>
              <a:avLst/>
              <a:gdLst>
                <a:gd name="T0" fmla="+- 0 517 168"/>
                <a:gd name="T1" fmla="*/ T0 w 472"/>
                <a:gd name="T2" fmla="+- 0 235 235"/>
                <a:gd name="T3" fmla="*/ 235 h 322"/>
                <a:gd name="T4" fmla="+- 0 480 168"/>
                <a:gd name="T5" fmla="*/ T4 w 472"/>
                <a:gd name="T6" fmla="+- 0 239 235"/>
                <a:gd name="T7" fmla="*/ 239 h 322"/>
                <a:gd name="T8" fmla="+- 0 447 168"/>
                <a:gd name="T9" fmla="*/ T8 w 472"/>
                <a:gd name="T10" fmla="+- 0 246 235"/>
                <a:gd name="T11" fmla="*/ 246 h 322"/>
                <a:gd name="T12" fmla="+- 0 421 168"/>
                <a:gd name="T13" fmla="*/ T12 w 472"/>
                <a:gd name="T14" fmla="+- 0 255 235"/>
                <a:gd name="T15" fmla="*/ 255 h 322"/>
                <a:gd name="T16" fmla="+- 0 404 168"/>
                <a:gd name="T17" fmla="*/ T16 w 472"/>
                <a:gd name="T18" fmla="+- 0 262 235"/>
                <a:gd name="T19" fmla="*/ 262 h 322"/>
                <a:gd name="T20" fmla="+- 0 387 168"/>
                <a:gd name="T21" fmla="*/ T20 w 472"/>
                <a:gd name="T22" fmla="+- 0 255 235"/>
                <a:gd name="T23" fmla="*/ 255 h 322"/>
                <a:gd name="T24" fmla="+- 0 361 168"/>
                <a:gd name="T25" fmla="*/ T24 w 472"/>
                <a:gd name="T26" fmla="+- 0 246 235"/>
                <a:gd name="T27" fmla="*/ 246 h 322"/>
                <a:gd name="T28" fmla="+- 0 328 168"/>
                <a:gd name="T29" fmla="*/ T28 w 472"/>
                <a:gd name="T30" fmla="+- 0 239 235"/>
                <a:gd name="T31" fmla="*/ 239 h 322"/>
                <a:gd name="T32" fmla="+- 0 291 168"/>
                <a:gd name="T33" fmla="*/ T32 w 472"/>
                <a:gd name="T34" fmla="+- 0 235 235"/>
                <a:gd name="T35" fmla="*/ 235 h 322"/>
                <a:gd name="T36" fmla="+- 0 248 168"/>
                <a:gd name="T37" fmla="*/ T36 w 472"/>
                <a:gd name="T38" fmla="+- 0 240 235"/>
                <a:gd name="T39" fmla="*/ 240 h 322"/>
                <a:gd name="T40" fmla="+- 0 211 168"/>
                <a:gd name="T41" fmla="*/ T40 w 472"/>
                <a:gd name="T42" fmla="+- 0 250 235"/>
                <a:gd name="T43" fmla="*/ 250 h 322"/>
                <a:gd name="T44" fmla="+- 0 185 168"/>
                <a:gd name="T45" fmla="*/ T44 w 472"/>
                <a:gd name="T46" fmla="+- 0 259 235"/>
                <a:gd name="T47" fmla="*/ 259 h 322"/>
                <a:gd name="T48" fmla="+- 0 170 168"/>
                <a:gd name="T49" fmla="*/ T48 w 472"/>
                <a:gd name="T50" fmla="+- 0 266 235"/>
                <a:gd name="T51" fmla="*/ 266 h 322"/>
                <a:gd name="T52" fmla="+- 0 168 168"/>
                <a:gd name="T53" fmla="*/ T52 w 472"/>
                <a:gd name="T54" fmla="+- 0 270 235"/>
                <a:gd name="T55" fmla="*/ 270 h 322"/>
                <a:gd name="T56" fmla="+- 0 168 168"/>
                <a:gd name="T57" fmla="*/ T56 w 472"/>
                <a:gd name="T58" fmla="+- 0 523 235"/>
                <a:gd name="T59" fmla="*/ 523 h 322"/>
                <a:gd name="T60" fmla="+- 0 169 168"/>
                <a:gd name="T61" fmla="*/ T60 w 472"/>
                <a:gd name="T62" fmla="+- 0 525 235"/>
                <a:gd name="T63" fmla="*/ 525 h 322"/>
                <a:gd name="T64" fmla="+- 0 187 168"/>
                <a:gd name="T65" fmla="*/ T64 w 472"/>
                <a:gd name="T66" fmla="+- 0 554 235"/>
                <a:gd name="T67" fmla="*/ 554 h 322"/>
                <a:gd name="T68" fmla="+- 0 191 168"/>
                <a:gd name="T69" fmla="*/ T68 w 472"/>
                <a:gd name="T70" fmla="+- 0 556 235"/>
                <a:gd name="T71" fmla="*/ 556 h 322"/>
                <a:gd name="T72" fmla="+- 0 199 168"/>
                <a:gd name="T73" fmla="*/ T72 w 472"/>
                <a:gd name="T74" fmla="+- 0 557 235"/>
                <a:gd name="T75" fmla="*/ 557 h 322"/>
                <a:gd name="T76" fmla="+- 0 203 168"/>
                <a:gd name="T77" fmla="*/ T76 w 472"/>
                <a:gd name="T78" fmla="+- 0 556 235"/>
                <a:gd name="T79" fmla="*/ 556 h 322"/>
                <a:gd name="T80" fmla="+- 0 206 168"/>
                <a:gd name="T81" fmla="*/ T80 w 472"/>
                <a:gd name="T82" fmla="+- 0 554 235"/>
                <a:gd name="T83" fmla="*/ 554 h 322"/>
                <a:gd name="T84" fmla="+- 0 226 168"/>
                <a:gd name="T85" fmla="*/ T84 w 472"/>
                <a:gd name="T86" fmla="+- 0 545 235"/>
                <a:gd name="T87" fmla="*/ 545 h 322"/>
                <a:gd name="T88" fmla="+- 0 250 168"/>
                <a:gd name="T89" fmla="*/ T88 w 472"/>
                <a:gd name="T90" fmla="+- 0 539 235"/>
                <a:gd name="T91" fmla="*/ 539 h 322"/>
                <a:gd name="T92" fmla="+- 0 274 168"/>
                <a:gd name="T93" fmla="*/ T92 w 472"/>
                <a:gd name="T94" fmla="+- 0 536 235"/>
                <a:gd name="T95" fmla="*/ 536 h 322"/>
                <a:gd name="T96" fmla="+- 0 291 168"/>
                <a:gd name="T97" fmla="*/ T96 w 472"/>
                <a:gd name="T98" fmla="+- 0 535 235"/>
                <a:gd name="T99" fmla="*/ 535 h 322"/>
                <a:gd name="T100" fmla="+- 0 309 168"/>
                <a:gd name="T101" fmla="*/ T100 w 472"/>
                <a:gd name="T102" fmla="+- 0 536 235"/>
                <a:gd name="T103" fmla="*/ 536 h 322"/>
                <a:gd name="T104" fmla="+- 0 333 168"/>
                <a:gd name="T105" fmla="*/ T104 w 472"/>
                <a:gd name="T106" fmla="+- 0 539 235"/>
                <a:gd name="T107" fmla="*/ 539 h 322"/>
                <a:gd name="T108" fmla="+- 0 357 168"/>
                <a:gd name="T109" fmla="*/ T108 w 472"/>
                <a:gd name="T110" fmla="+- 0 545 235"/>
                <a:gd name="T111" fmla="*/ 545 h 322"/>
                <a:gd name="T112" fmla="+- 0 377 168"/>
                <a:gd name="T113" fmla="*/ T112 w 472"/>
                <a:gd name="T114" fmla="+- 0 554 235"/>
                <a:gd name="T115" fmla="*/ 554 h 322"/>
                <a:gd name="T116" fmla="+- 0 380 168"/>
                <a:gd name="T117" fmla="*/ T116 w 472"/>
                <a:gd name="T118" fmla="+- 0 556 235"/>
                <a:gd name="T119" fmla="*/ 556 h 322"/>
                <a:gd name="T120" fmla="+- 0 384 168"/>
                <a:gd name="T121" fmla="*/ T120 w 472"/>
                <a:gd name="T122" fmla="+- 0 557 235"/>
                <a:gd name="T123" fmla="*/ 557 h 322"/>
                <a:gd name="T124" fmla="+- 0 392 168"/>
                <a:gd name="T125" fmla="*/ T124 w 472"/>
                <a:gd name="T126" fmla="+- 0 556 235"/>
                <a:gd name="T127" fmla="*/ 556 h 322"/>
                <a:gd name="T128" fmla="+- 0 416 168"/>
                <a:gd name="T129" fmla="*/ T128 w 472"/>
                <a:gd name="T130" fmla="+- 0 556 235"/>
                <a:gd name="T131" fmla="*/ 556 h 322"/>
                <a:gd name="T132" fmla="+- 0 422 168"/>
                <a:gd name="T133" fmla="*/ T132 w 472"/>
                <a:gd name="T134" fmla="+- 0 557 235"/>
                <a:gd name="T135" fmla="*/ 557 h 322"/>
                <a:gd name="T136" fmla="+- 0 426 168"/>
                <a:gd name="T137" fmla="*/ T136 w 472"/>
                <a:gd name="T138" fmla="+- 0 557 235"/>
                <a:gd name="T139" fmla="*/ 557 h 322"/>
                <a:gd name="T140" fmla="+- 0 429 168"/>
                <a:gd name="T141" fmla="*/ T140 w 472"/>
                <a:gd name="T142" fmla="+- 0 556 235"/>
                <a:gd name="T143" fmla="*/ 556 h 322"/>
                <a:gd name="T144" fmla="+- 0 431 168"/>
                <a:gd name="T145" fmla="*/ T144 w 472"/>
                <a:gd name="T146" fmla="+- 0 554 235"/>
                <a:gd name="T147" fmla="*/ 554 h 322"/>
                <a:gd name="T148" fmla="+- 0 451 168"/>
                <a:gd name="T149" fmla="*/ T148 w 472"/>
                <a:gd name="T150" fmla="+- 0 545 235"/>
                <a:gd name="T151" fmla="*/ 545 h 322"/>
                <a:gd name="T152" fmla="+- 0 475 168"/>
                <a:gd name="T153" fmla="*/ T152 w 472"/>
                <a:gd name="T154" fmla="+- 0 539 235"/>
                <a:gd name="T155" fmla="*/ 539 h 322"/>
                <a:gd name="T156" fmla="+- 0 499 168"/>
                <a:gd name="T157" fmla="*/ T156 w 472"/>
                <a:gd name="T158" fmla="+- 0 536 235"/>
                <a:gd name="T159" fmla="*/ 536 h 322"/>
                <a:gd name="T160" fmla="+- 0 517 168"/>
                <a:gd name="T161" fmla="*/ T160 w 472"/>
                <a:gd name="T162" fmla="+- 0 535 235"/>
                <a:gd name="T163" fmla="*/ 535 h 322"/>
                <a:gd name="T164" fmla="+- 0 534 168"/>
                <a:gd name="T165" fmla="*/ T164 w 472"/>
                <a:gd name="T166" fmla="+- 0 536 235"/>
                <a:gd name="T167" fmla="*/ 536 h 322"/>
                <a:gd name="T168" fmla="+- 0 558 168"/>
                <a:gd name="T169" fmla="*/ T168 w 472"/>
                <a:gd name="T170" fmla="+- 0 539 235"/>
                <a:gd name="T171" fmla="*/ 539 h 322"/>
                <a:gd name="T172" fmla="+- 0 583 168"/>
                <a:gd name="T173" fmla="*/ T172 w 472"/>
                <a:gd name="T174" fmla="+- 0 545 235"/>
                <a:gd name="T175" fmla="*/ 545 h 322"/>
                <a:gd name="T176" fmla="+- 0 602 168"/>
                <a:gd name="T177" fmla="*/ T176 w 472"/>
                <a:gd name="T178" fmla="+- 0 554 235"/>
                <a:gd name="T179" fmla="*/ 554 h 322"/>
                <a:gd name="T180" fmla="+- 0 605 168"/>
                <a:gd name="T181" fmla="*/ T180 w 472"/>
                <a:gd name="T182" fmla="+- 0 556 235"/>
                <a:gd name="T183" fmla="*/ 556 h 322"/>
                <a:gd name="T184" fmla="+- 0 610 168"/>
                <a:gd name="T185" fmla="*/ T184 w 472"/>
                <a:gd name="T186" fmla="+- 0 557 235"/>
                <a:gd name="T187" fmla="*/ 557 h 322"/>
                <a:gd name="T188" fmla="+- 0 618 168"/>
                <a:gd name="T189" fmla="*/ T188 w 472"/>
                <a:gd name="T190" fmla="+- 0 556 235"/>
                <a:gd name="T191" fmla="*/ 556 h 322"/>
                <a:gd name="T192" fmla="+- 0 621 168"/>
                <a:gd name="T193" fmla="*/ T192 w 472"/>
                <a:gd name="T194" fmla="+- 0 554 235"/>
                <a:gd name="T195" fmla="*/ 554 h 322"/>
                <a:gd name="T196" fmla="+- 0 639 168"/>
                <a:gd name="T197" fmla="*/ T196 w 472"/>
                <a:gd name="T198" fmla="+- 0 525 235"/>
                <a:gd name="T199" fmla="*/ 525 h 322"/>
                <a:gd name="T200" fmla="+- 0 640 168"/>
                <a:gd name="T201" fmla="*/ T200 w 472"/>
                <a:gd name="T202" fmla="+- 0 523 235"/>
                <a:gd name="T203" fmla="*/ 523 h 322"/>
                <a:gd name="T204" fmla="+- 0 640 168"/>
                <a:gd name="T205" fmla="*/ T204 w 472"/>
                <a:gd name="T206" fmla="+- 0 270 235"/>
                <a:gd name="T207" fmla="*/ 270 h 322"/>
                <a:gd name="T208" fmla="+- 0 560 168"/>
                <a:gd name="T209" fmla="*/ T208 w 472"/>
                <a:gd name="T210" fmla="+- 0 240 235"/>
                <a:gd name="T211" fmla="*/ 240 h 322"/>
                <a:gd name="T212" fmla="+- 0 517 168"/>
                <a:gd name="T213" fmla="*/ T212 w 472"/>
                <a:gd name="T214" fmla="+- 0 235 235"/>
                <a:gd name="T215" fmla="*/ 235 h 32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</a:cxnLst>
              <a:rect l="0" t="0" r="r" b="b"/>
              <a:pathLst>
                <a:path w="472" h="322">
                  <a:moveTo>
                    <a:pt x="349" y="0"/>
                  </a:moveTo>
                  <a:lnTo>
                    <a:pt x="312" y="4"/>
                  </a:lnTo>
                  <a:lnTo>
                    <a:pt x="279" y="11"/>
                  </a:lnTo>
                  <a:lnTo>
                    <a:pt x="253" y="20"/>
                  </a:lnTo>
                  <a:lnTo>
                    <a:pt x="236" y="27"/>
                  </a:lnTo>
                  <a:lnTo>
                    <a:pt x="219" y="20"/>
                  </a:lnTo>
                  <a:lnTo>
                    <a:pt x="193" y="11"/>
                  </a:lnTo>
                  <a:lnTo>
                    <a:pt x="160" y="4"/>
                  </a:lnTo>
                  <a:lnTo>
                    <a:pt x="123" y="0"/>
                  </a:lnTo>
                  <a:lnTo>
                    <a:pt x="80" y="5"/>
                  </a:lnTo>
                  <a:lnTo>
                    <a:pt x="43" y="15"/>
                  </a:lnTo>
                  <a:lnTo>
                    <a:pt x="17" y="24"/>
                  </a:lnTo>
                  <a:lnTo>
                    <a:pt x="2" y="31"/>
                  </a:lnTo>
                  <a:lnTo>
                    <a:pt x="0" y="35"/>
                  </a:lnTo>
                  <a:lnTo>
                    <a:pt x="0" y="288"/>
                  </a:lnTo>
                  <a:lnTo>
                    <a:pt x="1" y="290"/>
                  </a:lnTo>
                  <a:lnTo>
                    <a:pt x="19" y="319"/>
                  </a:lnTo>
                  <a:lnTo>
                    <a:pt x="23" y="321"/>
                  </a:lnTo>
                  <a:lnTo>
                    <a:pt x="31" y="322"/>
                  </a:lnTo>
                  <a:lnTo>
                    <a:pt x="35" y="321"/>
                  </a:lnTo>
                  <a:lnTo>
                    <a:pt x="38" y="319"/>
                  </a:lnTo>
                  <a:lnTo>
                    <a:pt x="58" y="310"/>
                  </a:lnTo>
                  <a:lnTo>
                    <a:pt x="82" y="304"/>
                  </a:lnTo>
                  <a:lnTo>
                    <a:pt x="106" y="301"/>
                  </a:lnTo>
                  <a:lnTo>
                    <a:pt x="123" y="300"/>
                  </a:lnTo>
                  <a:lnTo>
                    <a:pt x="141" y="301"/>
                  </a:lnTo>
                  <a:lnTo>
                    <a:pt x="165" y="304"/>
                  </a:lnTo>
                  <a:lnTo>
                    <a:pt x="189" y="310"/>
                  </a:lnTo>
                  <a:lnTo>
                    <a:pt x="209" y="319"/>
                  </a:lnTo>
                  <a:lnTo>
                    <a:pt x="212" y="321"/>
                  </a:lnTo>
                  <a:lnTo>
                    <a:pt x="216" y="322"/>
                  </a:lnTo>
                  <a:lnTo>
                    <a:pt x="224" y="321"/>
                  </a:lnTo>
                  <a:lnTo>
                    <a:pt x="248" y="321"/>
                  </a:lnTo>
                  <a:lnTo>
                    <a:pt x="254" y="322"/>
                  </a:lnTo>
                  <a:lnTo>
                    <a:pt x="258" y="322"/>
                  </a:lnTo>
                  <a:lnTo>
                    <a:pt x="261" y="321"/>
                  </a:lnTo>
                  <a:lnTo>
                    <a:pt x="263" y="319"/>
                  </a:lnTo>
                  <a:lnTo>
                    <a:pt x="283" y="310"/>
                  </a:lnTo>
                  <a:lnTo>
                    <a:pt x="307" y="304"/>
                  </a:lnTo>
                  <a:lnTo>
                    <a:pt x="331" y="301"/>
                  </a:lnTo>
                  <a:lnTo>
                    <a:pt x="349" y="300"/>
                  </a:lnTo>
                  <a:lnTo>
                    <a:pt x="366" y="301"/>
                  </a:lnTo>
                  <a:lnTo>
                    <a:pt x="390" y="304"/>
                  </a:lnTo>
                  <a:lnTo>
                    <a:pt x="415" y="310"/>
                  </a:lnTo>
                  <a:lnTo>
                    <a:pt x="434" y="319"/>
                  </a:lnTo>
                  <a:lnTo>
                    <a:pt x="437" y="321"/>
                  </a:lnTo>
                  <a:lnTo>
                    <a:pt x="442" y="322"/>
                  </a:lnTo>
                  <a:lnTo>
                    <a:pt x="450" y="321"/>
                  </a:lnTo>
                  <a:lnTo>
                    <a:pt x="453" y="319"/>
                  </a:lnTo>
                  <a:lnTo>
                    <a:pt x="471" y="290"/>
                  </a:lnTo>
                  <a:lnTo>
                    <a:pt x="472" y="288"/>
                  </a:lnTo>
                  <a:lnTo>
                    <a:pt x="472" y="35"/>
                  </a:lnTo>
                  <a:lnTo>
                    <a:pt x="392" y="5"/>
                  </a:lnTo>
                  <a:lnTo>
                    <a:pt x="349" y="0"/>
                  </a:lnTo>
                  <a:close/>
                </a:path>
              </a:pathLst>
            </a:custGeom>
            <a:solidFill>
              <a:srgbClr val="FFFC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9" name="docshape1210"/>
            <p:cNvSpPr>
              <a:spLocks noChangeArrowheads="1"/>
            </p:cNvSpPr>
            <p:nvPr/>
          </p:nvSpPr>
          <p:spPr bwMode="auto">
            <a:xfrm>
              <a:off x="118" y="690"/>
              <a:ext cx="578" cy="86"/>
            </a:xfrm>
            <a:prstGeom prst="rect">
              <a:avLst/>
            </a:prstGeom>
            <a:solidFill>
              <a:srgbClr val="FFD9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10" name="docshape1211"/>
            <p:cNvSpPr>
              <a:spLocks noChangeArrowheads="1"/>
            </p:cNvSpPr>
            <p:nvPr/>
          </p:nvSpPr>
          <p:spPr bwMode="auto">
            <a:xfrm>
              <a:off x="118" y="690"/>
              <a:ext cx="578" cy="86"/>
            </a:xfrm>
            <a:prstGeom prst="rect">
              <a:avLst/>
            </a:prstGeom>
            <a:noFill/>
            <a:ln w="1270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pic>
          <p:nvPicPr>
            <p:cNvPr id="4124" name="docshape12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" y="261"/>
              <a:ext cx="470" cy="2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23" name="docshape121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7" y="0"/>
              <a:ext cx="446" cy="4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docshape1214"/>
            <p:cNvSpPr txBox="1">
              <a:spLocks noChangeArrowheads="1"/>
            </p:cNvSpPr>
            <p:nvPr/>
          </p:nvSpPr>
          <p:spPr bwMode="auto">
            <a:xfrm>
              <a:off x="193" y="-302"/>
              <a:ext cx="2173" cy="7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0" u="none" strike="noStrike" cap="none" normalizeH="0" baseline="0" dirty="0" smtClean="0">
                  <a:ln>
                    <a:noFill/>
                  </a:ln>
                  <a:solidFill>
                    <a:srgbClr val="C40075"/>
                  </a:solidFill>
                  <a:effectLst/>
                  <a:latin typeface="Calibri" panose="020F0502020204030204" pitchFamily="34" charset="0"/>
                  <a:ea typeface="Palatino Linotype" panose="02040502050505030304" pitchFamily="18" charset="0"/>
                  <a:cs typeface="Calibri" panose="020F0502020204030204" pitchFamily="34" charset="0"/>
                </a:rPr>
                <a:t> </a:t>
              </a:r>
              <a:r>
                <a:rPr kumimoji="0" lang="en-US" altLang="en-US" sz="2000" b="1" i="0" u="none" strike="noStrike" cap="none" normalizeH="0" baseline="0" dirty="0" err="1" smtClean="0">
                  <a:ln>
                    <a:noFill/>
                  </a:ln>
                  <a:solidFill>
                    <a:srgbClr val="C40075"/>
                  </a:solidFill>
                  <a:effectLst/>
                  <a:latin typeface="Calibri" panose="020F0502020204030204" pitchFamily="34" charset="0"/>
                  <a:ea typeface="Palatino Linotype" panose="02040502050505030304" pitchFamily="18" charset="0"/>
                  <a:cs typeface="Calibri" panose="020F0502020204030204" pitchFamily="34" charset="0"/>
                </a:rPr>
                <a:t>Hoạt</a:t>
              </a:r>
              <a:r>
                <a:rPr kumimoji="0" lang="en-US" altLang="en-US" sz="2000" b="1" i="0" u="none" strike="noStrike" cap="none" normalizeH="0" dirty="0" smtClean="0">
                  <a:ln>
                    <a:noFill/>
                  </a:ln>
                  <a:solidFill>
                    <a:srgbClr val="C40075"/>
                  </a:solidFill>
                  <a:effectLst/>
                  <a:latin typeface="Calibri" panose="020F0502020204030204" pitchFamily="34" charset="0"/>
                  <a:ea typeface="Palatino Linotype" panose="02040502050505030304" pitchFamily="18" charset="0"/>
                  <a:cs typeface="Calibri" panose="020F0502020204030204" pitchFamily="34" charset="0"/>
                </a:rPr>
                <a:t> </a:t>
              </a:r>
              <a:r>
                <a:rPr kumimoji="0" lang="en-US" altLang="en-US" sz="2000" b="1" i="0" u="none" strike="noStrike" cap="none" normalizeH="0" dirty="0" err="1" smtClean="0">
                  <a:ln>
                    <a:noFill/>
                  </a:ln>
                  <a:solidFill>
                    <a:srgbClr val="C40075"/>
                  </a:solidFill>
                  <a:effectLst/>
                  <a:latin typeface="Calibri" panose="020F0502020204030204" pitchFamily="34" charset="0"/>
                  <a:ea typeface="Palatino Linotype" panose="02040502050505030304" pitchFamily="18" charset="0"/>
                  <a:cs typeface="Calibri" panose="020F0502020204030204" pitchFamily="34" charset="0"/>
                </a:rPr>
                <a:t>động</a:t>
              </a:r>
              <a:r>
                <a:rPr kumimoji="0" lang="en-US" altLang="en-US" sz="2000" b="1" i="0" u="none" strike="noStrike" cap="none" normalizeH="0" dirty="0" smtClean="0">
                  <a:ln>
                    <a:noFill/>
                  </a:ln>
                  <a:solidFill>
                    <a:srgbClr val="C40075"/>
                  </a:solidFill>
                  <a:effectLst/>
                  <a:latin typeface="Calibri" panose="020F0502020204030204" pitchFamily="34" charset="0"/>
                  <a:ea typeface="Palatino Linotype" panose="02040502050505030304" pitchFamily="18" charset="0"/>
                  <a:cs typeface="Calibri" panose="020F0502020204030204" pitchFamily="34" charset="0"/>
                </a:rPr>
                <a:t> 3: </a:t>
              </a:r>
              <a:r>
                <a:rPr kumimoji="0" lang="en-US" altLang="en-US" sz="2000" b="1" i="0" u="none" strike="noStrike" cap="none" normalizeH="0" baseline="0" dirty="0" err="1" smtClean="0">
                  <a:ln>
                    <a:noFill/>
                  </a:ln>
                  <a:solidFill>
                    <a:srgbClr val="C40075"/>
                  </a:solidFill>
                  <a:effectLst/>
                  <a:latin typeface="Calibri" panose="020F0502020204030204" pitchFamily="34" charset="0"/>
                  <a:ea typeface="Palatino Linotype" panose="02040502050505030304" pitchFamily="18" charset="0"/>
                  <a:cs typeface="Calibri" panose="020F0502020204030204" pitchFamily="34" charset="0"/>
                </a:rPr>
                <a:t>Luyện</a:t>
              </a:r>
              <a:r>
                <a:rPr kumimoji="0" lang="en-US" altLang="en-US" sz="2000" b="1" i="0" u="none" strike="noStrike" cap="none" normalizeH="0" dirty="0" smtClean="0">
                  <a:ln>
                    <a:noFill/>
                  </a:ln>
                  <a:solidFill>
                    <a:srgbClr val="C40075"/>
                  </a:solidFill>
                  <a:effectLst/>
                  <a:latin typeface="Calibri" panose="020F0502020204030204" pitchFamily="34" charset="0"/>
                  <a:ea typeface="Palatino Linotype" panose="02040502050505030304" pitchFamily="18" charset="0"/>
                  <a:cs typeface="Calibri" panose="020F0502020204030204" pitchFamily="34" charset="0"/>
                </a:rPr>
                <a:t> </a:t>
              </a:r>
              <a:r>
                <a:rPr kumimoji="0" lang="en-US" altLang="en-US" sz="2000" b="1" i="0" u="none" strike="noStrike" cap="none" normalizeH="0" dirty="0" err="1" smtClean="0">
                  <a:ln>
                    <a:noFill/>
                  </a:ln>
                  <a:solidFill>
                    <a:srgbClr val="C40075"/>
                  </a:solidFill>
                  <a:effectLst/>
                  <a:latin typeface="Calibri" panose="020F0502020204030204" pitchFamily="34" charset="0"/>
                  <a:ea typeface="Palatino Linotype" panose="02040502050505030304" pitchFamily="18" charset="0"/>
                  <a:cs typeface="Calibri" panose="020F0502020204030204" pitchFamily="34" charset="0"/>
                </a:rPr>
                <a:t>tập</a:t>
              </a:r>
              <a:endParaRPr kumimoji="0" lang="vi-VN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4134" name="Rectangle 99"/>
          <p:cNvSpPr>
            <a:spLocks noChangeArrowheads="1"/>
          </p:cNvSpPr>
          <p:nvPr/>
        </p:nvSpPr>
        <p:spPr bwMode="auto">
          <a:xfrm>
            <a:off x="3603171" y="-19239"/>
            <a:ext cx="5715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B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38" name="Rectangle 4137"/>
          <p:cNvSpPr/>
          <p:nvPr/>
        </p:nvSpPr>
        <p:spPr>
          <a:xfrm>
            <a:off x="599669" y="1362155"/>
            <a:ext cx="2568752" cy="6956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Giảm mức sinh</a:t>
            </a:r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566649" y="2155780"/>
            <a:ext cx="2568752" cy="6956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XK lao động</a:t>
            </a:r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579032" y="2964757"/>
            <a:ext cx="2568752" cy="6956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Đào tạo tay nghề</a:t>
            </a:r>
            <a:endParaRPr lang="en-US"/>
          </a:p>
        </p:txBody>
      </p:sp>
      <p:sp>
        <p:nvSpPr>
          <p:cNvPr id="109" name="Rectangle 108"/>
          <p:cNvSpPr/>
          <p:nvPr/>
        </p:nvSpPr>
        <p:spPr>
          <a:xfrm>
            <a:off x="552533" y="3778707"/>
            <a:ext cx="2568752" cy="6956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PT các ngành nghề</a:t>
            </a:r>
            <a:endParaRPr lang="en-US"/>
          </a:p>
        </p:txBody>
      </p:sp>
      <p:sp>
        <p:nvSpPr>
          <p:cNvPr id="110" name="Rectangle 109"/>
          <p:cNvSpPr/>
          <p:nvPr/>
        </p:nvSpPr>
        <p:spPr>
          <a:xfrm>
            <a:off x="579032" y="4562611"/>
            <a:ext cx="2568752" cy="6956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Hạn chế người nhập cư tự do</a:t>
            </a:r>
            <a:endParaRPr lang="en-US"/>
          </a:p>
        </p:txBody>
      </p:sp>
      <p:sp>
        <p:nvSpPr>
          <p:cNvPr id="111" name="Rectangle 110"/>
          <p:cNvSpPr/>
          <p:nvPr/>
        </p:nvSpPr>
        <p:spPr>
          <a:xfrm>
            <a:off x="543788" y="5369189"/>
            <a:ext cx="2568752" cy="6956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Thu hút đầu tư nước ngoài</a:t>
            </a:r>
            <a:endParaRPr lang="en-US"/>
          </a:p>
        </p:txBody>
      </p:sp>
      <p:sp>
        <p:nvSpPr>
          <p:cNvPr id="112" name="Rectangle 111"/>
          <p:cNvSpPr/>
          <p:nvPr/>
        </p:nvSpPr>
        <p:spPr>
          <a:xfrm>
            <a:off x="552533" y="6158826"/>
            <a:ext cx="2568752" cy="6956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Mở rộng các ngành DV, thương mại…</a:t>
            </a:r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6401463" y="2408982"/>
            <a:ext cx="2568752" cy="6956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Nâng cao trình độ người lđ</a:t>
            </a:r>
            <a:endParaRPr lang="en-US"/>
          </a:p>
        </p:txBody>
      </p:sp>
      <p:sp>
        <p:nvSpPr>
          <p:cNvPr id="114" name="Rectangle 113"/>
          <p:cNvSpPr/>
          <p:nvPr/>
        </p:nvSpPr>
        <p:spPr>
          <a:xfrm>
            <a:off x="6401463" y="1362155"/>
            <a:ext cx="2568752" cy="6956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Giảm</a:t>
            </a:r>
            <a:r>
              <a:rPr lang="en-US" dirty="0" smtClean="0"/>
              <a:t> </a:t>
            </a:r>
            <a:r>
              <a:rPr lang="en-US" dirty="0" err="1" smtClean="0"/>
              <a:t>bớt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lđ</a:t>
            </a:r>
            <a:r>
              <a:rPr lang="en-US" dirty="0" smtClean="0"/>
              <a:t> </a:t>
            </a:r>
            <a:r>
              <a:rPr lang="en-US" dirty="0" err="1" smtClean="0"/>
              <a:t>tăng</a:t>
            </a:r>
            <a:r>
              <a:rPr lang="en-US" dirty="0" smtClean="0"/>
              <a:t> </a:t>
            </a:r>
            <a:r>
              <a:rPr lang="en-US" dirty="0" err="1" smtClean="0"/>
              <a:t>lên</a:t>
            </a:r>
            <a:r>
              <a:rPr lang="en-US" dirty="0" smtClean="0"/>
              <a:t> </a:t>
            </a:r>
            <a:r>
              <a:rPr lang="en-US" dirty="0" err="1" smtClean="0"/>
              <a:t>hàng</a:t>
            </a:r>
            <a:r>
              <a:rPr lang="en-US" dirty="0" smtClean="0"/>
              <a:t> </a:t>
            </a:r>
            <a:r>
              <a:rPr lang="en-US" dirty="0" err="1" smtClean="0"/>
              <a:t>năm</a:t>
            </a:r>
            <a:endParaRPr lang="en-US" dirty="0"/>
          </a:p>
        </p:txBody>
      </p:sp>
      <p:sp>
        <p:nvSpPr>
          <p:cNvPr id="115" name="Rectangle 114"/>
          <p:cNvSpPr/>
          <p:nvPr/>
        </p:nvSpPr>
        <p:spPr>
          <a:xfrm>
            <a:off x="6401463" y="3455809"/>
            <a:ext cx="2568752" cy="6956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Tạo ra nhiều việc làm</a:t>
            </a:r>
            <a:endParaRPr lang="en-US"/>
          </a:p>
        </p:txBody>
      </p:sp>
      <p:sp>
        <p:nvSpPr>
          <p:cNvPr id="116" name="Rectangle 115"/>
          <p:cNvSpPr/>
          <p:nvPr/>
        </p:nvSpPr>
        <p:spPr>
          <a:xfrm>
            <a:off x="6401463" y="4562611"/>
            <a:ext cx="2568752" cy="6956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Đưa</a:t>
            </a:r>
            <a:r>
              <a:rPr lang="en-US" dirty="0" smtClean="0"/>
              <a:t> </a:t>
            </a:r>
            <a:r>
              <a:rPr lang="en-US" dirty="0" err="1" smtClean="0"/>
              <a:t>lao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sang </a:t>
            </a:r>
            <a:r>
              <a:rPr lang="en-US" dirty="0" err="1" smtClean="0"/>
              <a:t>nước</a:t>
            </a:r>
            <a:r>
              <a:rPr lang="en-US" dirty="0" smtClean="0"/>
              <a:t> </a:t>
            </a:r>
            <a:r>
              <a:rPr lang="en-US" dirty="0" err="1" smtClean="0"/>
              <a:t>ngoài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tìm</a:t>
            </a:r>
            <a:r>
              <a:rPr lang="en-US" dirty="0" smtClean="0"/>
              <a:t> </a:t>
            </a:r>
            <a:r>
              <a:rPr lang="en-US" dirty="0" err="1" smtClean="0"/>
              <a:t>kiếm</a:t>
            </a:r>
            <a:r>
              <a:rPr lang="en-US" dirty="0" smtClean="0"/>
              <a:t> </a:t>
            </a:r>
            <a:r>
              <a:rPr lang="en-US" dirty="0" err="1" smtClean="0"/>
              <a:t>cơ</a:t>
            </a:r>
            <a:r>
              <a:rPr lang="en-US" dirty="0" smtClean="0"/>
              <a:t> </a:t>
            </a:r>
            <a:r>
              <a:rPr lang="en-US" dirty="0" err="1" smtClean="0"/>
              <a:t>hội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139" name="Rectangle 4138"/>
          <p:cNvSpPr/>
          <p:nvPr/>
        </p:nvSpPr>
        <p:spPr>
          <a:xfrm>
            <a:off x="1458148" y="946460"/>
            <a:ext cx="9721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CỘT A</a:t>
            </a:r>
            <a:endParaRPr lang="en-US"/>
          </a:p>
        </p:txBody>
      </p:sp>
      <p:sp>
        <p:nvSpPr>
          <p:cNvPr id="118" name="Rectangle 117"/>
          <p:cNvSpPr/>
          <p:nvPr/>
        </p:nvSpPr>
        <p:spPr>
          <a:xfrm>
            <a:off x="7199744" y="803652"/>
            <a:ext cx="9721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CỘT B</a:t>
            </a:r>
            <a:endParaRPr lang="en-US"/>
          </a:p>
        </p:txBody>
      </p:sp>
      <p:cxnSp>
        <p:nvCxnSpPr>
          <p:cNvPr id="4141" name="Straight Arrow Connector 4140"/>
          <p:cNvCxnSpPr/>
          <p:nvPr/>
        </p:nvCxnSpPr>
        <p:spPr>
          <a:xfrm>
            <a:off x="3179500" y="1710001"/>
            <a:ext cx="314218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/>
          <p:nvPr/>
        </p:nvCxnSpPr>
        <p:spPr>
          <a:xfrm>
            <a:off x="3112540" y="2385876"/>
            <a:ext cx="3198068" cy="24094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>
            <a:endCxn id="113" idx="1"/>
          </p:cNvCxnSpPr>
          <p:nvPr/>
        </p:nvCxnSpPr>
        <p:spPr>
          <a:xfrm flipV="1">
            <a:off x="3168421" y="2756828"/>
            <a:ext cx="3233042" cy="555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>
            <a:endCxn id="115" idx="1"/>
          </p:cNvCxnSpPr>
          <p:nvPr/>
        </p:nvCxnSpPr>
        <p:spPr>
          <a:xfrm flipV="1">
            <a:off x="3135401" y="3803655"/>
            <a:ext cx="3266062" cy="25857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>
            <a:endCxn id="115" idx="1"/>
          </p:cNvCxnSpPr>
          <p:nvPr/>
        </p:nvCxnSpPr>
        <p:spPr>
          <a:xfrm flipV="1">
            <a:off x="3112540" y="3803655"/>
            <a:ext cx="3288923" cy="3104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>
            <a:stCxn id="110" idx="3"/>
          </p:cNvCxnSpPr>
          <p:nvPr/>
        </p:nvCxnSpPr>
        <p:spPr>
          <a:xfrm flipV="1">
            <a:off x="3147784" y="1727014"/>
            <a:ext cx="3205621" cy="31834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>
            <a:endCxn id="113" idx="1"/>
          </p:cNvCxnSpPr>
          <p:nvPr/>
        </p:nvCxnSpPr>
        <p:spPr>
          <a:xfrm flipV="1">
            <a:off x="2836276" y="2756828"/>
            <a:ext cx="3565187" cy="29151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6173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docshape1230"/>
          <p:cNvSpPr>
            <a:spLocks/>
          </p:cNvSpPr>
          <p:nvPr/>
        </p:nvSpPr>
        <p:spPr bwMode="auto">
          <a:xfrm>
            <a:off x="715096" y="652617"/>
            <a:ext cx="1437312" cy="372285"/>
          </a:xfrm>
          <a:custGeom>
            <a:avLst/>
            <a:gdLst>
              <a:gd name="T0" fmla="+- 0 1085 984"/>
              <a:gd name="T1" fmla="*/ T0 w 797"/>
              <a:gd name="T2" fmla="+- 0 159 159"/>
              <a:gd name="T3" fmla="*/ 159 h 641"/>
              <a:gd name="T4" fmla="+- 0 1104 984"/>
              <a:gd name="T5" fmla="*/ T4 w 797"/>
              <a:gd name="T6" fmla="+- 0 430 159"/>
              <a:gd name="T7" fmla="*/ 430 h 641"/>
              <a:gd name="T8" fmla="+- 0 1099 984"/>
              <a:gd name="T9" fmla="*/ T8 w 797"/>
              <a:gd name="T10" fmla="+- 0 587 159"/>
              <a:gd name="T11" fmla="*/ 587 h 641"/>
              <a:gd name="T12" fmla="+- 0 1063 984"/>
              <a:gd name="T13" fmla="*/ T12 w 797"/>
              <a:gd name="T14" fmla="+- 0 690 159"/>
              <a:gd name="T15" fmla="*/ 690 h 641"/>
              <a:gd name="T16" fmla="+- 0 984 984"/>
              <a:gd name="T17" fmla="*/ T16 w 797"/>
              <a:gd name="T18" fmla="+- 0 800 159"/>
              <a:gd name="T19" fmla="*/ 800 h 641"/>
              <a:gd name="T20" fmla="+- 0 1780 984"/>
              <a:gd name="T21" fmla="*/ T20 w 797"/>
              <a:gd name="T22" fmla="+- 0 800 159"/>
              <a:gd name="T23" fmla="*/ 800 h 641"/>
              <a:gd name="T24" fmla="+- 0 1698 984"/>
              <a:gd name="T25" fmla="*/ T24 w 797"/>
              <a:gd name="T26" fmla="+- 0 664 159"/>
              <a:gd name="T27" fmla="*/ 664 h 641"/>
              <a:gd name="T28" fmla="+- 0 1660 984"/>
              <a:gd name="T29" fmla="*/ T28 w 797"/>
              <a:gd name="T30" fmla="+- 0 552 159"/>
              <a:gd name="T31" fmla="*/ 552 h 641"/>
              <a:gd name="T32" fmla="+- 0 1656 984"/>
              <a:gd name="T33" fmla="*/ T32 w 797"/>
              <a:gd name="T34" fmla="+- 0 404 159"/>
              <a:gd name="T35" fmla="*/ 404 h 641"/>
              <a:gd name="T36" fmla="+- 0 1678 984"/>
              <a:gd name="T37" fmla="*/ T36 w 797"/>
              <a:gd name="T38" fmla="+- 0 161 159"/>
              <a:gd name="T39" fmla="*/ 161 h 641"/>
              <a:gd name="T40" fmla="+- 0 1515 984"/>
              <a:gd name="T41" fmla="*/ T40 w 797"/>
              <a:gd name="T42" fmla="+- 0 161 159"/>
              <a:gd name="T43" fmla="*/ 161 h 641"/>
              <a:gd name="T44" fmla="+- 0 1319 984"/>
              <a:gd name="T45" fmla="*/ T44 w 797"/>
              <a:gd name="T46" fmla="+- 0 160 159"/>
              <a:gd name="T47" fmla="*/ 160 h 641"/>
              <a:gd name="T48" fmla="+- 0 1154 984"/>
              <a:gd name="T49" fmla="*/ T48 w 797"/>
              <a:gd name="T50" fmla="+- 0 159 159"/>
              <a:gd name="T51" fmla="*/ 159 h 641"/>
              <a:gd name="T52" fmla="+- 0 1085 984"/>
              <a:gd name="T53" fmla="*/ T52 w 797"/>
              <a:gd name="T54" fmla="+- 0 159 159"/>
              <a:gd name="T55" fmla="*/ 159 h 641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</a:cxnLst>
            <a:rect l="0" t="0" r="r" b="b"/>
            <a:pathLst>
              <a:path w="797" h="641">
                <a:moveTo>
                  <a:pt x="101" y="0"/>
                </a:moveTo>
                <a:lnTo>
                  <a:pt x="120" y="271"/>
                </a:lnTo>
                <a:lnTo>
                  <a:pt x="115" y="428"/>
                </a:lnTo>
                <a:lnTo>
                  <a:pt x="79" y="531"/>
                </a:lnTo>
                <a:lnTo>
                  <a:pt x="0" y="641"/>
                </a:lnTo>
                <a:lnTo>
                  <a:pt x="796" y="641"/>
                </a:lnTo>
                <a:lnTo>
                  <a:pt x="714" y="505"/>
                </a:lnTo>
                <a:lnTo>
                  <a:pt x="676" y="393"/>
                </a:lnTo>
                <a:lnTo>
                  <a:pt x="672" y="245"/>
                </a:lnTo>
                <a:lnTo>
                  <a:pt x="694" y="2"/>
                </a:lnTo>
                <a:lnTo>
                  <a:pt x="531" y="2"/>
                </a:lnTo>
                <a:lnTo>
                  <a:pt x="335" y="1"/>
                </a:lnTo>
                <a:lnTo>
                  <a:pt x="170" y="0"/>
                </a:lnTo>
                <a:lnTo>
                  <a:pt x="101" y="0"/>
                </a:lnTo>
                <a:close/>
              </a:path>
            </a:pathLst>
          </a:custGeom>
          <a:noFill/>
          <a:ln w="1270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533400" y="1237224"/>
            <a:ext cx="11310257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9113" algn="l"/>
              </a:tabLst>
            </a:pPr>
            <a:r>
              <a:rPr kumimoji="0" lang="vi-VN" altLang="en-US" sz="32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Palatino Linotype" panose="02040502050505030304" pitchFamily="18" charset="0"/>
                <a:cs typeface="Calibri" panose="020F0502020204030204" pitchFamily="34" charset="0"/>
              </a:rPr>
              <a:t>Khảo sát tình hình lao động và việc làm ở thôn (hoặc khu, xóm, bản,...) nơi em sinh sống theo các gợi ý sau: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+mj-lt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54A6"/>
              </a:buClr>
              <a:buSzPct val="100000"/>
              <a:buFontTx/>
              <a:buAutoNum type="arabicPeriod"/>
              <a:tabLst>
                <a:tab pos="519113" algn="l"/>
              </a:tabLst>
            </a:pPr>
            <a:r>
              <a:rPr kumimoji="0" lang="vi-VN" alt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Palatino Linotype" panose="02040502050505030304" pitchFamily="18" charset="0"/>
                <a:cs typeface="Tahoma" panose="020B0604030504040204" pitchFamily="34" charset="0"/>
              </a:rPr>
              <a:t>Khu vực đó là nông thôn hay thành thị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+mj-lt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54A6"/>
              </a:buClr>
              <a:buSzPct val="100000"/>
              <a:buFontTx/>
              <a:buAutoNum type="arabicPeriod"/>
              <a:tabLst>
                <a:tab pos="519113" algn="l"/>
              </a:tabLst>
            </a:pPr>
            <a:r>
              <a:rPr kumimoji="0" lang="vi-VN" alt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Palatino Linotype" panose="02040502050505030304" pitchFamily="18" charset="0"/>
                <a:cs typeface="Tahoma" panose="020B0604030504040204" pitchFamily="34" charset="0"/>
              </a:rPr>
              <a:t>Ngành kinh tế chính là gì?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+mj-lt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54A6"/>
              </a:buClr>
              <a:buSzPct val="100000"/>
              <a:buFontTx/>
              <a:buAutoNum type="arabicPeriod"/>
              <a:tabLst>
                <a:tab pos="519113" algn="l"/>
              </a:tabLst>
            </a:pPr>
            <a:r>
              <a:rPr kumimoji="0" lang="vi-VN" alt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Palatino Linotype" panose="02040502050505030304" pitchFamily="18" charset="0"/>
                <a:cs typeface="Tahoma" panose="020B0604030504040204" pitchFamily="34" charset="0"/>
              </a:rPr>
              <a:t>Số người thất nghiệp/ thiếu việc làm nhiều hay ít?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+mj-lt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54A6"/>
              </a:buClr>
              <a:buSzPct val="100000"/>
              <a:buFontTx/>
              <a:buAutoNum type="arabicPeriod"/>
              <a:tabLst>
                <a:tab pos="519113" algn="l"/>
              </a:tabLst>
            </a:pPr>
            <a:r>
              <a:rPr kumimoji="0" lang="vi-VN" alt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Palatino Linotype" panose="02040502050505030304" pitchFamily="18" charset="0"/>
                <a:cs typeface="Tahoma" panose="020B0604030504040204" pitchFamily="34" charset="0"/>
              </a:rPr>
              <a:t>Thu nhập (mức sống) của người dân như thế nào?</a:t>
            </a:r>
            <a:endParaRPr lang="en-US" altLang="en-US" sz="3200" dirty="0">
              <a:solidFill>
                <a:srgbClr val="0000FF"/>
              </a:solidFill>
              <a:latin typeface="+mj-lt"/>
              <a:ea typeface="Palatino Linotype" panose="02040502050505030304" pitchFamily="18" charset="0"/>
              <a:cs typeface="Tahoma" panose="020B060403050404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54A6"/>
              </a:buClr>
              <a:buSzPct val="100000"/>
              <a:tabLst>
                <a:tab pos="519113" algn="l"/>
              </a:tabLst>
            </a:pPr>
            <a:r>
              <a:rPr kumimoji="0" lang="en-US" altLang="en-US" sz="32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*</a:t>
            </a:r>
            <a:r>
              <a:rPr kumimoji="0" lang="en-US" altLang="en-US" sz="3200" b="0" i="1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3200" b="0" i="1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Em</a:t>
            </a:r>
            <a:r>
              <a:rPr kumimoji="0" lang="en-US" altLang="en-US" sz="3200" b="0" i="1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3200" b="0" i="1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đã</a:t>
            </a:r>
            <a:r>
              <a:rPr kumimoji="0" lang="en-US" altLang="en-US" sz="3200" b="0" i="1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3200" b="0" i="1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có</a:t>
            </a:r>
            <a:r>
              <a:rPr kumimoji="0" lang="en-US" altLang="en-US" sz="3200" b="0" i="1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3200" b="0" i="1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định</a:t>
            </a:r>
            <a:r>
              <a:rPr kumimoji="0" lang="en-US" altLang="en-US" sz="3200" b="0" i="1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3200" b="0" i="1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kumimoji="0" lang="en-US" altLang="en-US" sz="3200" b="0" i="1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3200" b="0" i="1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nghề</a:t>
            </a:r>
            <a:r>
              <a:rPr kumimoji="0" lang="en-US" altLang="en-US" sz="3200" b="0" i="1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3200" b="0" i="1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nghiệp</a:t>
            </a:r>
            <a:r>
              <a:rPr kumimoji="0" lang="en-US" altLang="en-US" sz="3200" b="0" i="1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3200" b="0" i="1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gì</a:t>
            </a:r>
            <a:r>
              <a:rPr kumimoji="0" lang="en-US" altLang="en-US" sz="3200" b="0" i="1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3200" b="0" i="1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cho</a:t>
            </a:r>
            <a:r>
              <a:rPr kumimoji="0" lang="en-US" altLang="en-US" sz="3200" b="0" i="1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3200" b="0" i="1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bản</a:t>
            </a:r>
            <a:r>
              <a:rPr kumimoji="0" lang="en-US" altLang="en-US" sz="3200" b="0" i="1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3200" b="0" i="1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thân</a:t>
            </a:r>
            <a:r>
              <a:rPr kumimoji="0" lang="en-US" altLang="en-US" sz="3200" b="0" i="1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3200" b="0" i="1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em</a:t>
            </a:r>
            <a:r>
              <a:rPr kumimoji="0" lang="en-US" altLang="en-US" sz="3200" b="0" i="1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  <a:endParaRPr kumimoji="0" lang="en-US" altLang="en-US" sz="3200" b="0" i="1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19113" algn="l"/>
              </a:tabLst>
            </a:pPr>
            <a:r>
              <a:rPr kumimoji="0" lang="vi-VN" altLang="en-US" sz="32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ea typeface="Palatino Linotype" panose="02040502050505030304" pitchFamily="18" charset="0"/>
                <a:cs typeface="Calibri" panose="020F0502020204030204" pitchFamily="34" charset="0"/>
              </a:rPr>
              <a:t>Tìm hiểu thực tế và cho biết một số biện pháp giải quyết vấn đề việc làm đang được thực hiện ở địa phương em.</a:t>
            </a:r>
            <a:endParaRPr kumimoji="0" lang="vi-VN" altLang="en-US" sz="32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+mj-lt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2045"/>
          </a:xfrm>
        </p:spPr>
        <p:txBody>
          <a:bodyPr/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2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docshape1160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4857" y="3189513"/>
            <a:ext cx="5987142" cy="366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PhongVu\Desktop\thocam1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3385457"/>
            <a:ext cx="6204857" cy="3385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A picture containing outdoor, building, large, snow&#10;&#10;Description automatically generated">
            <a:extLst>
              <a:ext uri="{FF2B5EF4-FFF2-40B4-BE49-F238E27FC236}">
                <a16:creationId xmlns="" xmlns:a16="http://schemas.microsoft.com/office/drawing/2014/main" id="{8413DFEB-7312-4D59-A72E-6FA7D3D0697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303" b="4762"/>
          <a:stretch/>
        </p:blipFill>
        <p:spPr>
          <a:xfrm>
            <a:off x="6204856" y="-1"/>
            <a:ext cx="5987143" cy="3385457"/>
          </a:xfrm>
          <a:prstGeom prst="rect">
            <a:avLst/>
          </a:prstGeom>
        </p:spPr>
      </p:pic>
      <p:pic>
        <p:nvPicPr>
          <p:cNvPr id="1027" name="Picture 3" descr="C:\Users\PhongVu\Desktop\thu-hoach-lua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1" y="-2"/>
            <a:ext cx="6204858" cy="3385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itle 1">
            <a:extLst>
              <a:ext uri="{FF2B5EF4-FFF2-40B4-BE49-F238E27FC236}">
                <a16:creationId xmlns="" xmlns:a16="http://schemas.microsoft.com/office/drawing/2014/main" id="{0DB34EF4-3968-4B01-829C-BB0864B25DF9}"/>
              </a:ext>
            </a:extLst>
          </p:cNvPr>
          <p:cNvSpPr txBox="1">
            <a:spLocks/>
          </p:cNvSpPr>
          <p:nvPr/>
        </p:nvSpPr>
        <p:spPr>
          <a:xfrm>
            <a:off x="2291" y="2318657"/>
            <a:ext cx="12189709" cy="1382486"/>
          </a:xfrm>
          <a:prstGeom prst="rect">
            <a:avLst/>
          </a:prstGeom>
          <a:solidFill>
            <a:schemeClr val="bg1"/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BÀI 8: LAO ĐỘNG VÀ VIỆC LÀM Ở ĐĂK LĂK</a:t>
            </a:r>
          </a:p>
          <a:p>
            <a:pPr algn="ctr">
              <a:lnSpc>
                <a:spcPct val="120000"/>
              </a:lnSpc>
            </a:pP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( 2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tiết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)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76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defTabSz="9144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8.  LAO ĐỘNG VIỆC LÀM TỈNH ĐẮK LẮK</a:t>
            </a:r>
            <a:endParaRPr lang="en-US" sz="3200" dirty="0">
              <a:solidFill>
                <a:srgbClr val="C0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342900" algn="just" eaLnBrk="1" fontAlgn="auto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vi-VN" sz="2400" b="1" dirty="0">
                <a:solidFill>
                  <a:srgbClr val="0000FF"/>
                </a:solidFill>
                <a:latin typeface="Times New Roman"/>
                <a:ea typeface="Calibri"/>
              </a:rPr>
              <a:t>I. Mục </a:t>
            </a:r>
            <a:r>
              <a:rPr lang="en-US" sz="2400" b="1" dirty="0" err="1">
                <a:solidFill>
                  <a:srgbClr val="0000FF"/>
                </a:solidFill>
                <a:latin typeface="Times New Roman"/>
                <a:ea typeface="Calibri"/>
              </a:rPr>
              <a:t>tiêu</a:t>
            </a:r>
            <a:endParaRPr lang="en-US" sz="2400" b="1" dirty="0">
              <a:solidFill>
                <a:srgbClr val="0000FF"/>
              </a:solidFill>
              <a:latin typeface="Times New Roman"/>
              <a:ea typeface="Calibri"/>
            </a:endParaRPr>
          </a:p>
          <a:p>
            <a:pPr marL="0" lvl="0" indent="342900" algn="just" eaLnBrk="1" fontAlgn="auto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>
                <a:solidFill>
                  <a:srgbClr val="0000FF"/>
                </a:solidFill>
                <a:latin typeface="Times New Roman"/>
                <a:ea typeface="Calibri"/>
              </a:rPr>
              <a:t>1.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/>
                <a:ea typeface="Calibri"/>
              </a:rPr>
              <a:t>Năng</a:t>
            </a:r>
            <a:r>
              <a:rPr lang="en-US" sz="2400" b="1" dirty="0" smtClean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/>
                <a:ea typeface="Calibri"/>
              </a:rPr>
              <a:t>lực</a:t>
            </a:r>
            <a:endParaRPr lang="en-US" sz="2400" b="1" dirty="0">
              <a:solidFill>
                <a:srgbClr val="0000FF"/>
              </a:solidFill>
              <a:latin typeface="Times New Roman"/>
              <a:ea typeface="Calibri"/>
            </a:endParaRPr>
          </a:p>
          <a:p>
            <a:pPr lvl="0" algn="just" eaLnBrk="1" fontAlgn="auto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2400" b="1" dirty="0" err="1" smtClean="0">
                <a:solidFill>
                  <a:srgbClr val="0000FF"/>
                </a:solidFill>
                <a:latin typeface="Times New Roman"/>
                <a:ea typeface="Calibri"/>
              </a:rPr>
              <a:t>Trình</a:t>
            </a:r>
            <a:r>
              <a:rPr lang="en-US" sz="2400" b="1" dirty="0" smtClean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/>
                <a:ea typeface="Calibri"/>
              </a:rPr>
              <a:t>bày</a:t>
            </a:r>
            <a:r>
              <a:rPr lang="en-US" sz="2400" b="1" dirty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/>
                <a:ea typeface="Calibri"/>
              </a:rPr>
              <a:t>được</a:t>
            </a:r>
            <a:r>
              <a:rPr lang="en-US" sz="2400" b="1" dirty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/>
                <a:ea typeface="Calibri"/>
              </a:rPr>
              <a:t>tình</a:t>
            </a:r>
            <a:r>
              <a:rPr lang="en-US" sz="2400" b="1" dirty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/>
                <a:ea typeface="Calibri"/>
              </a:rPr>
              <a:t>hình</a:t>
            </a:r>
            <a:r>
              <a:rPr lang="en-US" sz="2400" b="1" dirty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/>
                <a:ea typeface="Calibri"/>
              </a:rPr>
              <a:t>lao</a:t>
            </a:r>
            <a:r>
              <a:rPr lang="en-US" sz="2400" b="1" dirty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/>
                <a:ea typeface="Calibri"/>
              </a:rPr>
              <a:t>động</a:t>
            </a:r>
            <a:r>
              <a:rPr lang="en-US" sz="2400" b="1" dirty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/>
                <a:ea typeface="Calibri"/>
              </a:rPr>
              <a:t>việc</a:t>
            </a:r>
            <a:r>
              <a:rPr lang="en-US" sz="2400" b="1" dirty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/>
                <a:ea typeface="Calibri"/>
              </a:rPr>
              <a:t>làm</a:t>
            </a:r>
            <a:r>
              <a:rPr lang="en-US" sz="2400" b="1" dirty="0">
                <a:solidFill>
                  <a:srgbClr val="0000FF"/>
                </a:solidFill>
                <a:latin typeface="Times New Roman"/>
                <a:ea typeface="Calibri"/>
              </a:rPr>
              <a:t> ở </a:t>
            </a:r>
            <a:r>
              <a:rPr lang="en-US" sz="2400" b="1" dirty="0" err="1">
                <a:solidFill>
                  <a:srgbClr val="0000FF"/>
                </a:solidFill>
                <a:latin typeface="Times New Roman"/>
                <a:ea typeface="Calibri"/>
              </a:rPr>
              <a:t>tỉnh</a:t>
            </a:r>
            <a:r>
              <a:rPr lang="en-US" sz="2400" b="1" dirty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/>
                <a:ea typeface="Calibri"/>
              </a:rPr>
              <a:t>Đăk</a:t>
            </a:r>
            <a:r>
              <a:rPr lang="en-US" sz="2400" b="1" dirty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/>
                <a:ea typeface="Calibri"/>
              </a:rPr>
              <a:t>Lăk</a:t>
            </a:r>
            <a:endParaRPr lang="en-US" sz="2400" b="1" dirty="0" smtClean="0">
              <a:solidFill>
                <a:srgbClr val="0000FF"/>
              </a:solidFill>
              <a:latin typeface="Times New Roman"/>
              <a:ea typeface="Calibri"/>
            </a:endParaRPr>
          </a:p>
          <a:p>
            <a:pPr lvl="0" algn="just" eaLnBrk="1" fontAlgn="auto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2400" b="1" dirty="0" smtClean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vi-VN" sz="2400" b="1" dirty="0">
                <a:solidFill>
                  <a:srgbClr val="0000FF"/>
                </a:solidFill>
                <a:latin typeface="Times New Roman"/>
              </a:rPr>
              <a:t>Đề xuất được một số </a:t>
            </a:r>
            <a:r>
              <a:rPr lang="en-US" sz="2400" b="1" dirty="0" err="1">
                <a:solidFill>
                  <a:srgbClr val="0000FF"/>
                </a:solidFill>
                <a:latin typeface="Times New Roman"/>
              </a:rPr>
              <a:t>p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/>
                <a:ea typeface="Calibri"/>
              </a:rPr>
              <a:t>hương</a:t>
            </a:r>
            <a:r>
              <a:rPr lang="en-US" sz="2400" b="1" dirty="0" smtClean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/>
                <a:ea typeface="Calibri"/>
              </a:rPr>
              <a:t>hướng</a:t>
            </a:r>
            <a:r>
              <a:rPr lang="en-US" sz="2400" b="1" dirty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/>
                <a:ea typeface="Calibri"/>
              </a:rPr>
              <a:t>giải</a:t>
            </a:r>
            <a:r>
              <a:rPr lang="en-US" sz="2400" b="1" dirty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/>
                <a:ea typeface="Calibri"/>
              </a:rPr>
              <a:t>quyết</a:t>
            </a:r>
            <a:r>
              <a:rPr lang="en-US" sz="2400" b="1" dirty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/>
                <a:ea typeface="Calibri"/>
              </a:rPr>
              <a:t>vấn</a:t>
            </a:r>
            <a:r>
              <a:rPr lang="en-US" sz="2400" b="1" dirty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/>
                <a:ea typeface="Calibri"/>
              </a:rPr>
              <a:t>đề</a:t>
            </a:r>
            <a:r>
              <a:rPr lang="en-US" sz="2400" b="1" dirty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/>
                <a:ea typeface="Calibri"/>
              </a:rPr>
              <a:t>việc</a:t>
            </a:r>
            <a:r>
              <a:rPr lang="en-US" sz="2400" b="1" dirty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/>
                <a:ea typeface="Calibri"/>
              </a:rPr>
              <a:t>làm</a:t>
            </a:r>
            <a:r>
              <a:rPr lang="en-US" sz="2400" b="1" dirty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/>
                <a:ea typeface="Calibri"/>
              </a:rPr>
              <a:t>của</a:t>
            </a:r>
            <a:r>
              <a:rPr lang="en-US" sz="2400" b="1" dirty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/>
                <a:ea typeface="Calibri"/>
              </a:rPr>
              <a:t>tỉnh</a:t>
            </a:r>
            <a:endParaRPr lang="en-US" sz="2400" b="1" dirty="0" smtClean="0">
              <a:solidFill>
                <a:srgbClr val="0000FF"/>
              </a:solidFill>
              <a:latin typeface="Times New Roman"/>
              <a:ea typeface="Calibri"/>
            </a:endParaRPr>
          </a:p>
          <a:p>
            <a:pPr marL="0" lvl="0" indent="0" algn="just" eaLnBrk="1" fontAlgn="auto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Times New Roman"/>
                <a:ea typeface="Calibri"/>
              </a:rPr>
              <a:t>  2.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/>
                <a:ea typeface="Calibri"/>
              </a:rPr>
              <a:t>Phẩm</a:t>
            </a:r>
            <a:r>
              <a:rPr lang="en-US" sz="2400" b="1" dirty="0" smtClean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/>
                <a:ea typeface="Calibri"/>
              </a:rPr>
              <a:t>chất</a:t>
            </a:r>
            <a:endParaRPr lang="en-US" sz="2400" b="1" dirty="0" smtClean="0">
              <a:solidFill>
                <a:srgbClr val="0000FF"/>
              </a:solidFill>
              <a:latin typeface="Times New Roman"/>
              <a:ea typeface="Calibri"/>
            </a:endParaRPr>
          </a:p>
          <a:p>
            <a:pPr marL="0" lvl="0" indent="0" algn="just" eaLnBrk="1" fontAlgn="auto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Times New Roman"/>
                <a:ea typeface="Calibri"/>
              </a:rPr>
              <a:t>-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/>
                <a:ea typeface="Calibri"/>
              </a:rPr>
              <a:t>Có</a:t>
            </a:r>
            <a:r>
              <a:rPr lang="en-US" sz="2400" b="1" dirty="0" smtClean="0">
                <a:solidFill>
                  <a:srgbClr val="0000FF"/>
                </a:solidFill>
                <a:latin typeface="Times New Roman"/>
                <a:ea typeface="Calibri"/>
              </a:rPr>
              <a:t> ý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/>
                <a:ea typeface="Calibri"/>
              </a:rPr>
              <a:t>thức</a:t>
            </a:r>
            <a:r>
              <a:rPr lang="en-US" sz="2400" b="1" dirty="0" smtClean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/>
                <a:ea typeface="Calibri"/>
              </a:rPr>
              <a:t>định</a:t>
            </a:r>
            <a:r>
              <a:rPr lang="en-US" sz="2400" b="1" dirty="0" smtClean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/>
                <a:ea typeface="Calibri"/>
              </a:rPr>
              <a:t>hướng</a:t>
            </a:r>
            <a:r>
              <a:rPr lang="en-US" sz="2400" b="1" dirty="0" smtClean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/>
                <a:ea typeface="Calibri"/>
              </a:rPr>
              <a:t>nghề</a:t>
            </a:r>
            <a:r>
              <a:rPr lang="en-US" sz="2400" b="1" dirty="0" smtClean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/>
                <a:ea typeface="Calibri"/>
              </a:rPr>
              <a:t>nghiệp</a:t>
            </a:r>
            <a:r>
              <a:rPr lang="en-US" sz="2400" b="1" dirty="0" smtClean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/>
                <a:ea typeface="Calibri"/>
              </a:rPr>
              <a:t>trong</a:t>
            </a:r>
            <a:r>
              <a:rPr lang="en-US" sz="2400" b="1" dirty="0" smtClean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/>
                <a:ea typeface="Calibri"/>
              </a:rPr>
              <a:t>tương</a:t>
            </a:r>
            <a:r>
              <a:rPr lang="en-US" sz="2400" b="1" dirty="0" smtClean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/>
                <a:ea typeface="Calibri"/>
              </a:rPr>
              <a:t>lai</a:t>
            </a:r>
            <a:r>
              <a:rPr lang="en-US" sz="2400" b="1" dirty="0" smtClean="0">
                <a:solidFill>
                  <a:srgbClr val="0000FF"/>
                </a:solidFill>
                <a:latin typeface="Times New Roman"/>
                <a:ea typeface="Calibri"/>
              </a:rPr>
              <a:t>.</a:t>
            </a:r>
          </a:p>
          <a:p>
            <a:pPr marL="0" lvl="0" indent="0" algn="just" eaLnBrk="1" fontAlgn="auto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>
                <a:solidFill>
                  <a:srgbClr val="0000FF"/>
                </a:solidFill>
                <a:latin typeface="Times New Roman"/>
                <a:ea typeface="Calibri"/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  <a:latin typeface="Times New Roman"/>
                <a:ea typeface="Calibri"/>
              </a:rPr>
              <a:t>   </a:t>
            </a:r>
            <a:endParaRPr lang="en-US" sz="2400" b="1" dirty="0">
              <a:solidFill>
                <a:srgbClr val="0000FF"/>
              </a:solidFill>
              <a:latin typeface="Times New Roman"/>
              <a:ea typeface="Calibri"/>
            </a:endParaRPr>
          </a:p>
          <a:p>
            <a:pPr marL="0" lvl="0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ln>
                <a:solidFill>
                  <a:srgbClr val="0070C0"/>
                </a:solidFill>
              </a:ln>
              <a:solidFill>
                <a:srgbClr val="0000FF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5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964417"/>
          </a:xfrm>
        </p:spPr>
        <p:txBody>
          <a:bodyPr/>
          <a:lstStyle/>
          <a:p>
            <a:pPr lvl="0" defTabSz="9144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en-US" sz="2800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vi-VN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Hoạt </a:t>
            </a:r>
            <a:r>
              <a:rPr lang="vi-VN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1 -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2800" b="1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Mục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tiêu</a:t>
            </a:r>
            <a:r>
              <a:rPr lang="vi-VN" sz="28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: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br>
              <a:rPr lang="en-US" sz="28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Học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sinh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giới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thiệu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về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gia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đình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sau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đó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giáo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viên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dẫn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dắt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học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sinh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vào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tìm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hiểu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tình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hình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lao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động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việc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làm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tỉnh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Đăk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Lăk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br>
              <a:rPr lang="en-US" sz="2800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PhongVu\Desktop\himh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286000"/>
            <a:ext cx="7576457" cy="4201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089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005" y="743661"/>
            <a:ext cx="94536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vi-VN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Hoạt động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  Hình thành kiến thức 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846" y="1240353"/>
            <a:ext cx="12192000" cy="25006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nl-NL" sz="2400" b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vi-VN" sz="2400" b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vụ 1:</a:t>
            </a:r>
            <a:r>
              <a:rPr lang="vi-VN" sz="2400" b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 hiểu về lao động của Đắk Lắk</a:t>
            </a:r>
            <a:r>
              <a:rPr lang="en-US" sz="2400" b="1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>
                <a:solidFill>
                  <a:srgbClr val="0000FF"/>
                </a:solidFill>
                <a:latin typeface=".VnTime" panose="020B7200000000000000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>
              <a:solidFill>
                <a:srgbClr val="0000FF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nl-NL" sz="2400" b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Mục tiêu:</a:t>
            </a:r>
            <a:r>
              <a:rPr lang="nl-NL" sz="24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Nắm được tình hình lao động của tỉnh</a:t>
            </a:r>
            <a:endParaRPr lang="en-US" sz="2400">
              <a:solidFill>
                <a:srgbClr val="0000FF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nl-NL" sz="2400" b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Nội dung:</a:t>
            </a:r>
            <a:r>
              <a:rPr lang="nl-NL" sz="24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Giáo viên hướng dẫn học sinh xác định vấn đề </a:t>
            </a:r>
            <a:r>
              <a:rPr lang="en-US" sz="240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 nguồn lao động: tình hình gia tăng lao động, cơ cấu lao động…</a:t>
            </a:r>
            <a:endParaRPr lang="en-US" sz="2400">
              <a:solidFill>
                <a:srgbClr val="0000FF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nl-NL" sz="2400" b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Sản phẩm học tập: </a:t>
            </a:r>
            <a:r>
              <a:rPr lang="en-US" sz="240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trả lời của HS</a:t>
            </a:r>
            <a:endParaRPr lang="en-US" sz="2400">
              <a:solidFill>
                <a:srgbClr val="0000FF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nl-NL" sz="2400" b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Tổ chức thực hiện</a:t>
            </a:r>
            <a:endParaRPr lang="en-US" sz="2400">
              <a:solidFill>
                <a:srgbClr val="0000FF"/>
              </a:solidFill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image10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98371" y="3347341"/>
            <a:ext cx="4044950" cy="20993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072846" y="5725080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marL="1635760" marR="1421130" indent="-538480">
              <a:spcBef>
                <a:spcPts val="1185"/>
              </a:spcBef>
              <a:spcAft>
                <a:spcPts val="0"/>
              </a:spcAft>
            </a:pPr>
            <a:r>
              <a:rPr lang="vi-VN" sz="140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Hình</a:t>
            </a:r>
            <a:r>
              <a:rPr lang="vi-VN" sz="1400" spc="-55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vi-VN" sz="140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8.1.</a:t>
            </a:r>
            <a:r>
              <a:rPr lang="vi-VN" sz="1400" spc="-55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vi-VN" sz="140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Biểu</a:t>
            </a:r>
            <a:r>
              <a:rPr lang="vi-VN" sz="1400" spc="-55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vi-VN" sz="140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đồ</a:t>
            </a:r>
            <a:r>
              <a:rPr lang="vi-VN" sz="1400" spc="-55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vi-VN" sz="140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cơ</a:t>
            </a:r>
            <a:r>
              <a:rPr lang="vi-VN" sz="1400" spc="-55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vi-VN" sz="140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cấu</a:t>
            </a:r>
            <a:r>
              <a:rPr lang="vi-VN" sz="1400" spc="-55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vi-VN" sz="140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lao</a:t>
            </a:r>
            <a:r>
              <a:rPr lang="vi-VN" sz="1400" spc="-55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vi-VN" sz="140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động</a:t>
            </a:r>
            <a:r>
              <a:rPr lang="vi-VN" sz="1400" spc="-55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vi-VN" sz="140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từ</a:t>
            </a:r>
            <a:r>
              <a:rPr lang="vi-VN" sz="1400" spc="-5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vi-VN" sz="140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15</a:t>
            </a:r>
            <a:r>
              <a:rPr lang="vi-VN" sz="1400" spc="-55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vi-VN" sz="140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tuổi</a:t>
            </a:r>
            <a:r>
              <a:rPr lang="vi-VN" sz="1400" spc="-55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vi-VN" sz="140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trở</a:t>
            </a:r>
            <a:r>
              <a:rPr lang="vi-VN" sz="1400" spc="-55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vi-VN" sz="140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lên</a:t>
            </a:r>
            <a:r>
              <a:rPr lang="vi-VN" sz="1400" spc="-55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vi-VN" sz="140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phân</a:t>
            </a:r>
            <a:r>
              <a:rPr lang="vi-VN" sz="1400" spc="-55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vi-VN" sz="140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theo</a:t>
            </a:r>
            <a:r>
              <a:rPr lang="vi-VN" sz="1400" spc="-55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vi-VN" sz="140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giới</a:t>
            </a:r>
            <a:r>
              <a:rPr lang="vi-VN" sz="1400" spc="-55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vi-VN" sz="140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tính</a:t>
            </a:r>
            <a:r>
              <a:rPr lang="vi-VN" sz="1400" spc="-28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vi-VN" sz="140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và</a:t>
            </a:r>
            <a:r>
              <a:rPr lang="vi-VN" sz="1400" spc="-45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vi-VN" sz="140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thành</a:t>
            </a:r>
            <a:r>
              <a:rPr lang="vi-VN" sz="1400" spc="-4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vi-VN" sz="140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thị,</a:t>
            </a:r>
            <a:r>
              <a:rPr lang="vi-VN" sz="1400" spc="-45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vi-VN" sz="140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nông</a:t>
            </a:r>
            <a:r>
              <a:rPr lang="vi-VN" sz="1400" spc="-4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vi-VN" sz="140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thôn</a:t>
            </a:r>
            <a:r>
              <a:rPr lang="vi-VN" sz="1400" spc="-45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vi-VN" sz="140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của</a:t>
            </a:r>
            <a:r>
              <a:rPr lang="vi-VN" sz="1400" spc="-4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vi-VN" sz="140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Đắk</a:t>
            </a:r>
            <a:r>
              <a:rPr lang="vi-VN" sz="1400" spc="-4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vi-VN" sz="140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Lắk</a:t>
            </a:r>
            <a:r>
              <a:rPr lang="vi-VN" sz="1400" spc="-45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vi-VN" sz="140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năm</a:t>
            </a:r>
            <a:r>
              <a:rPr lang="vi-VN" sz="1400" spc="-4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vi-VN" sz="140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2019</a:t>
            </a:r>
            <a:r>
              <a:rPr lang="vi-VN" sz="1400" spc="-45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r>
              <a:rPr lang="vi-VN" sz="1400">
                <a:solidFill>
                  <a:srgbClr val="0000FF"/>
                </a:solidFill>
                <a:latin typeface="Tahoma" panose="020B060403050404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(%)</a:t>
            </a:r>
            <a:endParaRPr lang="en-US" sz="1400">
              <a:solidFill>
                <a:srgbClr val="0000FF"/>
              </a:solidFill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486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docshapegroup1159"/>
          <p:cNvGrpSpPr>
            <a:grpSpLocks/>
          </p:cNvGrpSpPr>
          <p:nvPr/>
        </p:nvGrpSpPr>
        <p:grpSpPr bwMode="auto">
          <a:xfrm>
            <a:off x="544286" y="0"/>
            <a:ext cx="11179628" cy="5921829"/>
            <a:chOff x="1979" y="205"/>
            <a:chExt cx="6814" cy="4525"/>
          </a:xfrm>
        </p:grpSpPr>
        <p:pic>
          <p:nvPicPr>
            <p:cNvPr id="3075" name="docshape116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3" y="210"/>
              <a:ext cx="6804" cy="45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docshape1161"/>
            <p:cNvSpPr>
              <a:spLocks noChangeArrowheads="1"/>
            </p:cNvSpPr>
            <p:nvPr/>
          </p:nvSpPr>
          <p:spPr bwMode="auto">
            <a:xfrm>
              <a:off x="1983" y="210"/>
              <a:ext cx="6804" cy="4515"/>
            </a:xfrm>
            <a:prstGeom prst="rect">
              <a:avLst/>
            </a:prstGeom>
            <a:noFill/>
            <a:ln w="6350">
              <a:solidFill>
                <a:srgbClr val="939598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" name="Rectangle 99"/>
          <p:cNvSpPr>
            <a:spLocks noChangeArrowheads="1"/>
          </p:cNvSpPr>
          <p:nvPr/>
        </p:nvSpPr>
        <p:spPr bwMode="auto">
          <a:xfrm>
            <a:off x="3603171" y="6109418"/>
            <a:ext cx="615042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8.2: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Nông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Đăk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Lăk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03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433988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lao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ngành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b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hộ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ngành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8614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729646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firstCol="1" bandRow="1"/>
              <a:tblGrid>
                <a:gridCol w="6278554">
                  <a:extLst>
                    <a:ext uri="{9D8B030D-6E8A-4147-A177-3AD203B41FA5}">
                      <a16:colId xmlns="" xmlns:a16="http://schemas.microsoft.com/office/drawing/2014/main" val="3247652110"/>
                    </a:ext>
                  </a:extLst>
                </a:gridCol>
                <a:gridCol w="5913446">
                  <a:extLst>
                    <a:ext uri="{9D8B030D-6E8A-4147-A177-3AD203B41FA5}">
                      <a16:colId xmlns="" xmlns:a16="http://schemas.microsoft.com/office/drawing/2014/main" val="3274651554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NL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vi-VN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động của </a:t>
                      </a:r>
                      <a:r>
                        <a:rPr lang="en-US" sz="2000" b="1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Giáo</a:t>
                      </a: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viên</a:t>
                      </a: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vi-VN" sz="2000" b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Dự kiến sản phẩm</a:t>
                      </a:r>
                      <a:endParaRPr lang="en-US" sz="200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82337867"/>
                  </a:ext>
                </a:extLst>
              </a:tr>
              <a:tr h="6515100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Bước</a:t>
                      </a: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1: </a:t>
                      </a:r>
                      <a:r>
                        <a:rPr lang="en-US" sz="2000" b="1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Chuyển</a:t>
                      </a: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giao</a:t>
                      </a: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nhiệm</a:t>
                      </a: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vụ</a:t>
                      </a: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vi-VN" sz="2000" i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Giáo viên: 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Lao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Đắk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Lắk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nay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khoảng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bao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nhiêu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triệu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?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Quan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sát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hình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 8.1,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em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hãy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:</a:t>
                      </a:r>
                    </a:p>
                    <a:p>
                      <a:pPr marL="342900" lvl="0" indent="-342900" algn="just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So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sánh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tỉ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lệ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năm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và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nữ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trên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 15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tuổi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đang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làm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việc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.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Cho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biết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lao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động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chủ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yếu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phân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bố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 ở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khu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vực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nào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</a:rPr>
                        <a:t>?</a:t>
                      </a: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de-DE" sz="2000" b="1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Bước </a:t>
                      </a:r>
                      <a:r>
                        <a:rPr lang="de-DE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2: Thực hiện nhiệm vụ học tập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VNI-Times" pitchFamily="2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vi-VN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VNI-Times" pitchFamily="2" charset="0"/>
                          <a:cs typeface="Times New Roman" panose="02020603050405020304" pitchFamily="18" charset="0"/>
                        </a:rPr>
                        <a:t>  Học sinh: L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VNI-Times" pitchFamily="2" charset="0"/>
                          <a:cs typeface="Times New Roman" panose="02020603050405020304" pitchFamily="18" charset="0"/>
                        </a:rPr>
                        <a:t>ắng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VNI-Times" pitchFamily="2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VNI-Times" pitchFamily="2" charset="0"/>
                          <a:cs typeface="Times New Roman" panose="02020603050405020304" pitchFamily="18" charset="0"/>
                        </a:rPr>
                        <a:t>nghe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VNI-Times" pitchFamily="2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VNI-Times" pitchFamily="2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VNI-Times" pitchFamily="2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VNI-Times" pitchFamily="2" charset="0"/>
                          <a:cs typeface="Times New Roman" panose="02020603050405020304" pitchFamily="18" charset="0"/>
                        </a:rPr>
                        <a:t>hỏi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VNI-Times" pitchFamily="2" charset="0"/>
                          <a:cs typeface="Times New Roman" panose="02020603050405020304" pitchFamily="18" charset="0"/>
                        </a:rPr>
                        <a:t>-&gt; </a:t>
                      </a:r>
                      <a:r>
                        <a:rPr lang="vi-VN" sz="20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VNI-Times" pitchFamily="2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VNI-Times" pitchFamily="2" charset="0"/>
                          <a:cs typeface="Times New Roman" panose="02020603050405020304" pitchFamily="18" charset="0"/>
                        </a:rPr>
                        <a:t>làm việc cá nhân 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fr-FR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fr-FR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fr-FR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fr-FR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sát</a:t>
                      </a:r>
                      <a:r>
                        <a:rPr lang="fr-FR" sz="20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fr-FR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đồ</a:t>
                      </a:r>
                      <a:r>
                        <a:rPr lang="fr-FR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fr-FR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fr-FR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fr-FR" sz="20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fr-FR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trả</a:t>
                      </a:r>
                      <a:r>
                        <a:rPr lang="fr-FR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lời</a:t>
                      </a:r>
                      <a:r>
                        <a:rPr lang="fr-FR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fr-FR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hỏi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vi-VN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khác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bổ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sung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thông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tin.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Bước 3: Báo cáo kết quả và thảo luận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de-DE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Bước 4: Đánh giá kết quả thực hiện nhiệm vụ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VNI-Times" pitchFamily="2" charset="0"/>
                          <a:cs typeface="Times New Roman" panose="02020603050405020304" pitchFamily="18" charset="0"/>
                        </a:rPr>
                        <a:t>- Học sinh nhận xét, đánh giá, bổ sung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VNI-Times" pitchFamily="2" charset="0"/>
                          <a:cs typeface="Times New Roman" panose="02020603050405020304" pitchFamily="18" charset="0"/>
                        </a:rPr>
                        <a:t>- Giáo viên nhận xét, đánh giá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VNI-Times" pitchFamily="2" charset="0"/>
                          <a:cs typeface="Times New Roman" panose="02020603050405020304" pitchFamily="18" charset="0"/>
                        </a:rPr>
                        <a:t>-&gt; Giáo viên chốt kiến thức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FR" sz="2000" b="1" i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I. LAO ĐỘNG 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Đắk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Lắk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nay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khoảng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hơn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triệu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lao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chiếm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60% ds </a:t>
                      </a:r>
                      <a:r>
                        <a:rPr lang="en-US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tỉnh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Lao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qua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đào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còn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chiếm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tỉ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lệ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cao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85,6%)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lớn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lao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thuộc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lĩnh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vực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Nông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lâm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nghiệp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 </a:t>
                      </a:r>
                      <a:r>
                        <a:rPr lang="en-US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lao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nông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thôn</a:t>
                      </a:r>
                      <a:r>
                        <a:rPr lang="en-US" sz="20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77,5%)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5401239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308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0630" y="159514"/>
            <a:ext cx="12192000" cy="374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nl-NL" sz="2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vi-VN" sz="2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vụ  2: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endParaRPr lang="en-US" sz="2400" dirty="0">
              <a:solidFill>
                <a:srgbClr val="0000FF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vi-VN" sz="2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Mục tiêu:</a:t>
            </a:r>
            <a:r>
              <a:rPr lang="vi-VN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Giúp HS</a:t>
            </a:r>
            <a:endParaRPr lang="en-US" sz="2400" dirty="0">
              <a:solidFill>
                <a:srgbClr val="0000FF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vi-VN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lược</a:t>
            </a:r>
            <a:r>
              <a:rPr 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thất</a:t>
            </a:r>
            <a:r>
              <a:rPr 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endParaRPr lang="en-US" sz="2400" dirty="0">
              <a:solidFill>
                <a:srgbClr val="0000FF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vi-VN" sz="2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Nội dung</a:t>
            </a:r>
            <a:r>
              <a:rPr lang="vi-VN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endParaRPr lang="en-US" sz="2400" dirty="0">
              <a:solidFill>
                <a:srgbClr val="0000FF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vi-VN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Gv hỏi thông tin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vi-VN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400" dirty="0">
              <a:solidFill>
                <a:srgbClr val="0000FF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vi-VN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Hs trả lời dựa vào phần </a:t>
            </a:r>
            <a:r>
              <a:rPr 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vi-VN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00FF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vi-VN" sz="2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Sản phẩm:</a:t>
            </a:r>
            <a:r>
              <a:rPr lang="vi-VN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Câu trả lời của </a:t>
            </a:r>
            <a:r>
              <a:rPr lang="vi-VN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HS</a:t>
            </a:r>
            <a:r>
              <a:rPr 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00FF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vi-VN" sz="2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Tổ chức thực hiện</a:t>
            </a:r>
            <a:endParaRPr lang="en-US" sz="2400" dirty="0">
              <a:solidFill>
                <a:srgbClr val="0000FF"/>
              </a:solidFill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37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2742</TotalTime>
  <Words>824</Words>
  <Application>Microsoft Office PowerPoint</Application>
  <PresentationFormat>Custom</PresentationFormat>
  <Paragraphs>106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1_Office Theme</vt:lpstr>
      <vt:lpstr>UBND TỈNH ĐĂK LĂK PHÒNG GIÁO DỤC VÀ ĐÀO TẠO HUYỆN LĂK </vt:lpstr>
      <vt:lpstr>PowerPoint Presentation</vt:lpstr>
      <vt:lpstr>Bài 8.  LAO ĐỘNG VIỆC LÀM TỈNH ĐẮK LẮK</vt:lpstr>
      <vt:lpstr>  Hoạt động 1 - Khởi động, kết nối vào nội dung bài học  Mục tiêu:  Học sinh giới thiệu về gia đình sau đó giáo viên dẫn dắt học sinh vào tìm hiểu tình hình lao động và việc làm của tỉnh Đăk Lăk.  </vt:lpstr>
      <vt:lpstr>PowerPoint Presentation</vt:lpstr>
      <vt:lpstr>PowerPoint Presentation</vt:lpstr>
      <vt:lpstr>  Dựa vào hiểu biết thực tế của bản thân, hãy cho biết - Người lao động ở địa phương em làm việc trong những ngành kinh tế nào? - Sự khác biệt về điều kiện kinh tế của những hộ gia đình làm ở các ngành kinh tế khác nhau.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Hoạt động 4: Vận dụng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PhongVu</cp:lastModifiedBy>
  <cp:revision>835</cp:revision>
  <dcterms:created xsi:type="dcterms:W3CDTF">2019-10-29T19:43:05Z</dcterms:created>
  <dcterms:modified xsi:type="dcterms:W3CDTF">2022-11-09T02:24:50Z</dcterms:modified>
</cp:coreProperties>
</file>