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8" y="40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11481" y="329185"/>
            <a:ext cx="115182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65105" y="434162"/>
            <a:ext cx="11214192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75208" y="1820206"/>
            <a:ext cx="1049274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75208" y="3685032"/>
            <a:ext cx="1049274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42" y="4983480"/>
            <a:ext cx="11048238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8942" y="530352"/>
            <a:ext cx="11048238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533405"/>
            <a:ext cx="267462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0" y="533403"/>
            <a:ext cx="802386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42" y="4983480"/>
            <a:ext cx="11048238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942" y="530352"/>
            <a:ext cx="11048238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1481" y="329185"/>
            <a:ext cx="115182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65105" y="434163"/>
            <a:ext cx="11214192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264" y="4928616"/>
            <a:ext cx="11048238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264" y="5624484"/>
            <a:ext cx="11048238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375" y="530352"/>
            <a:ext cx="5308092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9736" y="530352"/>
            <a:ext cx="5308092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42" y="4983480"/>
            <a:ext cx="11048238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752" y="579438"/>
            <a:ext cx="5308092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80428" y="579438"/>
            <a:ext cx="5308092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19752" y="1447800"/>
            <a:ext cx="5308092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0428" y="1447800"/>
            <a:ext cx="5308092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11481" y="329185"/>
            <a:ext cx="115182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358" y="533400"/>
            <a:ext cx="401193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77443" y="1447802"/>
            <a:ext cx="401193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27853" y="930144"/>
            <a:ext cx="6245315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11481" y="329185"/>
            <a:ext cx="115182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641081" y="434162"/>
            <a:ext cx="3138217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5012056"/>
            <a:ext cx="1110996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724661" y="533400"/>
            <a:ext cx="3024378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8998" y="435768"/>
            <a:ext cx="7999171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11481" y="329185"/>
            <a:ext cx="115182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65105" y="434162"/>
            <a:ext cx="11214192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8942" y="4985590"/>
            <a:ext cx="11048238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8942" y="530352"/>
            <a:ext cx="11048238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98043" y="6111876"/>
            <a:ext cx="30861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498CF3-7D41-4498-A71B-6CE356783F5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184143" y="6111876"/>
            <a:ext cx="30861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70243" y="6111876"/>
            <a:ext cx="61722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38169A-85C0-4C70-BE6F-F322338B6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50+ Hình ảnh bầu trời đẹp chất lượng cao làm hình nền điện thoại, máy tính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40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15620" y="228601"/>
            <a:ext cx="709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 THCS TRẦN PHÚ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TỔ KHOA HỌC XÃ HỘI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1757202" y="1611985"/>
            <a:ext cx="880964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BÀI BÁO CÁO</a:t>
            </a:r>
          </a:p>
        </p:txBody>
      </p:sp>
      <p:sp>
        <p:nvSpPr>
          <p:cNvPr id="10" name="Hộp_Văn_Bản 3"/>
          <p:cNvSpPr txBox="1"/>
          <p:nvPr/>
        </p:nvSpPr>
        <p:spPr>
          <a:xfrm>
            <a:off x="1" y="2795349"/>
            <a:ext cx="12408780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CHUYÊN ĐỀ: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TỔ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CHỨC TRÒ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CHƠI TRONG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DẠY VÀ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HỌC ĐỊA LÝ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Ở TRƯỜNG THCS</a:t>
            </a:r>
          </a:p>
          <a:p>
            <a:pPr algn="ctr">
              <a:defRPr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 BHAI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MLÔ</a:t>
            </a:r>
          </a:p>
          <a:p>
            <a:pPr algn="ctr"/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dạy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Khoa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000" b="1" i="1" dirty="0" err="1">
                <a:latin typeface="Arial" pitchFamily="34" charset="0"/>
                <a:cs typeface="Arial" pitchFamily="34" charset="0"/>
              </a:rPr>
              <a:t>Lĩnh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>
                <a:latin typeface="Arial" pitchFamily="34" charset="0"/>
                <a:cs typeface="Arial" pitchFamily="34" charset="0"/>
              </a:rPr>
              <a:t>vực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dạy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843" y="43103"/>
            <a:ext cx="1757202" cy="130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7927" r="13271" b="6417"/>
          <a:stretch/>
        </p:blipFill>
        <p:spPr bwMode="auto">
          <a:xfrm>
            <a:off x="5094" y="12500"/>
            <a:ext cx="2263140" cy="135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17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luận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1.4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trưng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1.4.1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trưng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17847" y="2743200"/>
            <a:ext cx="3899097" cy="2514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THCS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60720" y="2743201"/>
            <a:ext cx="5684920" cy="24752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đầy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đủ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1693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luận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1.4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trưng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1.4.2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thức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28395" y="2743201"/>
            <a:ext cx="5855285" cy="9906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mô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– 1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83021" y="2743201"/>
            <a:ext cx="4300916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mô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344" y="3805085"/>
            <a:ext cx="5343388" cy="17525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hơn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ô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âu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dữ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Tôi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thái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6849" y="3810000"/>
            <a:ext cx="383326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Lễ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lý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CLB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91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11480" y="1172496"/>
            <a:ext cx="6583680" cy="51341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nhỏ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Ai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hơn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5: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5.1 –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A3,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PowerPoint.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Ai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sớm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263" y="2971800"/>
            <a:ext cx="4981709" cy="229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292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11480" y="1172496"/>
            <a:ext cx="6583680" cy="51341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nhỏ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Ai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hơn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9: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trúc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núi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lửa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9.3 -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xóa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A3,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PowerPoint.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Ai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sớm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161" y="2362200"/>
            <a:ext cx="504998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226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11480" y="1172496"/>
            <a:ext cx="11418570" cy="4443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nhỏ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Ai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hơn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15: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Nam Á.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đồ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Nam Á,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10,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A3,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PowerPoint.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̀. 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Ai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sớm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49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11480" y="1295401"/>
            <a:ext cx="11418570" cy="48762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2.1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nhỏ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/>
              <a:t>2.1.2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</a:t>
            </a:r>
            <a:r>
              <a:rPr lang="en-US" sz="2000" b="1" dirty="0" err="1"/>
              <a:t>Đôi</a:t>
            </a:r>
            <a:r>
              <a:rPr lang="en-US" sz="2000" b="1" dirty="0"/>
              <a:t> </a:t>
            </a:r>
            <a:r>
              <a:rPr lang="en-US" sz="2000" b="1" dirty="0" err="1"/>
              <a:t>bạn</a:t>
            </a:r>
            <a:r>
              <a:rPr lang="en-US" sz="2000" b="1" dirty="0"/>
              <a:t> </a:t>
            </a:r>
            <a:r>
              <a:rPr lang="en-US" sz="2000" b="1" dirty="0" err="1"/>
              <a:t>cùng</a:t>
            </a:r>
            <a:r>
              <a:rPr lang="en-US" sz="2000" b="1" dirty="0"/>
              <a:t> </a:t>
            </a:r>
            <a:r>
              <a:rPr lang="en-US" sz="2000" b="1" dirty="0" err="1"/>
              <a:t>tiến</a:t>
            </a:r>
            <a:endParaRPr lang="en-US" sz="2000" dirty="0"/>
          </a:p>
          <a:p>
            <a:pPr algn="just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4.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Châu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Mĩ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GV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mảnh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giấy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1/2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A4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sẵn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Mĩ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: Bra-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hi-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-da, Ac-hen-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-li-vi-a, Pa-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goay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Goa-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-ma-la,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-li-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lôm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-bi-a, Ê-cu-a-do, Cu-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Ba-ha-ma,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-ê-la, U-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goay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Pê-ru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Pa-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-ma, Chi-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Cô-xta-ri-ca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Guy-a-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53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11480" y="1295401"/>
            <a:ext cx="11418570" cy="48762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2.1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nhỏ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/>
              <a:t>2.1.2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</a:t>
            </a:r>
            <a:r>
              <a:rPr lang="en-US" sz="2000" b="1" dirty="0" err="1"/>
              <a:t>Đôi</a:t>
            </a:r>
            <a:r>
              <a:rPr lang="en-US" sz="2000" b="1" dirty="0"/>
              <a:t> </a:t>
            </a:r>
            <a:r>
              <a:rPr lang="en-US" sz="2000" b="1" dirty="0" err="1"/>
              <a:t>bạn</a:t>
            </a:r>
            <a:r>
              <a:rPr lang="en-US" sz="2000" b="1" dirty="0"/>
              <a:t> </a:t>
            </a:r>
            <a:r>
              <a:rPr lang="en-US" sz="2000" b="1" dirty="0" err="1"/>
              <a:t>cùng</a:t>
            </a:r>
            <a:r>
              <a:rPr lang="en-US" sz="2000" b="1" dirty="0"/>
              <a:t> </a:t>
            </a:r>
            <a:r>
              <a:rPr lang="en-US" sz="2000" b="1" dirty="0" err="1"/>
              <a:t>tiến</a:t>
            </a:r>
            <a:endParaRPr lang="en-US" sz="2000" dirty="0"/>
          </a:p>
          <a:p>
            <a:pPr algn="just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4.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Châu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Mĩ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GV chia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49924"/>
              </p:ext>
            </p:extLst>
          </p:nvPr>
        </p:nvGraphicFramePr>
        <p:xfrm>
          <a:off x="411480" y="3733519"/>
          <a:ext cx="5245984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Bắc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Mĩ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Trung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Mĩ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Nam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Mĩ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2583" marR="925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Bắc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Mĩ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Trung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Mĩ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Nam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Mĩ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2583" marR="925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776795" y="3062467"/>
            <a:ext cx="6272274" cy="2957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lệnh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bắt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sắp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xếp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Mĩ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vòng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phút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9497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1143001"/>
            <a:ext cx="11827254" cy="50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b="1" dirty="0" smtClean="0"/>
              <a:t>2.1.3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Ô </a:t>
            </a:r>
            <a:r>
              <a:rPr lang="en-US" sz="2000" b="1" dirty="0" err="1"/>
              <a:t>chữ</a:t>
            </a:r>
            <a:r>
              <a:rPr lang="en-US" sz="2000" b="1" dirty="0"/>
              <a:t>. </a:t>
            </a:r>
            <a:endParaRPr lang="en-US" sz="2000" dirty="0"/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II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GV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Power Point,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gồm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8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mạnh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dầu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sớm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Việt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Nam?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3: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Nam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4: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Tỉnh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ta?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5: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Cửu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Long.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6: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hậu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trưng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Cửu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Long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7: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UNESCO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8: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nghiệp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thủy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42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58387" y="1143000"/>
            <a:ext cx="11827254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b="1" dirty="0" smtClean="0"/>
              <a:t>2.1.3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Ô </a:t>
            </a:r>
            <a:r>
              <a:rPr lang="en-US" sz="2000" b="1" dirty="0" err="1"/>
              <a:t>chữ</a:t>
            </a:r>
            <a:r>
              <a:rPr lang="en-US" sz="2000" b="1" dirty="0"/>
              <a:t>. 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49860"/>
              </p:ext>
            </p:extLst>
          </p:nvPr>
        </p:nvGraphicFramePr>
        <p:xfrm>
          <a:off x="1765512" y="2667000"/>
          <a:ext cx="82295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22561"/>
              </p:ext>
            </p:extLst>
          </p:nvPr>
        </p:nvGraphicFramePr>
        <p:xfrm>
          <a:off x="4114800" y="3048000"/>
          <a:ext cx="29045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36799"/>
              </p:ext>
            </p:extLst>
          </p:nvPr>
        </p:nvGraphicFramePr>
        <p:xfrm>
          <a:off x="1527668" y="3429000"/>
          <a:ext cx="82295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362847"/>
              </p:ext>
            </p:extLst>
          </p:nvPr>
        </p:nvGraphicFramePr>
        <p:xfrm>
          <a:off x="4423410" y="3810000"/>
          <a:ext cx="242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64093"/>
              </p:ext>
            </p:extLst>
          </p:nvPr>
        </p:nvGraphicFramePr>
        <p:xfrm>
          <a:off x="4114800" y="4191000"/>
          <a:ext cx="29045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54087"/>
              </p:ext>
            </p:extLst>
          </p:nvPr>
        </p:nvGraphicFramePr>
        <p:xfrm>
          <a:off x="2983230" y="4572000"/>
          <a:ext cx="4840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484188"/>
              </p:ext>
            </p:extLst>
          </p:nvPr>
        </p:nvGraphicFramePr>
        <p:xfrm>
          <a:off x="3497580" y="4953000"/>
          <a:ext cx="4356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16449"/>
              </p:ext>
            </p:extLst>
          </p:nvPr>
        </p:nvGraphicFramePr>
        <p:xfrm>
          <a:off x="4011930" y="5385947"/>
          <a:ext cx="38727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123444" marR="123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770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1143001"/>
            <a:ext cx="11827254" cy="50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b="1" dirty="0" smtClean="0"/>
              <a:t>2.1.3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Ô </a:t>
            </a:r>
            <a:r>
              <a:rPr lang="en-US" sz="2000" b="1" dirty="0" err="1"/>
              <a:t>chữ</a:t>
            </a:r>
            <a:r>
              <a:rPr lang="en-US" sz="2000" b="1" dirty="0"/>
              <a:t>. </a:t>
            </a:r>
            <a:endParaRPr lang="en-US" sz="2000" dirty="0"/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II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Chia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GV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dẫn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GV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"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",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quyền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20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bổ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sung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10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xét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thưởng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lệ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thần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20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17221" y="467032"/>
            <a:ext cx="11518644" cy="4898590"/>
            <a:chOff x="468163" y="512676"/>
            <a:chExt cx="8532329" cy="4898590"/>
          </a:xfrm>
        </p:grpSpPr>
        <p:sp>
          <p:nvSpPr>
            <p:cNvPr id="6" name="Rectangle 5"/>
            <p:cNvSpPr/>
            <p:nvPr/>
          </p:nvSpPr>
          <p:spPr>
            <a:xfrm>
              <a:off x="3887924" y="512676"/>
              <a:ext cx="2772308" cy="9144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191919"/>
                  </a:solidFill>
                </a:rPr>
                <a:t>BAO GỒM</a:t>
              </a:r>
              <a:endParaRPr lang="en-US" sz="2800" b="1" dirty="0">
                <a:solidFill>
                  <a:srgbClr val="191919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8163" y="1721760"/>
              <a:ext cx="1683421" cy="111612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</a:rPr>
                <a:t>I.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Lí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do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chọn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chuyên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đề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4657" y="1781643"/>
              <a:ext cx="1823074" cy="105624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tint val="66000"/>
                    <a:satMod val="160000"/>
                  </a:schemeClr>
                </a:gs>
                <a:gs pos="50000">
                  <a:schemeClr val="accent6">
                    <a:tint val="44500"/>
                    <a:satMod val="160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 smtClean="0">
                  <a:solidFill>
                    <a:srgbClr val="191919"/>
                  </a:solidFill>
                </a:rPr>
                <a:t>II.Tổ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chức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thực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hiện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chuyên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đề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18331" y="1781643"/>
              <a:ext cx="1456220" cy="1056241"/>
            </a:xfrm>
            <a:prstGeom prst="rect">
              <a:avLst/>
            </a:prstGeom>
            <a:gradFill flip="none" rotWithShape="1">
              <a:gsLst>
                <a:gs pos="0">
                  <a:srgbClr val="FF66CC">
                    <a:tint val="66000"/>
                    <a:satMod val="160000"/>
                  </a:srgbClr>
                </a:gs>
                <a:gs pos="50000">
                  <a:srgbClr val="FF66CC">
                    <a:tint val="44500"/>
                    <a:satMod val="160000"/>
                  </a:srgbClr>
                </a:gs>
                <a:gs pos="100000">
                  <a:srgbClr val="FF66CC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</a:rPr>
                <a:t>III.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Kết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quả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thực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hiện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39748" y="1721760"/>
              <a:ext cx="1289670" cy="1056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  <a:latin typeface="+mj-lt"/>
                </a:rPr>
                <a:t>IV. </a:t>
              </a:r>
              <a:r>
                <a:rPr lang="en-US" sz="2000" b="1" dirty="0" err="1" smtClean="0">
                  <a:solidFill>
                    <a:srgbClr val="191919"/>
                  </a:solidFill>
                  <a:latin typeface="+mj-lt"/>
                </a:rPr>
                <a:t>Kết</a:t>
              </a:r>
              <a:r>
                <a:rPr lang="en-US" sz="2000" b="1" dirty="0" smtClean="0">
                  <a:solidFill>
                    <a:srgbClr val="191919"/>
                  </a:solidFill>
                  <a:latin typeface="+mj-lt"/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  <a:latin typeface="+mj-lt"/>
                </a:rPr>
                <a:t>luận</a:t>
              </a:r>
              <a:endParaRPr lang="en-US" sz="2000" b="1" dirty="0">
                <a:solidFill>
                  <a:srgbClr val="191919"/>
                </a:solidFill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0195" y="1781642"/>
              <a:ext cx="1340297" cy="1235801"/>
            </a:xfrm>
            <a:prstGeom prst="rect">
              <a:avLst/>
            </a:prstGeom>
            <a:gradFill flip="none" rotWithShape="1">
              <a:gsLst>
                <a:gs pos="0">
                  <a:srgbClr val="CC3300">
                    <a:tint val="66000"/>
                    <a:satMod val="160000"/>
                  </a:srgbClr>
                </a:gs>
                <a:gs pos="50000">
                  <a:srgbClr val="CC3300">
                    <a:tint val="44500"/>
                    <a:satMod val="160000"/>
                  </a:srgbClr>
                </a:gs>
                <a:gs pos="100000">
                  <a:srgbClr val="CC33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</a:rPr>
                <a:t>V.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Tài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liệu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tham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khảo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>
            <a:xfrm flipH="1">
              <a:off x="1309874" y="1427076"/>
              <a:ext cx="3964204" cy="2946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2"/>
              <a:endCxn id="8" idx="0"/>
            </p:cNvCxnSpPr>
            <p:nvPr/>
          </p:nvCxnSpPr>
          <p:spPr>
            <a:xfrm flipH="1">
              <a:off x="3396194" y="1427076"/>
              <a:ext cx="1877884" cy="3545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11" idx="0"/>
            </p:cNvCxnSpPr>
            <p:nvPr/>
          </p:nvCxnSpPr>
          <p:spPr>
            <a:xfrm>
              <a:off x="5274078" y="1427076"/>
              <a:ext cx="3056266" cy="3545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2"/>
              <a:endCxn id="10" idx="0"/>
            </p:cNvCxnSpPr>
            <p:nvPr/>
          </p:nvCxnSpPr>
          <p:spPr>
            <a:xfrm>
              <a:off x="5274078" y="1427076"/>
              <a:ext cx="1510505" cy="2946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2"/>
              <a:endCxn id="9" idx="0"/>
            </p:cNvCxnSpPr>
            <p:nvPr/>
          </p:nvCxnSpPr>
          <p:spPr>
            <a:xfrm flipH="1">
              <a:off x="5246441" y="1427076"/>
              <a:ext cx="27637" cy="3545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596517" y="3933056"/>
              <a:ext cx="1851682" cy="14645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</a:rPr>
                <a:t>2.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Biện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pháp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thực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hiện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5556" y="3933056"/>
              <a:ext cx="1440160" cy="1450448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</a:rPr>
                <a:t>1.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Cơ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sở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lí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luận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49934" y="3960817"/>
              <a:ext cx="2049234" cy="145044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191919"/>
                  </a:solidFill>
                </a:rPr>
                <a:t>3.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Một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số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yêu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cầu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khi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thực</a:t>
              </a:r>
              <a:r>
                <a:rPr lang="en-US" sz="2000" b="1" dirty="0" smtClean="0">
                  <a:solidFill>
                    <a:srgbClr val="191919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191919"/>
                  </a:solidFill>
                </a:rPr>
                <a:t>hiện</a:t>
              </a:r>
              <a:endParaRPr lang="en-US" sz="2000" b="1" dirty="0">
                <a:solidFill>
                  <a:srgbClr val="191919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8" idx="2"/>
              <a:endCxn id="17" idx="0"/>
            </p:cNvCxnSpPr>
            <p:nvPr/>
          </p:nvCxnSpPr>
          <p:spPr>
            <a:xfrm>
              <a:off x="3396194" y="2837885"/>
              <a:ext cx="126164" cy="10951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2"/>
              <a:endCxn id="19" idx="0"/>
            </p:cNvCxnSpPr>
            <p:nvPr/>
          </p:nvCxnSpPr>
          <p:spPr>
            <a:xfrm>
              <a:off x="3396194" y="2837885"/>
              <a:ext cx="2578357" cy="11229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2"/>
              <a:endCxn id="18" idx="0"/>
            </p:cNvCxnSpPr>
            <p:nvPr/>
          </p:nvCxnSpPr>
          <p:spPr>
            <a:xfrm flipH="1">
              <a:off x="1295636" y="2837885"/>
              <a:ext cx="2100558" cy="10951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2468880" cy="974305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969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1143001"/>
            <a:ext cx="11827254" cy="50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2.1.4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9</a:t>
            </a: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gồm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xếp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xuống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quay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đếm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A: 1, 2, 3, 4, 5, 6.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B: 1, 2, 3, 4, 5, 6.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thủ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ngắn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gọn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Cụ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64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396560"/>
            <a:ext cx="11827254" cy="57750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1: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HS1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triệu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km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2: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bờ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dài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2: 3260km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3: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3: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4: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phận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4: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thủy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lãnh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lãnh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quyền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thềm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lục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5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tỉnh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5: 29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6: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quần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6: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Hoàng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Sa,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Sa.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GV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đổi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48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396560"/>
            <a:ext cx="11827254" cy="57750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B.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1: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bờ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HS1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khúc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khuỷu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2: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2: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GTVT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bắt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….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3: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Khoáng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sản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3: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Nghèo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4: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hậu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4: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Ẩm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mùa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nhiệt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5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5: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tai: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núi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lửa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thần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6: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ngành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NN, CN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HS 6: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NN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CN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GV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dõi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66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1143000"/>
            <a:ext cx="11827254" cy="533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2.1.5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Tôi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đòi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6,7,8,9.</a:t>
            </a: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điạ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6.</a:t>
            </a: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13: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Ngưng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đọng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hơi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mưa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mưa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vĩ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 </a:t>
            </a: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16: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Sóng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Thủy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triều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biển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- Ở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tuyến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bờ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lục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hậu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ẩm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mưa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bờ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lục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hậu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  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chấm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ngay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đòi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giúp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khắc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71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1143001"/>
            <a:ext cx="11827254" cy="50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>
                <a:latin typeface="Arial" pitchFamily="34" charset="0"/>
                <a:cs typeface="Arial" pitchFamily="34" charset="0"/>
              </a:rPr>
              <a:t>2.1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nhỏ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2.2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ngoài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gồm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Gồm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càng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vật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chất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thưởng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tôi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bày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tôi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xây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dựng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tưởng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nhưng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hội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20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09" y="1143002"/>
            <a:ext cx="11827254" cy="12191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TỔ CHỨC THỰC HIỆN ĐỀ TÀI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972481" y="2152931"/>
            <a:ext cx="4937761" cy="1676400"/>
          </a:xfrm>
          <a:prstGeom prst="clou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ội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dung (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tiện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thưởng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Cloud 9"/>
          <p:cNvSpPr/>
          <p:nvPr/>
        </p:nvSpPr>
        <p:spPr>
          <a:xfrm>
            <a:off x="6430791" y="2362200"/>
            <a:ext cx="5448241" cy="1558412"/>
          </a:xfrm>
          <a:prstGeom prst="cloud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Cloud 10"/>
          <p:cNvSpPr/>
          <p:nvPr/>
        </p:nvSpPr>
        <p:spPr>
          <a:xfrm>
            <a:off x="587113" y="3777712"/>
            <a:ext cx="5843679" cy="2815816"/>
          </a:xfrm>
          <a:prstGeom prst="cloud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Tránh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lạm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dễ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nhàm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chán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áng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cải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biên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lứa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tuổi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cuốn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hút</a:t>
            </a:r>
            <a:endParaRPr lang="en-US" sz="20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640091" y="3810002"/>
            <a:ext cx="5402076" cy="2074607"/>
          </a:xfrm>
          <a:prstGeom prst="cloud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tổng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thắng</a:t>
            </a: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thua</a:t>
            </a:r>
            <a:endParaRPr lang="en-US" sz="20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61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8610" y="1143002"/>
            <a:ext cx="11521441" cy="7619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pPr algn="l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III. KẾT QUẢ THỰC HIỆN CHUYÊN ĐỀ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26257"/>
              </p:ext>
            </p:extLst>
          </p:nvPr>
        </p:nvGraphicFramePr>
        <p:xfrm>
          <a:off x="262149" y="1905001"/>
          <a:ext cx="11873715" cy="3951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45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24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Học lực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6A2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7A2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8A2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9A2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HK 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HK II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HK 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HK II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HK 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HK II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HK 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HK II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Giỏi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 (43,5%)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14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60,9%)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</a:t>
                      </a:r>
                      <a:r>
                        <a:rPr lang="en-US" sz="1300" dirty="0" smtClean="0">
                          <a:effectLst/>
                        </a:rPr>
                        <a:t>63%)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16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59,3%)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(62,07%)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72,4%)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</a:t>
                      </a:r>
                      <a:r>
                        <a:rPr lang="en-US" sz="1300" dirty="0" smtClean="0">
                          <a:effectLst/>
                        </a:rPr>
                        <a:t>85,7%)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18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85,7%)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Khá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(13,04%)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4,3%)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(25,93)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8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29,6%)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(17,24%)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6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20,7%)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</a:t>
                      </a:r>
                      <a:r>
                        <a:rPr lang="en-US" sz="1300" dirty="0" smtClean="0">
                          <a:effectLst/>
                        </a:rPr>
                        <a:t>14,7%)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14,7%)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(30,43%)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8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34,8%)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(11,11%)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11,1%)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(20,69%)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</a:t>
                      </a:r>
                      <a:r>
                        <a:rPr lang="en-US" sz="1300" b="1" dirty="0" smtClean="0">
                          <a:effectLst/>
                        </a:rPr>
                        <a:t>3,5%)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Yếu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(13,04%)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Kém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(0%)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Tổng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23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27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28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83" marR="9258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403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224485" y="786582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CHUYÊN </a:t>
            </a:r>
            <a:r>
              <a:rPr lang="en-US" sz="2400" b="1" dirty="0">
                <a:solidFill>
                  <a:srgbClr val="FF0000"/>
                </a:solidFill>
              </a:rPr>
              <a:t>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7623" y="1828800"/>
            <a:ext cx="11212830" cy="29854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IV.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luận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dạy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hấp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dẫn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Giúp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niềm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say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Khắc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cố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rèn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406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3281" y="2044005"/>
            <a:ext cx="10637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XIN CHÂN THÀNH CẢM ƠN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372600" y="4067088"/>
            <a:ext cx="2523448" cy="178763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6629400" y="4202282"/>
            <a:ext cx="2523448" cy="178763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3886200" y="4111865"/>
            <a:ext cx="2523448" cy="178763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66800" y="4124687"/>
            <a:ext cx="2523448" cy="178763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1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11481" y="1143000"/>
            <a:ext cx="11595072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I. LÍ DO CHỌN CHUYÊN ĐỀ</a:t>
            </a: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8395" y="1970348"/>
            <a:ext cx="11082031" cy="4680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khoản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28,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2005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63590" y="2888140"/>
            <a:ext cx="3304595" cy="2141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ồi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khả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tiễn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623185" y="2888140"/>
            <a:ext cx="2383368" cy="214106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ác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đem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niềm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vui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hứng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sinh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26808" y="2888142"/>
            <a:ext cx="1936490" cy="2141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hù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từng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1" y="2888140"/>
            <a:ext cx="2267448" cy="21410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hát</a:t>
            </a:r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huy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sinh</a:t>
            </a:r>
            <a:endParaRPr lang="en-US" sz="20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56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514350" y="1143000"/>
            <a:ext cx="11418570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I. LÍ DO CHỌN CHUYÊN ĐỀ</a:t>
            </a: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7221" y="1970348"/>
            <a:ext cx="11193205" cy="4680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khoản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28,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2005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63590" y="2888140"/>
            <a:ext cx="3304595" cy="21410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thoại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gợi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623185" y="2888140"/>
            <a:ext cx="2001127" cy="214106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5000"/>
                  <a:satMod val="270000"/>
                </a:schemeClr>
              </a:gs>
              <a:gs pos="25000">
                <a:schemeClr val="accent5">
                  <a:tint val="60000"/>
                  <a:satMod val="300000"/>
                </a:schemeClr>
              </a:gs>
              <a:gs pos="100000">
                <a:schemeClr val="accent5">
                  <a:tint val="29000"/>
                  <a:satMod val="40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lý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26808" y="2888142"/>
            <a:ext cx="1936490" cy="21410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1" y="2888140"/>
            <a:ext cx="2267448" cy="2141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Thuyết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11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I. LÍ DO CHỌN CHUYÊN ĐỀ</a:t>
            </a: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34439" y="1970348"/>
            <a:ext cx="9866896" cy="4680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TRÒ CHƠI ĐỊA LÍ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07991" y="2925012"/>
            <a:ext cx="3302436" cy="26905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sinh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14800" y="2925012"/>
            <a:ext cx="3497580" cy="26905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ở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nâng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thể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" y="2895514"/>
            <a:ext cx="2468880" cy="2720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ạo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hứng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nâng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niềm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48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II</a:t>
            </a:r>
            <a:r>
              <a:rPr lang="en-US" sz="2000" b="1" dirty="0" smtClean="0"/>
              <a:t>. </a:t>
            </a:r>
            <a:r>
              <a:rPr lang="en-US" sz="2000" b="1" dirty="0"/>
              <a:t>TỔ CHỨC THỰC HIỆN ĐỀ TÀI</a:t>
            </a:r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2000" b="1" dirty="0" err="1" smtClean="0"/>
              <a:t>Cơ</a:t>
            </a:r>
            <a:r>
              <a:rPr lang="en-US" sz="2000" b="1" dirty="0" smtClean="0"/>
              <a:t> </a:t>
            </a:r>
            <a:r>
              <a:rPr lang="en-US" sz="2000" b="1" dirty="0" err="1"/>
              <a:t>sở</a:t>
            </a:r>
            <a:r>
              <a:rPr lang="en-US" sz="2000" b="1" dirty="0"/>
              <a:t> </a:t>
            </a:r>
            <a:r>
              <a:rPr lang="en-US" sz="2000" b="1" dirty="0" err="1"/>
              <a:t>lý</a:t>
            </a:r>
            <a:r>
              <a:rPr lang="en-US" sz="2000" b="1" dirty="0"/>
              <a:t> </a:t>
            </a:r>
            <a:r>
              <a:rPr lang="en-US" sz="2000" b="1" dirty="0" err="1" smtClean="0"/>
              <a:t>luận</a:t>
            </a:r>
            <a:endParaRPr lang="en-US" sz="2000" b="1" dirty="0"/>
          </a:p>
          <a:p>
            <a:pPr algn="l"/>
            <a:r>
              <a:rPr lang="en-US" sz="2000" b="1" dirty="0" smtClean="0"/>
              <a:t>1.1 </a:t>
            </a:r>
            <a:r>
              <a:rPr lang="en-US" sz="2000" b="1" dirty="0" err="1"/>
              <a:t>Quan</a:t>
            </a:r>
            <a:r>
              <a:rPr lang="en-US" sz="2000" b="1" dirty="0"/>
              <a:t> </a:t>
            </a:r>
            <a:r>
              <a:rPr lang="en-US" sz="2000" b="1" dirty="0" err="1"/>
              <a:t>niệm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endParaRPr lang="en-US" sz="2000" dirty="0"/>
          </a:p>
          <a:p>
            <a:pPr marL="457200" indent="-457200" algn="l">
              <a:buAutoNum type="arabicPeriod"/>
            </a:pPr>
            <a:endParaRPr lang="en-US" sz="2000" dirty="0"/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8395" y="2300864"/>
            <a:ext cx="11082031" cy="3314743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nhằm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thỏa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mãn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Ngoài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thiếu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giúp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rèn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giúp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bầu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848600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II</a:t>
            </a:r>
            <a:r>
              <a:rPr lang="en-US" sz="2000" b="1" dirty="0" smtClean="0"/>
              <a:t>. </a:t>
            </a:r>
            <a:r>
              <a:rPr lang="en-US" sz="2000" b="1" dirty="0"/>
              <a:t>TỔ CHỨC THỰC HIỆN ĐỀ TÀI</a:t>
            </a:r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2000" b="1" dirty="0" err="1" smtClean="0"/>
              <a:t>Cơ</a:t>
            </a:r>
            <a:r>
              <a:rPr lang="en-US" sz="2000" b="1" dirty="0" smtClean="0"/>
              <a:t> </a:t>
            </a:r>
            <a:r>
              <a:rPr lang="en-US" sz="2000" b="1" dirty="0" err="1"/>
              <a:t>sở</a:t>
            </a:r>
            <a:r>
              <a:rPr lang="en-US" sz="2000" b="1" dirty="0"/>
              <a:t> </a:t>
            </a:r>
            <a:r>
              <a:rPr lang="en-US" sz="2000" b="1" dirty="0" err="1"/>
              <a:t>lý</a:t>
            </a:r>
            <a:r>
              <a:rPr lang="en-US" sz="2000" b="1" dirty="0"/>
              <a:t> </a:t>
            </a:r>
            <a:r>
              <a:rPr lang="en-US" sz="2000" b="1" dirty="0" err="1" smtClean="0"/>
              <a:t>luận</a:t>
            </a:r>
            <a:endParaRPr lang="en-US" sz="2000" b="1" dirty="0"/>
          </a:p>
          <a:p>
            <a:pPr algn="l"/>
            <a:r>
              <a:rPr lang="en-US" sz="2000" b="1" dirty="0"/>
              <a:t>1.2 </a:t>
            </a:r>
            <a:r>
              <a:rPr lang="en-US" sz="2000" b="1" dirty="0" err="1"/>
              <a:t>Quan</a:t>
            </a:r>
            <a:r>
              <a:rPr lang="en-US" sz="2000" b="1" dirty="0"/>
              <a:t> </a:t>
            </a:r>
            <a:r>
              <a:rPr lang="en-US" sz="2000" b="1" dirty="0" err="1"/>
              <a:t>niệm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</a:t>
            </a:r>
            <a:r>
              <a:rPr lang="en-US" sz="2000" b="1" dirty="0" err="1"/>
              <a:t>trò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</a:t>
            </a:r>
            <a:r>
              <a:rPr lang="en-US" sz="2000" b="1" dirty="0" err="1"/>
              <a:t>địa</a:t>
            </a:r>
            <a:r>
              <a:rPr lang="en-US" sz="2000" b="1" dirty="0"/>
              <a:t> </a:t>
            </a:r>
            <a:r>
              <a:rPr lang="en-US" sz="2000" b="1" dirty="0" err="1"/>
              <a:t>lý</a:t>
            </a:r>
            <a:endParaRPr lang="en-US" sz="2000" dirty="0"/>
          </a:p>
          <a:p>
            <a:pPr marL="457200" indent="-457200" algn="l">
              <a:buAutoNum type="arabicPeriod"/>
            </a:pPr>
            <a:endParaRPr lang="en-US" sz="2000" dirty="0"/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8395" y="2300864"/>
            <a:ext cx="11082031" cy="33147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dạy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ở </a:t>
            </a:r>
            <a:r>
              <a:rPr lang="en-US" sz="2400" dirty="0" err="1"/>
              <a:t>trường</a:t>
            </a:r>
            <a:r>
              <a:rPr lang="en-US" sz="2400" dirty="0"/>
              <a:t> THCS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,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mở</a:t>
            </a:r>
            <a:r>
              <a:rPr lang="en-US" sz="2400" dirty="0"/>
              <a:t> </a:t>
            </a:r>
            <a:r>
              <a:rPr lang="en-US" sz="2400" dirty="0" err="1"/>
              <a:t>rộng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củng</a:t>
            </a:r>
            <a:r>
              <a:rPr lang="en-US" sz="2400" dirty="0"/>
              <a:t>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kiến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, </a:t>
            </a:r>
            <a:r>
              <a:rPr lang="en-US" sz="2400" dirty="0" err="1"/>
              <a:t>rèn</a:t>
            </a:r>
            <a:r>
              <a:rPr lang="en-US" sz="2400" dirty="0"/>
              <a:t> </a:t>
            </a:r>
            <a:r>
              <a:rPr lang="en-US" sz="2400" dirty="0" err="1"/>
              <a:t>luyện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kỹ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.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,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vai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hứng</a:t>
            </a:r>
            <a:r>
              <a:rPr lang="en-US" sz="2400" dirty="0"/>
              <a:t> </a:t>
            </a:r>
            <a:r>
              <a:rPr lang="en-US" sz="2400" dirty="0" err="1"/>
              <a:t>thu</a:t>
            </a:r>
            <a:r>
              <a:rPr lang="en-US" sz="2400" dirty="0"/>
              <a:t>́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, </a:t>
            </a:r>
            <a:r>
              <a:rPr lang="en-US" sz="2400" dirty="0" err="1"/>
              <a:t>niềm</a:t>
            </a:r>
            <a:r>
              <a:rPr lang="en-US" sz="2400" dirty="0"/>
              <a:t> tin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nâng</a:t>
            </a:r>
            <a:r>
              <a:rPr lang="en-US" sz="2400" dirty="0"/>
              <a:t> </a:t>
            </a:r>
            <a:r>
              <a:rPr lang="en-US" sz="2400" dirty="0" err="1"/>
              <a:t>cao</a:t>
            </a:r>
            <a:r>
              <a:rPr lang="en-US" sz="2400" dirty="0"/>
              <a:t>.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,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trở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, </a:t>
            </a:r>
            <a:r>
              <a:rPr lang="en-US" sz="2400" dirty="0" err="1"/>
              <a:t>gần</a:t>
            </a:r>
            <a:r>
              <a:rPr lang="en-US" sz="2400" dirty="0"/>
              <a:t> </a:t>
            </a:r>
            <a:r>
              <a:rPr lang="en-US" sz="2400" dirty="0" err="1"/>
              <a:t>gũi</a:t>
            </a:r>
            <a:r>
              <a:rPr lang="en-US" sz="2400" dirty="0"/>
              <a:t>,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, </a:t>
            </a:r>
            <a:r>
              <a:rPr lang="en-US" sz="2400" dirty="0" err="1"/>
              <a:t>giúp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915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luận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1.3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lý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/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30054" y="2667000"/>
            <a:ext cx="2356047" cy="2590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Xây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dựng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bầu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vui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hút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mọi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320540" y="2667000"/>
            <a:ext cx="2366010" cy="2590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Rèn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vát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818122" y="2637503"/>
            <a:ext cx="3992306" cy="2590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giúp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thần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đoàn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kỷ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Pentagon 2"/>
          <p:cNvSpPr/>
          <p:nvPr/>
        </p:nvSpPr>
        <p:spPr>
          <a:xfrm>
            <a:off x="728395" y="5336065"/>
            <a:ext cx="11407469" cy="4846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đúng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bổ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ích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hội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tụ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tố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0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10755416" y="5615606"/>
            <a:ext cx="1380448" cy="9779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8103050" y="6019800"/>
            <a:ext cx="809883" cy="5737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t="10659" r="28724" b="15020"/>
          <a:stretch/>
        </p:blipFill>
        <p:spPr bwMode="auto">
          <a:xfrm>
            <a:off x="9168185" y="5791200"/>
            <a:ext cx="1178156" cy="83461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0"/>
          <a:stretch/>
        </p:blipFill>
        <p:spPr bwMode="auto">
          <a:xfrm>
            <a:off x="0" y="31120"/>
            <a:ext cx="1852046" cy="730881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8665"/>
          <a:stretch/>
        </p:blipFill>
        <p:spPr bwMode="auto">
          <a:xfrm>
            <a:off x="28445" y="5615607"/>
            <a:ext cx="2411990" cy="1255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52047" y="449254"/>
            <a:ext cx="10492355" cy="693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CHUYÊN ĐỀ: </a:t>
            </a:r>
            <a:r>
              <a:rPr lang="en-US" sz="2400" b="1" dirty="0" smtClean="0">
                <a:solidFill>
                  <a:srgbClr val="FF0000"/>
                </a:solidFill>
              </a:rPr>
              <a:t>TỔ </a:t>
            </a:r>
            <a:r>
              <a:rPr lang="en-US" sz="2400" b="1" dirty="0">
                <a:solidFill>
                  <a:srgbClr val="FF0000"/>
                </a:solidFill>
              </a:rPr>
              <a:t>CHỨC TRÒ CHƠI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TRONG </a:t>
            </a:r>
            <a:r>
              <a:rPr lang="en-US" sz="2400" b="1" dirty="0">
                <a:solidFill>
                  <a:srgbClr val="FF0000"/>
                </a:solidFill>
              </a:rPr>
              <a:t>DẠY VÀ HỌC ĐỊA </a:t>
            </a:r>
            <a:r>
              <a:rPr lang="en-US" sz="2400" b="1" dirty="0" smtClean="0">
                <a:solidFill>
                  <a:srgbClr val="FF0000"/>
                </a:solidFill>
              </a:rPr>
              <a:t>LÝ Ở </a:t>
            </a:r>
            <a:r>
              <a:rPr lang="en-US" sz="2400" b="1" dirty="0">
                <a:solidFill>
                  <a:srgbClr val="FF0000"/>
                </a:solidFill>
              </a:rPr>
              <a:t>TRƯỜNG THCS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728395" y="1143000"/>
            <a:ext cx="11082031" cy="447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TỔ CHỨC THỰC HIỆN ĐỀ TÀI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luận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1.3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lý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romanUcPeriod"/>
              <a:defRPr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30053" y="2438400"/>
            <a:ext cx="3899097" cy="2819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cảnh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29152" y="2438400"/>
            <a:ext cx="3473898" cy="27800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tiếp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giúp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rộng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nâng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lý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03050" y="2438401"/>
            <a:ext cx="3707378" cy="27899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thần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kỷ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ý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728395" y="5336065"/>
            <a:ext cx="11407469" cy="4846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NGUYÊN TẮC THỰC HIỆN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3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347</TotalTime>
  <Words>3391</Words>
  <Application>Microsoft Office PowerPoint</Application>
  <PresentationFormat>Custom</PresentationFormat>
  <Paragraphs>770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Wingdings</vt:lpstr>
      <vt:lpstr>Wingdings 2</vt:lpstr>
      <vt:lpstr>Aspect</vt:lpstr>
      <vt:lpstr>PowerPoint Presentation</vt:lpstr>
      <vt:lpstr>PowerPoint Presentation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CHUYÊN ĐỀ: TỔ CHỨC TRÒ CHƠI  TRONG DẠY VÀ HỌC ĐỊA LÝ Ở TRƯỜNG THCS</vt:lpstr>
      <vt:lpstr>    CHUYÊN ĐỀ: TỔ CHỨC TRÒ CHƠI  TRONG DẠY VÀ HỌC ĐỊA LÝ Ở TRƯỜNG THCS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thanhlua1976@outlook.com</cp:lastModifiedBy>
  <cp:revision>23</cp:revision>
  <dcterms:created xsi:type="dcterms:W3CDTF">2022-10-06T00:12:05Z</dcterms:created>
  <dcterms:modified xsi:type="dcterms:W3CDTF">2022-11-22T16:54:47Z</dcterms:modified>
</cp:coreProperties>
</file>